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6" r:id="rId2"/>
    <p:sldMasterId id="2147483690" r:id="rId3"/>
    <p:sldMasterId id="2147483704" r:id="rId4"/>
  </p:sldMasterIdLst>
  <p:notesMasterIdLst>
    <p:notesMasterId r:id="rId29"/>
  </p:notesMasterIdLst>
  <p:sldIdLst>
    <p:sldId id="279" r:id="rId5"/>
    <p:sldId id="391" r:id="rId6"/>
    <p:sldId id="364" r:id="rId7"/>
    <p:sldId id="297" r:id="rId8"/>
    <p:sldId id="375" r:id="rId9"/>
    <p:sldId id="304" r:id="rId10"/>
    <p:sldId id="288" r:id="rId11"/>
    <p:sldId id="400" r:id="rId12"/>
    <p:sldId id="401" r:id="rId13"/>
    <p:sldId id="397" r:id="rId14"/>
    <p:sldId id="347" r:id="rId15"/>
    <p:sldId id="341" r:id="rId16"/>
    <p:sldId id="405" r:id="rId17"/>
    <p:sldId id="406" r:id="rId18"/>
    <p:sldId id="404" r:id="rId19"/>
    <p:sldId id="348" r:id="rId20"/>
    <p:sldId id="359" r:id="rId21"/>
    <p:sldId id="377" r:id="rId22"/>
    <p:sldId id="360" r:id="rId23"/>
    <p:sldId id="379" r:id="rId24"/>
    <p:sldId id="380" r:id="rId25"/>
    <p:sldId id="361" r:id="rId26"/>
    <p:sldId id="362" r:id="rId27"/>
    <p:sldId id="376"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94660"/>
  </p:normalViewPr>
  <p:slideViewPr>
    <p:cSldViewPr>
      <p:cViewPr varScale="1">
        <p:scale>
          <a:sx n="84" d="100"/>
          <a:sy n="84" d="100"/>
        </p:scale>
        <p:origin x="1445"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909CCD7B-082B-492E-8AEF-A1CDFE04C01C}" type="datetimeFigureOut">
              <a:rPr lang="en-US" smtClean="0"/>
              <a:t>08/28/2018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3CA9029-C79E-42BC-9968-774F34782B72}" type="slidenum">
              <a:rPr lang="en-US" smtClean="0"/>
              <a:t>‹#›</a:t>
            </a:fld>
            <a:endParaRPr lang="en-US"/>
          </a:p>
        </p:txBody>
      </p:sp>
    </p:spTree>
    <p:extLst>
      <p:ext uri="{BB962C8B-B14F-4D97-AF65-F5344CB8AC3E}">
        <p14:creationId xmlns:p14="http://schemas.microsoft.com/office/powerpoint/2010/main" val="1887104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buSzPct val="25000"/>
            </a:pPr>
            <a:fld id="{00000000-1234-1234-1234-123412341234}" type="slidenum">
              <a:rPr lang="en-US" smtClean="0"/>
              <a:pPr>
                <a:buSzPct val="25000"/>
              </a:pPr>
              <a:t>1</a:t>
            </a:fld>
            <a:endParaRPr lang="en-US"/>
          </a:p>
        </p:txBody>
      </p:sp>
    </p:spTree>
    <p:extLst>
      <p:ext uri="{BB962C8B-B14F-4D97-AF65-F5344CB8AC3E}">
        <p14:creationId xmlns:p14="http://schemas.microsoft.com/office/powerpoint/2010/main" val="2271010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txBox="1">
            <a:spLocks noGrp="1"/>
          </p:cNvSpPr>
          <p:nvPr>
            <p:ph type="body" idx="1"/>
          </p:nvPr>
        </p:nvSpPr>
        <p:spPr>
          <a:xfrm>
            <a:off x="701041" y="4415790"/>
            <a:ext cx="5608319" cy="4183380"/>
          </a:xfrm>
          <a:prstGeom prst="rect">
            <a:avLst/>
          </a:prstGeom>
        </p:spPr>
        <p:txBody>
          <a:bodyPr lIns="91315" tIns="91315" rIns="91315" bIns="91315" anchor="t" anchorCtr="0">
            <a:noAutofit/>
          </a:bodyPr>
          <a:lstStyle/>
          <a:p>
            <a:r>
              <a:rPr lang="en-US" dirty="0" smtClean="0"/>
              <a:t>When</a:t>
            </a:r>
            <a:r>
              <a:rPr lang="en-US" baseline="0" dirty="0" smtClean="0"/>
              <a:t> adding slides to your presentation, please use our branded fonts if possible: Garamond or Gill Sans. If these fonts are problematic, please use Calibri or Arial.</a:t>
            </a:r>
            <a:endParaRPr dirty="0"/>
          </a:p>
        </p:txBody>
      </p:sp>
      <p:sp>
        <p:nvSpPr>
          <p:cNvPr id="53" name="Shape 53"/>
          <p:cNvSpPr>
            <a:spLocks noGrp="1" noRot="1" noChangeAspect="1"/>
          </p:cNvSpPr>
          <p:nvPr>
            <p:ph type="sldImg" idx="2"/>
          </p:nvPr>
        </p:nvSpPr>
        <p:spPr>
          <a:xfrm>
            <a:off x="1182688" y="698500"/>
            <a:ext cx="4645025" cy="34845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919267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emf"/></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2.emf"/></Relationships>
</file>

<file path=ppt/slideLayouts/_rels/slideLayout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2.emf"/></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Cover">
    <p:spTree>
      <p:nvGrpSpPr>
        <p:cNvPr id="1" name=""/>
        <p:cNvGrpSpPr/>
        <p:nvPr/>
      </p:nvGrpSpPr>
      <p:grpSpPr>
        <a:xfrm>
          <a:off x="0" y="0"/>
          <a:ext cx="0" cy="0"/>
          <a:chOff x="0" y="0"/>
          <a:chExt cx="0" cy="0"/>
        </a:xfrm>
      </p:grpSpPr>
      <p:pic>
        <p:nvPicPr>
          <p:cNvPr id="7" name="Picture 3" descr="P:\CKE\Communications\Branding &amp; Identity\MSH_New Logo files 2009\RGB\MSH_rg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95698" y="5943600"/>
            <a:ext cx="1638302" cy="67559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1040681" y="4444429"/>
            <a:ext cx="6858000" cy="584775"/>
          </a:xfrm>
          <a:prstGeom prst="rect">
            <a:avLst/>
          </a:prstGeom>
        </p:spPr>
        <p:txBody>
          <a:bodyPr wrap="square">
            <a:spAutoFit/>
          </a:bodyPr>
          <a:lstStyle/>
          <a:p>
            <a:pPr algn="ctr"/>
            <a:r>
              <a:rPr lang="en-US" sz="3200" i="1" kern="0" spc="300" dirty="0">
                <a:solidFill>
                  <a:srgbClr val="788E1E"/>
                </a:solidFill>
                <a:cs typeface="Arial"/>
                <a:sym typeface="Gill Sans"/>
                <a:rtl val="0"/>
              </a:rPr>
              <a:t>e</a:t>
            </a:r>
            <a:r>
              <a:rPr lang="en-US" sz="3200" i="1" kern="0" spc="300" dirty="0" smtClean="0">
                <a:solidFill>
                  <a:srgbClr val="788E1E"/>
                </a:solidFill>
                <a:cs typeface="Arial"/>
                <a:sym typeface="Gill Sans"/>
                <a:rtl val="0"/>
              </a:rPr>
              <a:t>nvision a world</a:t>
            </a:r>
            <a:endParaRPr lang="en-US" sz="3200" i="1" kern="0" spc="300" dirty="0">
              <a:solidFill>
                <a:srgbClr val="788E1E"/>
              </a:solidFill>
              <a:cs typeface="Arial"/>
              <a:sym typeface="Arial"/>
              <a:rtl val="0"/>
            </a:endParaRPr>
          </a:p>
        </p:txBody>
      </p:sp>
      <p:sp>
        <p:nvSpPr>
          <p:cNvPr id="10" name="Rectangle 9"/>
          <p:cNvSpPr/>
          <p:nvPr userDrawn="1"/>
        </p:nvSpPr>
        <p:spPr>
          <a:xfrm>
            <a:off x="1040681" y="4894143"/>
            <a:ext cx="6858000" cy="954107"/>
          </a:xfrm>
          <a:prstGeom prst="rect">
            <a:avLst/>
          </a:prstGeom>
        </p:spPr>
        <p:txBody>
          <a:bodyPr wrap="square">
            <a:spAutoFit/>
          </a:bodyPr>
          <a:lstStyle/>
          <a:p>
            <a:pPr algn="ctr"/>
            <a:r>
              <a:rPr lang="en-US" sz="3600" kern="0" spc="300" dirty="0" smtClean="0">
                <a:solidFill>
                  <a:srgbClr val="788E1E"/>
                </a:solidFill>
                <a:latin typeface="Gill Sans Std Light" pitchFamily="34" charset="0"/>
                <a:cs typeface="Arial"/>
                <a:sym typeface="Gill Sans"/>
                <a:rtl val="0"/>
              </a:rPr>
              <a:t>WHERE</a:t>
            </a:r>
            <a:r>
              <a:rPr lang="en-US" sz="3600" kern="0" spc="300" dirty="0" smtClean="0">
                <a:solidFill>
                  <a:srgbClr val="788E1E"/>
                </a:solidFill>
                <a:latin typeface="Gill Sans MT"/>
                <a:cs typeface="Arial"/>
                <a:sym typeface="Gill Sans"/>
                <a:rtl val="0"/>
              </a:rPr>
              <a:t> EVERYONE</a:t>
            </a:r>
          </a:p>
          <a:p>
            <a:pPr algn="ctr"/>
            <a:r>
              <a:rPr lang="en-US" sz="2000" kern="0" spc="300" dirty="0">
                <a:solidFill>
                  <a:srgbClr val="788E1E"/>
                </a:solidFill>
                <a:latin typeface="Gill Sans Std Light" pitchFamily="34" charset="0"/>
                <a:cs typeface="Arial"/>
                <a:sym typeface="Gill Sans"/>
                <a:rtl val="0"/>
              </a:rPr>
              <a:t>h</a:t>
            </a:r>
            <a:r>
              <a:rPr lang="en-US" sz="2000" kern="0" spc="300" dirty="0" smtClean="0">
                <a:solidFill>
                  <a:srgbClr val="788E1E"/>
                </a:solidFill>
                <a:latin typeface="Gill Sans Std Light" pitchFamily="34" charset="0"/>
                <a:cs typeface="Arial"/>
                <a:sym typeface="Gill Sans"/>
                <a:rtl val="0"/>
              </a:rPr>
              <a:t>as the opportunity for a </a:t>
            </a:r>
            <a:r>
              <a:rPr lang="en-US" sz="2000" b="1" kern="0" spc="300" dirty="0" smtClean="0">
                <a:solidFill>
                  <a:srgbClr val="788E1E"/>
                </a:solidFill>
                <a:latin typeface="Gill Sans MT"/>
                <a:cs typeface="Arial"/>
                <a:sym typeface="Gill Sans"/>
                <a:rtl val="0"/>
              </a:rPr>
              <a:t>healthy life</a:t>
            </a:r>
            <a:endParaRPr lang="en-US" sz="2000" b="1" kern="0" spc="300" dirty="0">
              <a:solidFill>
                <a:srgbClr val="788E1E"/>
              </a:solidFill>
              <a:latin typeface="Gill Sans MT"/>
              <a:cs typeface="Arial"/>
              <a:sym typeface="Arial"/>
              <a:rtl val="0"/>
            </a:endParaRPr>
          </a:p>
        </p:txBody>
      </p:sp>
      <p:cxnSp>
        <p:nvCxnSpPr>
          <p:cNvPr id="11" name="Straight Connector 10"/>
          <p:cNvCxnSpPr/>
          <p:nvPr userDrawn="1"/>
        </p:nvCxnSpPr>
        <p:spPr>
          <a:xfrm>
            <a:off x="6400800" y="4707255"/>
            <a:ext cx="6858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896374" y="4741759"/>
            <a:ext cx="6858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Picture Placeholder 13"/>
          <p:cNvSpPr>
            <a:spLocks noGrp="1"/>
          </p:cNvSpPr>
          <p:nvPr>
            <p:ph type="pic" sz="quarter" idx="10"/>
          </p:nvPr>
        </p:nvSpPr>
        <p:spPr>
          <a:xfrm>
            <a:off x="0" y="-1"/>
            <a:ext cx="9144000" cy="4382829"/>
          </a:xfrm>
          <a:prstGeom prst="rect">
            <a:avLst/>
          </a:prstGeom>
        </p:spPr>
        <p:txBody>
          <a:bodyPr/>
          <a:lstStyle/>
          <a:p>
            <a:endParaRPr lang="en-US" dirty="0"/>
          </a:p>
        </p:txBody>
      </p:sp>
      <p:sp>
        <p:nvSpPr>
          <p:cNvPr id="8" name="Rectangle 7"/>
          <p:cNvSpPr/>
          <p:nvPr userDrawn="1"/>
        </p:nvSpPr>
        <p:spPr>
          <a:xfrm>
            <a:off x="0" y="4382828"/>
            <a:ext cx="9142259" cy="112972"/>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kern="0">
              <a:solidFill>
                <a:prstClr val="white"/>
              </a:solidFill>
              <a:sym typeface="Arial"/>
              <a:rtl val="0"/>
            </a:endParaRPr>
          </a:p>
        </p:txBody>
      </p:sp>
    </p:spTree>
    <p:extLst>
      <p:ext uri="{BB962C8B-B14F-4D97-AF65-F5344CB8AC3E}">
        <p14:creationId xmlns:p14="http://schemas.microsoft.com/office/powerpoint/2010/main" val="2307921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8" name="Rectangle 7"/>
          <p:cNvSpPr/>
          <p:nvPr userDrawn="1"/>
        </p:nvSpPr>
        <p:spPr>
          <a:xfrm>
            <a:off x="0" y="6271404"/>
            <a:ext cx="9144000" cy="586596"/>
          </a:xfrm>
          <a:prstGeom prst="rect">
            <a:avLst/>
          </a:pr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kern="0">
              <a:solidFill>
                <a:prstClr val="white"/>
              </a:solidFill>
              <a:sym typeface="Arial"/>
              <a:rtl val="0"/>
            </a:endParaRPr>
          </a:p>
        </p:txBody>
      </p:sp>
      <p:pic>
        <p:nvPicPr>
          <p:cNvPr id="10" name="Picture 3" descr="P:\CKE\Communications\Branding &amp; Identity\MSH_New Logo files 2009\RGB\MSH_rgb.jpg"/>
          <p:cNvPicPr>
            <a:picLocks noChangeAspect="1" noChangeArrowheads="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ackgroundRemoval t="0" b="100000" l="0" r="37321">
                        <a14:foregroundMark x1="19378" y1="32302" x2="19378" y2="32302"/>
                        <a14:foregroundMark x1="21850" y1="24178" x2="21850" y2="24178"/>
                        <a14:foregroundMark x1="23046" y1="15474" x2="23046" y2="15474"/>
                        <a14:foregroundMark x1="16108" y1="38104" x2="16108" y2="38104"/>
                        <a14:foregroundMark x1="14593" y1="44681" x2="14593" y2="44681"/>
                        <a14:foregroundMark x1="14593" y1="74081" x2="14593" y2="74081"/>
                        <a14:foregroundMark x1="11882" y1="82012" x2="11882" y2="82012"/>
                        <a14:foregroundMark x1="20574" y1="60735" x2="20574" y2="60735"/>
                        <a14:foregroundMark x1="24242" y1="51257" x2="24242" y2="51257"/>
                        <a14:foregroundMark x1="10686" y1="15474" x2="10686" y2="15474"/>
                        <a14:foregroundMark x1="6459" y1="24952" x2="6459" y2="24952"/>
                        <a14:foregroundMark x1="30861" y1="30754" x2="30861" y2="30754"/>
                        <a14:foregroundMark x1="32935" y1="38878" x2="32935" y2="38878"/>
                        <a14:foregroundMark x1="5263" y1="74662" x2="5263" y2="74662"/>
                        <a14:foregroundMark x1="2552" y1="39652" x2="2552" y2="39652"/>
                        <a14:foregroundMark x1="2233" y1="62282" x2="2233" y2="62282"/>
                        <a14:foregroundMark x1="33254" y1="57253" x2="33254" y2="57253"/>
                        <a14:foregroundMark x1="32376" y1="68085" x2="32376" y2="68085"/>
                        <a14:foregroundMark x1="18182" y1="10638" x2="9410" y2="16441"/>
                        <a14:backgroundMark x1="15869" y1="19729" x2="15869" y2="19729"/>
                      </a14:backgroundRemoval>
                    </a14:imgEffect>
                    <a14:imgEffect>
                      <a14:brightnessContrast bright="100000"/>
                    </a14:imgEffect>
                  </a14:imgLayer>
                </a14:imgProps>
              </a:ext>
              <a:ext uri="{28A0092B-C50C-407E-A947-70E740481C1C}">
                <a14:useLocalDpi xmlns:a14="http://schemas.microsoft.com/office/drawing/2010/main" val="0"/>
              </a:ext>
            </a:extLst>
          </a:blip>
          <a:srcRect r="62805"/>
          <a:stretch/>
        </p:blipFill>
        <p:spPr bwMode="auto">
          <a:xfrm>
            <a:off x="7605427" y="6379211"/>
            <a:ext cx="326198" cy="3616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69950" y="6351412"/>
            <a:ext cx="50736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lide Number Placeholder 26"/>
          <p:cNvSpPr>
            <a:spLocks noGrp="1"/>
          </p:cNvSpPr>
          <p:nvPr>
            <p:ph type="sldNum" sz="quarter" idx="4"/>
          </p:nvPr>
        </p:nvSpPr>
        <p:spPr>
          <a:xfrm>
            <a:off x="7931626" y="6356354"/>
            <a:ext cx="1007660"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754094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1219203"/>
            <a:ext cx="4724400" cy="4906963"/>
          </a:xfrm>
          <a:prstGeom prst="rect">
            <a:avLst/>
          </a:prstGeom>
        </p:spPr>
        <p:txBody>
          <a:bodyPr/>
          <a:lstStyle>
            <a:lvl1pPr>
              <a:buClr>
                <a:schemeClr val="accent2"/>
              </a:buClr>
              <a:defRPr sz="3200"/>
            </a:lvl1pPr>
            <a:lvl2pPr>
              <a:buClr>
                <a:schemeClr val="accent2"/>
              </a:buClr>
              <a:defRPr sz="2800"/>
            </a:lvl2pPr>
            <a:lvl3pPr>
              <a:buClr>
                <a:schemeClr val="accent2"/>
              </a:buClr>
              <a:defRPr sz="2400"/>
            </a:lvl3pPr>
            <a:lvl4pPr>
              <a:buClr>
                <a:schemeClr val="accent2"/>
              </a:buClr>
              <a:defRPr sz="2000"/>
            </a:lvl4pPr>
            <a:lvl5pPr>
              <a:buClr>
                <a:schemeClr val="accent2"/>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219203"/>
            <a:ext cx="2667000" cy="49069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
          <p:cNvSpPr>
            <a:spLocks noGrp="1"/>
          </p:cNvSpPr>
          <p:nvPr>
            <p:ph type="title" hasCustomPrompt="1"/>
          </p:nvPr>
        </p:nvSpPr>
        <p:spPr>
          <a:xfrm>
            <a:off x="457200" y="350838"/>
            <a:ext cx="7467600" cy="639762"/>
          </a:xfrm>
          <a:prstGeom prst="rect">
            <a:avLst/>
          </a:prstGeom>
        </p:spPr>
        <p:txBody>
          <a:bodyPr>
            <a:normAutofit/>
          </a:bodyPr>
          <a:lst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a:lstStyle>
          <a:p>
            <a:r>
              <a:rPr lang="en-US" dirty="0" smtClean="0"/>
              <a:t>CLICK TO EDIT MASTER TITLE STYLE</a:t>
            </a:r>
            <a:endParaRPr lang="en-US" dirty="0"/>
          </a:p>
        </p:txBody>
      </p:sp>
      <p:sp>
        <p:nvSpPr>
          <p:cNvPr id="12" name="Slide Number Placeholder 26"/>
          <p:cNvSpPr>
            <a:spLocks noGrp="1"/>
          </p:cNvSpPr>
          <p:nvPr>
            <p:ph type="sldNum" sz="quarter" idx="4"/>
          </p:nvPr>
        </p:nvSpPr>
        <p:spPr>
          <a:xfrm>
            <a:off x="7931626" y="6356354"/>
            <a:ext cx="1007660"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5689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0600" y="4876800"/>
            <a:ext cx="6934200" cy="414338"/>
          </a:xfrm>
          <a:prstGeom prst="rect">
            <a:avLst/>
          </a:prstGeom>
        </p:spPr>
        <p:txBody>
          <a:bodyPr anchor="b">
            <a:normAutofit/>
          </a:bodyPr>
          <a:lstStyle>
            <a:lvl1pPr algn="r">
              <a:defRPr sz="1800" b="1" spc="0">
                <a:latin typeface="Gill Sans MT" panose="020B0502020104020203"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0" y="1143002"/>
            <a:ext cx="7924800" cy="365760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990600" y="5291138"/>
            <a:ext cx="6934200" cy="804862"/>
          </a:xfrm>
          <a:prstGeom prst="rect">
            <a:avLst/>
          </a:prstGeom>
        </p:spPr>
        <p:txBody>
          <a:bodyPr/>
          <a:lstStyle>
            <a:lvl1pPr marL="0" indent="0" algn="r">
              <a:buNone/>
              <a:defRPr sz="1400" i="1" spc="300">
                <a:solidFill>
                  <a:schemeClr val="tx1"/>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Slide Number Placeholder 26"/>
          <p:cNvSpPr>
            <a:spLocks noGrp="1"/>
          </p:cNvSpPr>
          <p:nvPr>
            <p:ph type="sldNum" sz="quarter" idx="4"/>
          </p:nvPr>
        </p:nvSpPr>
        <p:spPr>
          <a:xfrm>
            <a:off x="7931625" y="6356354"/>
            <a:ext cx="1048603"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43348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ido">
    <p:spTree>
      <p:nvGrpSpPr>
        <p:cNvPr id="1" name=""/>
        <p:cNvGrpSpPr/>
        <p:nvPr/>
      </p:nvGrpSpPr>
      <p:grpSpPr>
        <a:xfrm>
          <a:off x="0" y="0"/>
          <a:ext cx="0" cy="0"/>
          <a:chOff x="0" y="0"/>
          <a:chExt cx="0" cy="0"/>
        </a:xfrm>
      </p:grpSpPr>
      <p:sp>
        <p:nvSpPr>
          <p:cNvPr id="4" name="3 Marcador de contenido"/>
          <p:cNvSpPr>
            <a:spLocks noGrp="1"/>
          </p:cNvSpPr>
          <p:nvPr>
            <p:ph sz="half" idx="2" hasCustomPrompt="1"/>
          </p:nvPr>
        </p:nvSpPr>
        <p:spPr>
          <a:xfrm>
            <a:off x="629562" y="2276872"/>
            <a:ext cx="7938882" cy="3705276"/>
          </a:xfrm>
          <a:prstGeom prst="rect">
            <a:avLst/>
          </a:prstGeom>
        </p:spPr>
        <p:txBody>
          <a:bodyPr/>
          <a:lstStyle>
            <a:lvl1pPr marL="285750" indent="-285750" algn="just">
              <a:buClr>
                <a:srgbClr val="FF0000"/>
              </a:buClr>
              <a:buFont typeface="Arial" panose="020B0604020202020204" pitchFamily="34" charset="0"/>
              <a:buChar char="»"/>
              <a:defRPr sz="1400" baseline="0">
                <a:solidFill>
                  <a:schemeClr val="tx1">
                    <a:lumMod val="75000"/>
                    <a:lumOff val="25000"/>
                  </a:schemeClr>
                </a:solidFill>
                <a:latin typeface="Segoe UI Light" panose="020B0502040204020203" pitchFamily="34" charset="0"/>
              </a:defRPr>
            </a:lvl1pPr>
            <a:lvl2pPr marL="800100" indent="-342900">
              <a:buClr>
                <a:srgbClr val="FF0000"/>
              </a:buClr>
              <a:buFont typeface="Arial" panose="020B0604020202020204" pitchFamily="34" charset="0"/>
              <a:buChar char="•"/>
              <a:defRPr sz="2400"/>
            </a:lvl2pPr>
            <a:lvl3pPr marL="914400" indent="0">
              <a:buNone/>
              <a:defRPr sz="2000"/>
            </a:lvl3pPr>
            <a:lvl4pPr>
              <a:defRPr sz="1800"/>
            </a:lvl4pPr>
            <a:lvl5pPr>
              <a:defRPr sz="1800"/>
            </a:lvl5pPr>
            <a:lvl6pPr>
              <a:defRPr sz="1800"/>
            </a:lvl6pPr>
            <a:lvl7pPr>
              <a:defRPr sz="1800"/>
            </a:lvl7pPr>
            <a:lvl8pPr>
              <a:defRPr sz="1800"/>
            </a:lvl8pPr>
            <a:lvl9pPr>
              <a:defRPr sz="1800"/>
            </a:lvl9pPr>
          </a:lstStyle>
          <a:p>
            <a:pPr lvl="0"/>
            <a:r>
              <a:rPr lang="es-CO" dirty="0"/>
              <a:t>Haga clic para agregar su párrafo Haga clic para agregar su Haga clic para agregar su párrafo Haga clic para agregar su párrafo Haga clic para agregar su párrafo Haga clic para agregar su párrafo </a:t>
            </a:r>
          </a:p>
          <a:p>
            <a:pPr lvl="0"/>
            <a:endParaRPr lang="es-CO" dirty="0"/>
          </a:p>
          <a:p>
            <a:pPr lvl="0"/>
            <a:r>
              <a:rPr lang="es-CO" dirty="0"/>
              <a:t>Haga clic para agregar su párrafo Haga clic para agregar su Haga clic para agregar su párrafo Haga clic para agregar su párrafo Haga clic para agregar su párrafo Haga clic para agregar su párrafo </a:t>
            </a:r>
          </a:p>
          <a:p>
            <a:pPr lvl="0"/>
            <a:endParaRPr lang="es-CO" dirty="0"/>
          </a:p>
          <a:p>
            <a:pPr lvl="0"/>
            <a:r>
              <a:rPr lang="es-CO" dirty="0"/>
              <a:t>Haga clic para agregar su párrafo Haga clic para agregar su Haga clic para agregar su párrafo Haga clic para agregar su párrafo Haga clic para agregar su párrafo Haga clic para agregar su párrafo </a:t>
            </a:r>
          </a:p>
          <a:p>
            <a:pPr lvl="0"/>
            <a:endParaRPr lang="es-CO" dirty="0"/>
          </a:p>
          <a:p>
            <a:pPr lvl="0"/>
            <a:r>
              <a:rPr lang="es-CO" dirty="0"/>
              <a:t>Haga clic para agregar su párrafo Haga clic para agregar su Haga clic para agregar su párrafo Haga clic para agregar su párrafo Haga clic para agregar su párrafo Haga clic para agregar su párrafo </a:t>
            </a:r>
            <a:endParaRPr lang="es-ES" dirty="0"/>
          </a:p>
        </p:txBody>
      </p:sp>
      <p:sp>
        <p:nvSpPr>
          <p:cNvPr id="5" name="Marcador de texto 4"/>
          <p:cNvSpPr>
            <a:spLocks noGrp="1"/>
          </p:cNvSpPr>
          <p:nvPr>
            <p:ph type="body" sz="quarter" idx="10" hasCustomPrompt="1"/>
          </p:nvPr>
        </p:nvSpPr>
        <p:spPr>
          <a:xfrm>
            <a:off x="629841" y="1412783"/>
            <a:ext cx="7939088" cy="358775"/>
          </a:xfrm>
          <a:prstGeom prst="rect">
            <a:avLst/>
          </a:prstGeom>
        </p:spPr>
        <p:txBody>
          <a:bodyPr/>
          <a:lstStyle>
            <a:lvl1pPr marL="0" indent="0" algn="ctr">
              <a:buNone/>
              <a:defRPr sz="2000">
                <a:solidFill>
                  <a:schemeClr val="tx1">
                    <a:lumMod val="75000"/>
                    <a:lumOff val="25000"/>
                  </a:schemeClr>
                </a:solidFill>
                <a:latin typeface="Segoe UI Semibold" panose="020B0702040204020203" pitchFamily="34" charset="0"/>
              </a:defRPr>
            </a:lvl1pPr>
          </a:lstStyle>
          <a:p>
            <a:pPr lvl="0"/>
            <a:r>
              <a:rPr lang="es-CO" dirty="0"/>
              <a:t>¿Haga clic para modificar un subtítulo de la presentación?</a:t>
            </a:r>
          </a:p>
        </p:txBody>
      </p:sp>
    </p:spTree>
    <p:extLst>
      <p:ext uri="{BB962C8B-B14F-4D97-AF65-F5344CB8AC3E}">
        <p14:creationId xmlns:p14="http://schemas.microsoft.com/office/powerpoint/2010/main" val="3460581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resentation Cover">
    <p:spTree>
      <p:nvGrpSpPr>
        <p:cNvPr id="1" name=""/>
        <p:cNvGrpSpPr/>
        <p:nvPr/>
      </p:nvGrpSpPr>
      <p:grpSpPr>
        <a:xfrm>
          <a:off x="0" y="0"/>
          <a:ext cx="0" cy="0"/>
          <a:chOff x="0" y="0"/>
          <a:chExt cx="0" cy="0"/>
        </a:xfrm>
      </p:grpSpPr>
      <p:pic>
        <p:nvPicPr>
          <p:cNvPr id="7" name="Picture 3" descr="P:\CKE\Communications\Branding &amp; Identity\MSH_New Logo files 2009\RGB\MSH_rg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95698" y="5943600"/>
            <a:ext cx="1638302" cy="67559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1040681" y="4444429"/>
            <a:ext cx="6858000" cy="584775"/>
          </a:xfrm>
          <a:prstGeom prst="rect">
            <a:avLst/>
          </a:prstGeom>
        </p:spPr>
        <p:txBody>
          <a:bodyPr wrap="square">
            <a:spAutoFit/>
          </a:bodyPr>
          <a:lstStyle/>
          <a:p>
            <a:pPr algn="ctr"/>
            <a:r>
              <a:rPr lang="en-US" sz="3200" i="1" kern="0" spc="300" dirty="0">
                <a:solidFill>
                  <a:srgbClr val="788E1E"/>
                </a:solidFill>
                <a:cs typeface="Arial"/>
                <a:sym typeface="Gill Sans"/>
                <a:rtl val="0"/>
              </a:rPr>
              <a:t>e</a:t>
            </a:r>
            <a:r>
              <a:rPr lang="en-US" sz="3200" i="1" kern="0" spc="300" dirty="0" smtClean="0">
                <a:solidFill>
                  <a:srgbClr val="788E1E"/>
                </a:solidFill>
                <a:cs typeface="Arial"/>
                <a:sym typeface="Gill Sans"/>
                <a:rtl val="0"/>
              </a:rPr>
              <a:t>nvision a world</a:t>
            </a:r>
            <a:endParaRPr lang="en-US" sz="3200" i="1" kern="0" spc="300" dirty="0">
              <a:solidFill>
                <a:srgbClr val="788E1E"/>
              </a:solidFill>
              <a:cs typeface="Arial"/>
              <a:sym typeface="Arial"/>
              <a:rtl val="0"/>
            </a:endParaRPr>
          </a:p>
        </p:txBody>
      </p:sp>
      <p:sp>
        <p:nvSpPr>
          <p:cNvPr id="10" name="Rectangle 9"/>
          <p:cNvSpPr/>
          <p:nvPr userDrawn="1"/>
        </p:nvSpPr>
        <p:spPr>
          <a:xfrm>
            <a:off x="1040681" y="4894143"/>
            <a:ext cx="6858000" cy="954107"/>
          </a:xfrm>
          <a:prstGeom prst="rect">
            <a:avLst/>
          </a:prstGeom>
        </p:spPr>
        <p:txBody>
          <a:bodyPr wrap="square">
            <a:spAutoFit/>
          </a:bodyPr>
          <a:lstStyle/>
          <a:p>
            <a:pPr algn="ctr"/>
            <a:r>
              <a:rPr lang="en-US" sz="3600" kern="0" spc="300" dirty="0" smtClean="0">
                <a:solidFill>
                  <a:srgbClr val="788E1E"/>
                </a:solidFill>
                <a:latin typeface="Gill Sans Std Light" pitchFamily="34" charset="0"/>
                <a:cs typeface="Arial"/>
                <a:sym typeface="Gill Sans"/>
                <a:rtl val="0"/>
              </a:rPr>
              <a:t>WHERE</a:t>
            </a:r>
            <a:r>
              <a:rPr lang="en-US" sz="3600" kern="0" spc="300" dirty="0" smtClean="0">
                <a:solidFill>
                  <a:srgbClr val="788E1E"/>
                </a:solidFill>
                <a:latin typeface="Gill Sans MT"/>
                <a:cs typeface="Arial"/>
                <a:sym typeface="Gill Sans"/>
                <a:rtl val="0"/>
              </a:rPr>
              <a:t> EVERYONE</a:t>
            </a:r>
          </a:p>
          <a:p>
            <a:pPr algn="ctr"/>
            <a:r>
              <a:rPr lang="en-US" sz="2000" kern="0" spc="300" dirty="0">
                <a:solidFill>
                  <a:srgbClr val="788E1E"/>
                </a:solidFill>
                <a:latin typeface="Gill Sans Std Light" pitchFamily="34" charset="0"/>
                <a:cs typeface="Arial"/>
                <a:sym typeface="Gill Sans"/>
                <a:rtl val="0"/>
              </a:rPr>
              <a:t>h</a:t>
            </a:r>
            <a:r>
              <a:rPr lang="en-US" sz="2000" kern="0" spc="300" dirty="0" smtClean="0">
                <a:solidFill>
                  <a:srgbClr val="788E1E"/>
                </a:solidFill>
                <a:latin typeface="Gill Sans Std Light" pitchFamily="34" charset="0"/>
                <a:cs typeface="Arial"/>
                <a:sym typeface="Gill Sans"/>
                <a:rtl val="0"/>
              </a:rPr>
              <a:t>as the opportunity for a </a:t>
            </a:r>
            <a:r>
              <a:rPr lang="en-US" sz="2000" b="1" kern="0" spc="300" dirty="0" smtClean="0">
                <a:solidFill>
                  <a:srgbClr val="788E1E"/>
                </a:solidFill>
                <a:latin typeface="Gill Sans MT"/>
                <a:cs typeface="Arial"/>
                <a:sym typeface="Gill Sans"/>
                <a:rtl val="0"/>
              </a:rPr>
              <a:t>healthy life</a:t>
            </a:r>
            <a:endParaRPr lang="en-US" sz="2000" b="1" kern="0" spc="300" dirty="0">
              <a:solidFill>
                <a:srgbClr val="788E1E"/>
              </a:solidFill>
              <a:latin typeface="Gill Sans MT"/>
              <a:cs typeface="Arial"/>
              <a:sym typeface="Arial"/>
              <a:rtl val="0"/>
            </a:endParaRPr>
          </a:p>
        </p:txBody>
      </p:sp>
      <p:cxnSp>
        <p:nvCxnSpPr>
          <p:cNvPr id="11" name="Straight Connector 10"/>
          <p:cNvCxnSpPr/>
          <p:nvPr userDrawn="1"/>
        </p:nvCxnSpPr>
        <p:spPr>
          <a:xfrm>
            <a:off x="6400800" y="4707255"/>
            <a:ext cx="6858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896374" y="4741759"/>
            <a:ext cx="6858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Picture Placeholder 13"/>
          <p:cNvSpPr>
            <a:spLocks noGrp="1"/>
          </p:cNvSpPr>
          <p:nvPr>
            <p:ph type="pic" sz="quarter" idx="10"/>
          </p:nvPr>
        </p:nvSpPr>
        <p:spPr>
          <a:xfrm>
            <a:off x="0" y="-1"/>
            <a:ext cx="9144000" cy="4382829"/>
          </a:xfrm>
          <a:prstGeom prst="rect">
            <a:avLst/>
          </a:prstGeom>
        </p:spPr>
        <p:txBody>
          <a:bodyPr/>
          <a:lstStyle/>
          <a:p>
            <a:endParaRPr lang="en-US" dirty="0"/>
          </a:p>
        </p:txBody>
      </p:sp>
      <p:sp>
        <p:nvSpPr>
          <p:cNvPr id="8" name="Rectangle 7"/>
          <p:cNvSpPr/>
          <p:nvPr userDrawn="1"/>
        </p:nvSpPr>
        <p:spPr>
          <a:xfrm>
            <a:off x="0" y="4382828"/>
            <a:ext cx="9142259" cy="112972"/>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kern="0">
              <a:solidFill>
                <a:prstClr val="white"/>
              </a:solidFill>
              <a:sym typeface="Arial"/>
              <a:rtl val="0"/>
            </a:endParaRPr>
          </a:p>
        </p:txBody>
      </p:sp>
    </p:spTree>
    <p:extLst>
      <p:ext uri="{BB962C8B-B14F-4D97-AF65-F5344CB8AC3E}">
        <p14:creationId xmlns:p14="http://schemas.microsoft.com/office/powerpoint/2010/main" val="2794344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57200" y="1143000"/>
            <a:ext cx="8229600" cy="2133600"/>
          </a:xfrm>
          <a:prstGeom prst="rect">
            <a:avLst/>
          </a:prstGeom>
        </p:spPr>
        <p:txBody>
          <a:bodyPr anchor="b"/>
          <a:lstStyle>
            <a:lvl1pPr marL="0" indent="0" algn="ctr">
              <a:buNone/>
              <a:defRPr sz="4000" spc="300" baseline="0">
                <a:solidFill>
                  <a:schemeClr val="accent1"/>
                </a:solidFill>
              </a:defRPr>
            </a:lvl1pPr>
            <a:lvl2pPr marL="0" marR="0" indent="0" algn="ctr" rtl="0">
              <a:spcBef>
                <a:spcPts val="0"/>
              </a:spcBef>
              <a:spcAft>
                <a:spcPts val="0"/>
              </a:spcAft>
              <a:buSzPct val="25000"/>
              <a:buNone/>
              <a:defRPr sz="2400" i="1" baseline="0">
                <a:solidFill>
                  <a:schemeClr val="tx1"/>
                </a:solidFill>
                <a:latin typeface="+mn-lt"/>
              </a:defRPr>
            </a:lvl2pPr>
          </a:lstStyle>
          <a:p>
            <a:pPr lvl="0"/>
            <a:r>
              <a:rPr lang="en-US" dirty="0" smtClean="0"/>
              <a:t>PRESENTATION TITLE</a:t>
            </a:r>
          </a:p>
        </p:txBody>
      </p:sp>
      <p:sp>
        <p:nvSpPr>
          <p:cNvPr id="10" name="Subtitle 2"/>
          <p:cNvSpPr>
            <a:spLocks noGrp="1"/>
          </p:cNvSpPr>
          <p:nvPr>
            <p:ph type="subTitle" idx="1" hasCustomPrompt="1"/>
          </p:nvPr>
        </p:nvSpPr>
        <p:spPr>
          <a:xfrm>
            <a:off x="457200" y="3505200"/>
            <a:ext cx="8229600" cy="1295400"/>
          </a:xfrm>
          <a:prstGeom prst="rect">
            <a:avLst/>
          </a:prstGeom>
        </p:spPr>
        <p:txBody>
          <a:bodyPr>
            <a:normAutofit/>
          </a:bodyPr>
          <a:lstStyle>
            <a:lvl1pPr marL="0" indent="0" algn="ctr">
              <a:buNone/>
              <a:defRPr sz="2400" i="1">
                <a:solidFill>
                  <a:schemeClr val="tx1"/>
                </a:solidFill>
                <a:latin typeface="+mn-lt"/>
              </a:defRPr>
            </a:lvl1pPr>
            <a:lvl2pPr marL="0" marR="0" indent="0" algn="ctr" rtl="0">
              <a:spcBef>
                <a:spcPts val="0"/>
              </a:spcBef>
              <a:spcAft>
                <a:spcPts val="0"/>
              </a:spcAft>
              <a:buSzPct val="25000"/>
              <a:buNone/>
              <a:defRPr spc="3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1" indent="0" algn="ctr" rtl="0">
              <a:spcBef>
                <a:spcPts val="0"/>
              </a:spcBef>
              <a:spcAft>
                <a:spcPts val="0"/>
              </a:spcAft>
              <a:buSzPct val="25000"/>
              <a:buNone/>
            </a:pPr>
            <a:r>
              <a:rPr lang="en-US" sz="2300" b="0" i="1" u="none" strike="noStrike" cap="none" baseline="0" dirty="0" smtClean="0">
                <a:solidFill>
                  <a:schemeClr val="tx2">
                    <a:lumMod val="75000"/>
                  </a:schemeClr>
                </a:solidFill>
                <a:latin typeface="Garamond"/>
                <a:ea typeface="Garamond"/>
                <a:cs typeface="Garamond"/>
                <a:sym typeface="Garamond"/>
              </a:rPr>
              <a:t>Presented by: (Insert name here)</a:t>
            </a:r>
            <a:endParaRPr lang="en-US" sz="2300" b="0" i="1" u="none" strike="noStrike" cap="none" baseline="0" dirty="0">
              <a:solidFill>
                <a:schemeClr val="tx2">
                  <a:lumMod val="75000"/>
                </a:schemeClr>
              </a:solidFill>
              <a:latin typeface="Garamond"/>
              <a:ea typeface="Garamond"/>
              <a:cs typeface="Garamond"/>
              <a:sym typeface="Garamond"/>
            </a:endParaRPr>
          </a:p>
        </p:txBody>
      </p:sp>
      <p:sp>
        <p:nvSpPr>
          <p:cNvPr id="13" name="Rectangle 12"/>
          <p:cNvSpPr/>
          <p:nvPr userDrawn="1"/>
        </p:nvSpPr>
        <p:spPr>
          <a:xfrm>
            <a:off x="0" y="6271404"/>
            <a:ext cx="9144000" cy="586596"/>
          </a:xfrm>
          <a:prstGeom prst="rect">
            <a:avLst/>
          </a:pr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kern="0">
              <a:solidFill>
                <a:prstClr val="white"/>
              </a:solidFill>
              <a:sym typeface="Arial"/>
              <a:rtl val="0"/>
            </a:endParaRPr>
          </a:p>
        </p:txBody>
      </p:sp>
      <p:pic>
        <p:nvPicPr>
          <p:cNvPr id="15" name="Picture 3" descr="P:\CKE\Communications\Branding &amp; Identity\MSH_New Logo files 2009\RGB\MSH_rgb.jpg"/>
          <p:cNvPicPr>
            <a:picLocks noChangeAspect="1" noChangeArrowheads="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ackgroundRemoval t="0" b="100000" l="0" r="37321">
                        <a14:foregroundMark x1="19378" y1="32302" x2="19378" y2="32302"/>
                        <a14:foregroundMark x1="21850" y1="24178" x2="21850" y2="24178"/>
                        <a14:foregroundMark x1="23046" y1="15474" x2="23046" y2="15474"/>
                        <a14:foregroundMark x1="16108" y1="38104" x2="16108" y2="38104"/>
                        <a14:foregroundMark x1="14593" y1="44681" x2="14593" y2="44681"/>
                        <a14:foregroundMark x1="14593" y1="74081" x2="14593" y2="74081"/>
                        <a14:foregroundMark x1="11882" y1="82012" x2="11882" y2="82012"/>
                        <a14:foregroundMark x1="20574" y1="60735" x2="20574" y2="60735"/>
                        <a14:foregroundMark x1="24242" y1="51257" x2="24242" y2="51257"/>
                        <a14:foregroundMark x1="10686" y1="15474" x2="10686" y2="15474"/>
                        <a14:foregroundMark x1="6459" y1="24952" x2="6459" y2="24952"/>
                        <a14:foregroundMark x1="30861" y1="30754" x2="30861" y2="30754"/>
                        <a14:foregroundMark x1="32935" y1="38878" x2="32935" y2="38878"/>
                        <a14:foregroundMark x1="5263" y1="74662" x2="5263" y2="74662"/>
                        <a14:foregroundMark x1="2552" y1="39652" x2="2552" y2="39652"/>
                        <a14:foregroundMark x1="2233" y1="62282" x2="2233" y2="62282"/>
                        <a14:foregroundMark x1="33254" y1="57253" x2="33254" y2="57253"/>
                        <a14:foregroundMark x1="32376" y1="68085" x2="32376" y2="68085"/>
                        <a14:foregroundMark x1="18182" y1="10638" x2="9410" y2="16441"/>
                        <a14:backgroundMark x1="15869" y1="19729" x2="15869" y2="19729"/>
                      </a14:backgroundRemoval>
                    </a14:imgEffect>
                    <a14:imgEffect>
                      <a14:brightnessContrast bright="100000"/>
                    </a14:imgEffect>
                  </a14:imgLayer>
                </a14:imgProps>
              </a:ext>
              <a:ext uri="{28A0092B-C50C-407E-A947-70E740481C1C}">
                <a14:useLocalDpi xmlns:a14="http://schemas.microsoft.com/office/drawing/2010/main" val="0"/>
              </a:ext>
            </a:extLst>
          </a:blip>
          <a:srcRect r="62805"/>
          <a:stretch/>
        </p:blipFill>
        <p:spPr bwMode="auto">
          <a:xfrm>
            <a:off x="7605427" y="6379211"/>
            <a:ext cx="326198" cy="3616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69950" y="6351412"/>
            <a:ext cx="50736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Slide Number Placeholder 26"/>
          <p:cNvSpPr>
            <a:spLocks noGrp="1"/>
          </p:cNvSpPr>
          <p:nvPr>
            <p:ph type="sldNum" sz="quarter" idx="4"/>
          </p:nvPr>
        </p:nvSpPr>
        <p:spPr>
          <a:xfrm>
            <a:off x="7931625" y="6356354"/>
            <a:ext cx="884830"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94589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Section Divider Layout">
    <p:spTree>
      <p:nvGrpSpPr>
        <p:cNvPr id="1" name=""/>
        <p:cNvGrpSpPr/>
        <p:nvPr/>
      </p:nvGrpSpPr>
      <p:grpSpPr>
        <a:xfrm>
          <a:off x="0" y="0"/>
          <a:ext cx="0" cy="0"/>
          <a:chOff x="0" y="0"/>
          <a:chExt cx="0" cy="0"/>
        </a:xfrm>
      </p:grpSpPr>
      <p:sp>
        <p:nvSpPr>
          <p:cNvPr id="12" name="Rectangle 11"/>
          <p:cNvSpPr>
            <a:spLocks noChangeAspect="1"/>
          </p:cNvSpPr>
          <p:nvPr userDrawn="1"/>
        </p:nvSpPr>
        <p:spPr>
          <a:xfrm>
            <a:off x="76200" y="76200"/>
            <a:ext cx="8991600" cy="67056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kern="0">
              <a:solidFill>
                <a:prstClr val="white"/>
              </a:solidFill>
              <a:sym typeface="Arial"/>
              <a:rtl val="0"/>
            </a:endParaRPr>
          </a:p>
        </p:txBody>
      </p:sp>
      <p:sp>
        <p:nvSpPr>
          <p:cNvPr id="2" name="Title 1"/>
          <p:cNvSpPr>
            <a:spLocks noGrp="1"/>
          </p:cNvSpPr>
          <p:nvPr>
            <p:ph type="ctrTitle" hasCustomPrompt="1"/>
          </p:nvPr>
        </p:nvSpPr>
        <p:spPr>
          <a:xfrm>
            <a:off x="685800" y="1752600"/>
            <a:ext cx="7772400" cy="1924050"/>
          </a:xfrm>
          <a:prstGeom prst="rect">
            <a:avLst/>
          </a:prstGeom>
        </p:spPr>
        <p:txBody>
          <a:bodyPr anchor="b"/>
          <a:lstStyle>
            <a:lvl1pPr algn="ctr">
              <a:defRPr spc="300" baseline="0">
                <a:solidFill>
                  <a:schemeClr val="bg1"/>
                </a:solidFill>
                <a:latin typeface="Gill Sans MT" panose="020B0502020104020203" pitchFamily="34" charset="0"/>
              </a:defRPr>
            </a:lvl1pPr>
          </a:lstStyle>
          <a:p>
            <a:r>
              <a:rPr lang="en-US" dirty="0" smtClean="0"/>
              <a:t>SECTION TITLE</a:t>
            </a:r>
            <a:endParaRPr lang="en-US" dirty="0"/>
          </a:p>
        </p:txBody>
      </p:sp>
      <p:sp>
        <p:nvSpPr>
          <p:cNvPr id="3" name="Subtitle 2"/>
          <p:cNvSpPr>
            <a:spLocks noGrp="1"/>
          </p:cNvSpPr>
          <p:nvPr>
            <p:ph type="subTitle" idx="1" hasCustomPrompt="1"/>
          </p:nvPr>
        </p:nvSpPr>
        <p:spPr>
          <a:xfrm>
            <a:off x="685800" y="3809999"/>
            <a:ext cx="7772400" cy="685801"/>
          </a:xfrm>
          <a:prstGeom prst="rect">
            <a:avLst/>
          </a:prstGeom>
        </p:spPr>
        <p:txBody>
          <a:bodyPr/>
          <a:lstStyle>
            <a:lvl1pPr marL="0" indent="0" algn="ctr">
              <a:buNone/>
              <a:defRPr i="1" spc="3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Section Subtitle</a:t>
            </a:r>
            <a:endParaRPr lang="en-US" dirty="0"/>
          </a:p>
        </p:txBody>
      </p:sp>
      <p:pic>
        <p:nvPicPr>
          <p:cNvPr id="13" name="Picture 3" descr="P:\CKE\Communications\Branding &amp; Identity\MSH_New Logo files 2009\RGB\MSH_rgb.jpg"/>
          <p:cNvPicPr>
            <a:picLocks noChangeAspect="1" noChangeArrowheads="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ackgroundRemoval t="0" b="100000" l="0" r="37321">
                        <a14:foregroundMark x1="19378" y1="32302" x2="19378" y2="32302"/>
                        <a14:foregroundMark x1="21850" y1="24178" x2="21850" y2="24178"/>
                        <a14:foregroundMark x1="23046" y1="15474" x2="23046" y2="15474"/>
                        <a14:foregroundMark x1="16108" y1="38104" x2="16108" y2="38104"/>
                        <a14:foregroundMark x1="14593" y1="44681" x2="14593" y2="44681"/>
                        <a14:foregroundMark x1="14593" y1="74081" x2="14593" y2="74081"/>
                        <a14:foregroundMark x1="11882" y1="82012" x2="11882" y2="82012"/>
                        <a14:foregroundMark x1="20574" y1="60735" x2="20574" y2="60735"/>
                        <a14:foregroundMark x1="24242" y1="51257" x2="24242" y2="51257"/>
                        <a14:foregroundMark x1="10686" y1="15474" x2="10686" y2="15474"/>
                        <a14:foregroundMark x1="6459" y1="24952" x2="6459" y2="24952"/>
                        <a14:foregroundMark x1="30861" y1="30754" x2="30861" y2="30754"/>
                        <a14:foregroundMark x1="32935" y1="38878" x2="32935" y2="38878"/>
                        <a14:foregroundMark x1="5263" y1="74662" x2="5263" y2="74662"/>
                        <a14:foregroundMark x1="2552" y1="39652" x2="2552" y2="39652"/>
                        <a14:foregroundMark x1="2233" y1="62282" x2="2233" y2="62282"/>
                        <a14:foregroundMark x1="33254" y1="57253" x2="33254" y2="57253"/>
                        <a14:foregroundMark x1="32376" y1="68085" x2="32376" y2="68085"/>
                        <a14:foregroundMark x1="18182" y1="10638" x2="9410" y2="16441"/>
                        <a14:backgroundMark x1="15869" y1="19729" x2="15869" y2="19729"/>
                      </a14:backgroundRemoval>
                    </a14:imgEffect>
                    <a14:imgEffect>
                      <a14:brightnessContrast bright="100000"/>
                    </a14:imgEffect>
                  </a14:imgLayer>
                </a14:imgProps>
              </a:ext>
              <a:ext uri="{28A0092B-C50C-407E-A947-70E740481C1C}">
                <a14:useLocalDpi xmlns:a14="http://schemas.microsoft.com/office/drawing/2010/main" val="0"/>
              </a:ext>
            </a:extLst>
          </a:blip>
          <a:srcRect r="62805"/>
          <a:stretch/>
        </p:blipFill>
        <p:spPr bwMode="auto">
          <a:xfrm>
            <a:off x="7605427" y="6379211"/>
            <a:ext cx="326198" cy="36164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69950" y="6351412"/>
            <a:ext cx="50736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Connector 14"/>
          <p:cNvCxnSpPr/>
          <p:nvPr userDrawn="1"/>
        </p:nvCxnSpPr>
        <p:spPr>
          <a:xfrm>
            <a:off x="76201" y="1752600"/>
            <a:ext cx="7931624" cy="0"/>
          </a:xfrm>
          <a:prstGeom prst="line">
            <a:avLst/>
          </a:prstGeom>
          <a:ln w="28575">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26"/>
          <p:cNvSpPr>
            <a:spLocks noGrp="1"/>
          </p:cNvSpPr>
          <p:nvPr>
            <p:ph type="sldNum" sz="quarter" idx="4"/>
          </p:nvPr>
        </p:nvSpPr>
        <p:spPr>
          <a:xfrm>
            <a:off x="7931625" y="6356354"/>
            <a:ext cx="898477"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23633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04"/>
            <a:ext cx="7202487" cy="1362075"/>
          </a:xfrm>
          <a:prstGeom prst="rect">
            <a:avLst/>
          </a:prstGeom>
        </p:spPr>
        <p:txBody>
          <a:bodyPr anchor="t">
            <a:normAutofit/>
          </a:bodyPr>
          <a:lstStyle>
            <a:lvl1pPr algn="l">
              <a:defRPr sz="3600" b="0" strike="noStrike" cap="all" spc="0">
                <a:solidFill>
                  <a:schemeClr val="accent2"/>
                </a:solidFill>
                <a:latin typeface="Gill Sans MT" panose="020B0502020104020203"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5" y="2906713"/>
            <a:ext cx="7202487" cy="1500187"/>
          </a:xfrm>
          <a:prstGeom prst="rect">
            <a:avLst/>
          </a:prstGeom>
        </p:spPr>
        <p:txBody>
          <a:bodyPr anchor="b"/>
          <a:lstStyle>
            <a:lvl1pPr marL="0" indent="0">
              <a:buNone/>
              <a:defRPr sz="2000" i="1" spc="300">
                <a:solidFill>
                  <a:schemeClr val="tx1">
                    <a:tint val="75000"/>
                  </a:schemeClr>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0" name="Slide Number Placeholder 26"/>
          <p:cNvSpPr>
            <a:spLocks noGrp="1"/>
          </p:cNvSpPr>
          <p:nvPr>
            <p:ph type="sldNum" sz="quarter" idx="4"/>
          </p:nvPr>
        </p:nvSpPr>
        <p:spPr>
          <a:xfrm>
            <a:off x="7931625" y="6356354"/>
            <a:ext cx="939421"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746159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50838"/>
            <a:ext cx="7467600" cy="639762"/>
          </a:xfrm>
          <a:prstGeom prst="rect">
            <a:avLst/>
          </a:prstGeom>
        </p:spPr>
        <p:txBody>
          <a:bodyPr>
            <a:normAutofit/>
          </a:bodyPr>
          <a:lstStyle>
            <a:lvl1pPr>
              <a:defRPr sz="3200" spc="0">
                <a:latin typeface="Gill Sans MT" panose="020B05020201040202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7467600" cy="4830763"/>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26"/>
          <p:cNvSpPr>
            <a:spLocks noGrp="1"/>
          </p:cNvSpPr>
          <p:nvPr>
            <p:ph type="sldNum" sz="quarter" idx="4"/>
          </p:nvPr>
        </p:nvSpPr>
        <p:spPr>
          <a:xfrm>
            <a:off x="7931625" y="6356354"/>
            <a:ext cx="907576"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737850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bullet list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381000"/>
            <a:ext cx="7543800" cy="609600"/>
          </a:xfrm>
        </p:spPr>
        <p:txBody>
          <a:bodyPr>
            <a:normAutofit/>
          </a:bodyPr>
          <a:lst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7931625" y="6356354"/>
            <a:ext cx="983776" cy="365125"/>
          </a:xfrm>
        </p:spPr>
        <p:txBody>
          <a:bodyPr/>
          <a:lstStyle/>
          <a:p>
            <a:fld id="{B96A8C67-B9EF-4EB6-9B06-D1F8B79AF090}" type="slidenum">
              <a:rPr lang="en-US" smtClean="0">
                <a:solidFill>
                  <a:prstClr val="white"/>
                </a:solidFill>
              </a:rPr>
              <a:pPr/>
              <a:t>‹#›</a:t>
            </a:fld>
            <a:endParaRPr lang="en-US">
              <a:solidFill>
                <a:prstClr val="white"/>
              </a:solidFill>
            </a:endParaRPr>
          </a:p>
        </p:txBody>
      </p:sp>
      <p:sp>
        <p:nvSpPr>
          <p:cNvPr id="6" name="Text Placeholder 5"/>
          <p:cNvSpPr>
            <a:spLocks noGrp="1"/>
          </p:cNvSpPr>
          <p:nvPr>
            <p:ph type="body" sz="quarter" idx="11"/>
          </p:nvPr>
        </p:nvSpPr>
        <p:spPr>
          <a:xfrm>
            <a:off x="381000" y="1219200"/>
            <a:ext cx="7543800" cy="4876800"/>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57706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57200" y="1143000"/>
            <a:ext cx="8229600" cy="2133600"/>
          </a:xfrm>
          <a:prstGeom prst="rect">
            <a:avLst/>
          </a:prstGeom>
        </p:spPr>
        <p:txBody>
          <a:bodyPr anchor="b"/>
          <a:lstStyle>
            <a:lvl1pPr marL="0" indent="0" algn="ctr">
              <a:buNone/>
              <a:defRPr sz="4000" spc="300" baseline="0">
                <a:solidFill>
                  <a:schemeClr val="accent1"/>
                </a:solidFill>
              </a:defRPr>
            </a:lvl1pPr>
            <a:lvl2pPr marL="0" marR="0" indent="0" algn="ctr" rtl="0">
              <a:spcBef>
                <a:spcPts val="0"/>
              </a:spcBef>
              <a:spcAft>
                <a:spcPts val="0"/>
              </a:spcAft>
              <a:buSzPct val="25000"/>
              <a:buNone/>
              <a:defRPr sz="2400" i="1" baseline="0">
                <a:solidFill>
                  <a:schemeClr val="tx1"/>
                </a:solidFill>
                <a:latin typeface="+mn-lt"/>
              </a:defRPr>
            </a:lvl2pPr>
          </a:lstStyle>
          <a:p>
            <a:pPr lvl="0"/>
            <a:r>
              <a:rPr lang="en-US" dirty="0" smtClean="0"/>
              <a:t>PRESENTATION TITLE</a:t>
            </a:r>
          </a:p>
        </p:txBody>
      </p:sp>
      <p:sp>
        <p:nvSpPr>
          <p:cNvPr id="10" name="Subtitle 2"/>
          <p:cNvSpPr>
            <a:spLocks noGrp="1"/>
          </p:cNvSpPr>
          <p:nvPr>
            <p:ph type="subTitle" idx="1" hasCustomPrompt="1"/>
          </p:nvPr>
        </p:nvSpPr>
        <p:spPr>
          <a:xfrm>
            <a:off x="457200" y="3505200"/>
            <a:ext cx="8229600" cy="1295400"/>
          </a:xfrm>
          <a:prstGeom prst="rect">
            <a:avLst/>
          </a:prstGeom>
        </p:spPr>
        <p:txBody>
          <a:bodyPr>
            <a:normAutofit/>
          </a:bodyPr>
          <a:lstStyle>
            <a:lvl1pPr marL="0" indent="0" algn="ctr">
              <a:buNone/>
              <a:defRPr sz="2400" i="1">
                <a:solidFill>
                  <a:schemeClr val="tx1"/>
                </a:solidFill>
                <a:latin typeface="+mn-lt"/>
              </a:defRPr>
            </a:lvl1pPr>
            <a:lvl2pPr marL="0" marR="0" indent="0" algn="ctr" rtl="0">
              <a:spcBef>
                <a:spcPts val="0"/>
              </a:spcBef>
              <a:spcAft>
                <a:spcPts val="0"/>
              </a:spcAft>
              <a:buSzPct val="25000"/>
              <a:buNone/>
              <a:defRPr spc="3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1" indent="0" algn="ctr" rtl="0">
              <a:spcBef>
                <a:spcPts val="0"/>
              </a:spcBef>
              <a:spcAft>
                <a:spcPts val="0"/>
              </a:spcAft>
              <a:buSzPct val="25000"/>
              <a:buNone/>
            </a:pPr>
            <a:r>
              <a:rPr lang="en-US" sz="2300" b="0" i="1" u="none" strike="noStrike" cap="none" baseline="0" dirty="0" smtClean="0">
                <a:solidFill>
                  <a:schemeClr val="tx2">
                    <a:lumMod val="75000"/>
                  </a:schemeClr>
                </a:solidFill>
                <a:latin typeface="Garamond"/>
                <a:ea typeface="Garamond"/>
                <a:cs typeface="Garamond"/>
                <a:sym typeface="Garamond"/>
              </a:rPr>
              <a:t>Presented by: (Insert name here)</a:t>
            </a:r>
            <a:endParaRPr lang="en-US" sz="2300" b="0" i="1" u="none" strike="noStrike" cap="none" baseline="0" dirty="0">
              <a:solidFill>
                <a:schemeClr val="tx2">
                  <a:lumMod val="75000"/>
                </a:schemeClr>
              </a:solidFill>
              <a:latin typeface="Garamond"/>
              <a:ea typeface="Garamond"/>
              <a:cs typeface="Garamond"/>
              <a:sym typeface="Garamond"/>
            </a:endParaRPr>
          </a:p>
        </p:txBody>
      </p:sp>
      <p:sp>
        <p:nvSpPr>
          <p:cNvPr id="13" name="Rectangle 12"/>
          <p:cNvSpPr/>
          <p:nvPr userDrawn="1"/>
        </p:nvSpPr>
        <p:spPr>
          <a:xfrm>
            <a:off x="0" y="6271404"/>
            <a:ext cx="9144000" cy="586596"/>
          </a:xfrm>
          <a:prstGeom prst="rect">
            <a:avLst/>
          </a:pr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kern="0">
              <a:solidFill>
                <a:prstClr val="white"/>
              </a:solidFill>
              <a:sym typeface="Arial"/>
              <a:rtl val="0"/>
            </a:endParaRPr>
          </a:p>
        </p:txBody>
      </p:sp>
      <p:pic>
        <p:nvPicPr>
          <p:cNvPr id="15" name="Picture 3" descr="P:\CKE\Communications\Branding &amp; Identity\MSH_New Logo files 2009\RGB\MSH_rgb.jpg"/>
          <p:cNvPicPr>
            <a:picLocks noChangeAspect="1" noChangeArrowheads="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ackgroundRemoval t="0" b="100000" l="0" r="37321">
                        <a14:foregroundMark x1="19378" y1="32302" x2="19378" y2="32302"/>
                        <a14:foregroundMark x1="21850" y1="24178" x2="21850" y2="24178"/>
                        <a14:foregroundMark x1="23046" y1="15474" x2="23046" y2="15474"/>
                        <a14:foregroundMark x1="16108" y1="38104" x2="16108" y2="38104"/>
                        <a14:foregroundMark x1="14593" y1="44681" x2="14593" y2="44681"/>
                        <a14:foregroundMark x1="14593" y1="74081" x2="14593" y2="74081"/>
                        <a14:foregroundMark x1="11882" y1="82012" x2="11882" y2="82012"/>
                        <a14:foregroundMark x1="20574" y1="60735" x2="20574" y2="60735"/>
                        <a14:foregroundMark x1="24242" y1="51257" x2="24242" y2="51257"/>
                        <a14:foregroundMark x1="10686" y1="15474" x2="10686" y2="15474"/>
                        <a14:foregroundMark x1="6459" y1="24952" x2="6459" y2="24952"/>
                        <a14:foregroundMark x1="30861" y1="30754" x2="30861" y2="30754"/>
                        <a14:foregroundMark x1="32935" y1="38878" x2="32935" y2="38878"/>
                        <a14:foregroundMark x1="5263" y1="74662" x2="5263" y2="74662"/>
                        <a14:foregroundMark x1="2552" y1="39652" x2="2552" y2="39652"/>
                        <a14:foregroundMark x1="2233" y1="62282" x2="2233" y2="62282"/>
                        <a14:foregroundMark x1="33254" y1="57253" x2="33254" y2="57253"/>
                        <a14:foregroundMark x1="32376" y1="68085" x2="32376" y2="68085"/>
                        <a14:foregroundMark x1="18182" y1="10638" x2="9410" y2="16441"/>
                        <a14:backgroundMark x1="15869" y1="19729" x2="15869" y2="19729"/>
                      </a14:backgroundRemoval>
                    </a14:imgEffect>
                    <a14:imgEffect>
                      <a14:brightnessContrast bright="100000"/>
                    </a14:imgEffect>
                  </a14:imgLayer>
                </a14:imgProps>
              </a:ext>
              <a:ext uri="{28A0092B-C50C-407E-A947-70E740481C1C}">
                <a14:useLocalDpi xmlns:a14="http://schemas.microsoft.com/office/drawing/2010/main" val="0"/>
              </a:ext>
            </a:extLst>
          </a:blip>
          <a:srcRect r="62805"/>
          <a:stretch/>
        </p:blipFill>
        <p:spPr bwMode="auto">
          <a:xfrm>
            <a:off x="7605427" y="6379211"/>
            <a:ext cx="326198" cy="3616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69950" y="6351412"/>
            <a:ext cx="50736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Slide Number Placeholder 26"/>
          <p:cNvSpPr>
            <a:spLocks noGrp="1"/>
          </p:cNvSpPr>
          <p:nvPr>
            <p:ph type="sldNum" sz="quarter" idx="4"/>
          </p:nvPr>
        </p:nvSpPr>
        <p:spPr>
          <a:xfrm>
            <a:off x="7931625" y="6356354"/>
            <a:ext cx="884830"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19831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nd Presentatio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09600"/>
            <a:ext cx="7474424" cy="792162"/>
          </a:xfrm>
        </p:spPr>
        <p:txBody>
          <a:bodyPr>
            <a:noAutofit/>
          </a:bodyPr>
          <a:lstStyle>
            <a:lvl1pPr>
              <a:defRPr sz="3200" spc="300" baseline="0"/>
            </a:lvl1pPr>
          </a:lstStyle>
          <a:p>
            <a:r>
              <a:rPr lang="en-US" dirty="0" smtClean="0"/>
              <a:t>STRONGER HEALTH SYSTEMS.</a:t>
            </a:r>
            <a:br>
              <a:rPr lang="en-US" dirty="0" smtClean="0"/>
            </a:br>
            <a:r>
              <a:rPr lang="en-US" dirty="0" smtClean="0"/>
              <a:t>GREATER HEALTH IMPACT.</a:t>
            </a:r>
            <a:endParaRPr lang="en-US" dirty="0"/>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1729311"/>
            <a:ext cx="7924801" cy="1699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userDrawn="1"/>
        </p:nvCxnSpPr>
        <p:spPr>
          <a:xfrm>
            <a:off x="2" y="1524000"/>
            <a:ext cx="7924801"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3124202" y="3883081"/>
            <a:ext cx="4800601" cy="1246495"/>
          </a:xfrm>
          <a:prstGeom prst="rect">
            <a:avLst/>
          </a:prstGeom>
          <a:noFill/>
        </p:spPr>
        <p:txBody>
          <a:bodyPr wrap="square" rtlCol="0">
            <a:spAutoFit/>
          </a:bodyPr>
          <a:lstStyle/>
          <a:p>
            <a:pPr algn="r">
              <a:lnSpc>
                <a:spcPts val="3000"/>
              </a:lnSpc>
            </a:pPr>
            <a:r>
              <a:rPr lang="en-US" sz="2000" i="1" kern="0" dirty="0" smtClean="0">
                <a:solidFill>
                  <a:srgbClr val="3F3F3F"/>
                </a:solidFill>
                <a:cs typeface="Arial"/>
                <a:sym typeface="Arial"/>
                <a:rtl val="0"/>
              </a:rPr>
              <a:t>Saving lives and improving the health of the world’s poorest and most vulnerable people by closing the gap between knowledge and action in public health.</a:t>
            </a:r>
            <a:endParaRPr lang="en-US" sz="2000" i="1" kern="0" dirty="0">
              <a:solidFill>
                <a:srgbClr val="3F3F3F"/>
              </a:solidFill>
              <a:cs typeface="Arial"/>
              <a:sym typeface="Arial"/>
              <a:rtl val="0"/>
            </a:endParaRPr>
          </a:p>
        </p:txBody>
      </p:sp>
      <p:pic>
        <p:nvPicPr>
          <p:cNvPr id="8" name="Picture 3" descr="P:\CKE\Communications\Branding &amp; Identity\MSH_New Logo files 2009\RGB\MSH_rgb.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53202" y="5354650"/>
            <a:ext cx="1349071" cy="55632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a:off x="6477001" y="5745291"/>
            <a:ext cx="1524001" cy="461665"/>
          </a:xfrm>
          <a:prstGeom prst="rect">
            <a:avLst/>
          </a:prstGeom>
          <a:noFill/>
        </p:spPr>
        <p:txBody>
          <a:bodyPr wrap="square" rtlCol="0">
            <a:spAutoFit/>
          </a:bodyPr>
          <a:lstStyle/>
          <a:p>
            <a:pPr algn="r">
              <a:lnSpc>
                <a:spcPct val="150000"/>
              </a:lnSpc>
            </a:pPr>
            <a:r>
              <a:rPr lang="en-US" sz="1600" i="1" kern="0" dirty="0" smtClean="0">
                <a:solidFill>
                  <a:srgbClr val="3F3F3F"/>
                </a:solidFill>
                <a:cs typeface="Arial"/>
                <a:sym typeface="Arial"/>
                <a:rtl val="0"/>
              </a:rPr>
              <a:t>www.msh.org</a:t>
            </a:r>
            <a:endParaRPr lang="en-US" sz="1600" i="1" kern="0" dirty="0">
              <a:solidFill>
                <a:srgbClr val="3F3F3F"/>
              </a:solidFill>
              <a:cs typeface="Arial"/>
              <a:sym typeface="Arial"/>
              <a:rtl val="0"/>
            </a:endParaRPr>
          </a:p>
        </p:txBody>
      </p:sp>
      <p:sp>
        <p:nvSpPr>
          <p:cNvPr id="10" name="Rectangle 9"/>
          <p:cNvSpPr/>
          <p:nvPr userDrawn="1"/>
        </p:nvSpPr>
        <p:spPr>
          <a:xfrm>
            <a:off x="0" y="6271404"/>
            <a:ext cx="9144000" cy="586596"/>
          </a:xfrm>
          <a:prstGeom prst="rect">
            <a:avLst/>
          </a:pr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kern="0">
              <a:solidFill>
                <a:prstClr val="white"/>
              </a:solidFill>
              <a:sym typeface="Arial"/>
              <a:rtl val="0"/>
            </a:endParaRPr>
          </a:p>
        </p:txBody>
      </p:sp>
    </p:spTree>
    <p:extLst>
      <p:ext uri="{BB962C8B-B14F-4D97-AF65-F5344CB8AC3E}">
        <p14:creationId xmlns:p14="http://schemas.microsoft.com/office/powerpoint/2010/main" val="1327990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50838"/>
            <a:ext cx="7467600" cy="639762"/>
          </a:xfrm>
          <a:prstGeom prst="rect">
            <a:avLst/>
          </a:prstGeom>
        </p:spPr>
        <p:txBody>
          <a:bodyPr>
            <a:normAutofit/>
          </a:bodyPr>
          <a:lst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371604"/>
            <a:ext cx="3657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267200" y="1371604"/>
            <a:ext cx="3657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26"/>
          <p:cNvSpPr>
            <a:spLocks noGrp="1"/>
          </p:cNvSpPr>
          <p:nvPr>
            <p:ph type="sldNum" sz="quarter" idx="4"/>
          </p:nvPr>
        </p:nvSpPr>
        <p:spPr>
          <a:xfrm>
            <a:off x="7931625" y="6356354"/>
            <a:ext cx="907576"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923407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50838"/>
            <a:ext cx="7467600" cy="639762"/>
          </a:xfrm>
          <a:prstGeom prst="rect">
            <a:avLst/>
          </a:prstGeom>
        </p:spPr>
        <p:txBody>
          <a:bodyPr>
            <a:normAutofit/>
          </a:bodyPr>
          <a:lst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a:lstStyle>
          <a:p>
            <a:r>
              <a:rPr lang="en-US" dirty="0" smtClean="0"/>
              <a:t>CLICK TO EDIT MASTER TITLE STYLE</a:t>
            </a:r>
            <a:endParaRPr lang="en-US" dirty="0"/>
          </a:p>
        </p:txBody>
      </p:sp>
      <p:sp>
        <p:nvSpPr>
          <p:cNvPr id="11" name="Slide Number Placeholder 26"/>
          <p:cNvSpPr>
            <a:spLocks noGrp="1"/>
          </p:cNvSpPr>
          <p:nvPr>
            <p:ph type="sldNum" sz="quarter" idx="4"/>
          </p:nvPr>
        </p:nvSpPr>
        <p:spPr>
          <a:xfrm>
            <a:off x="7931625" y="6356354"/>
            <a:ext cx="1059976"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816874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8" name="Rectangle 7"/>
          <p:cNvSpPr/>
          <p:nvPr userDrawn="1"/>
        </p:nvSpPr>
        <p:spPr>
          <a:xfrm>
            <a:off x="0" y="6271404"/>
            <a:ext cx="9144000" cy="586596"/>
          </a:xfrm>
          <a:prstGeom prst="rect">
            <a:avLst/>
          </a:pr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kern="0">
              <a:solidFill>
                <a:prstClr val="white"/>
              </a:solidFill>
              <a:sym typeface="Arial"/>
              <a:rtl val="0"/>
            </a:endParaRPr>
          </a:p>
        </p:txBody>
      </p:sp>
      <p:pic>
        <p:nvPicPr>
          <p:cNvPr id="10" name="Picture 3" descr="P:\CKE\Communications\Branding &amp; Identity\MSH_New Logo files 2009\RGB\MSH_rgb.jpg"/>
          <p:cNvPicPr>
            <a:picLocks noChangeAspect="1" noChangeArrowheads="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ackgroundRemoval t="0" b="100000" l="0" r="37321">
                        <a14:foregroundMark x1="19378" y1="32302" x2="19378" y2="32302"/>
                        <a14:foregroundMark x1="21850" y1="24178" x2="21850" y2="24178"/>
                        <a14:foregroundMark x1="23046" y1="15474" x2="23046" y2="15474"/>
                        <a14:foregroundMark x1="16108" y1="38104" x2="16108" y2="38104"/>
                        <a14:foregroundMark x1="14593" y1="44681" x2="14593" y2="44681"/>
                        <a14:foregroundMark x1="14593" y1="74081" x2="14593" y2="74081"/>
                        <a14:foregroundMark x1="11882" y1="82012" x2="11882" y2="82012"/>
                        <a14:foregroundMark x1="20574" y1="60735" x2="20574" y2="60735"/>
                        <a14:foregroundMark x1="24242" y1="51257" x2="24242" y2="51257"/>
                        <a14:foregroundMark x1="10686" y1="15474" x2="10686" y2="15474"/>
                        <a14:foregroundMark x1="6459" y1="24952" x2="6459" y2="24952"/>
                        <a14:foregroundMark x1="30861" y1="30754" x2="30861" y2="30754"/>
                        <a14:foregroundMark x1="32935" y1="38878" x2="32935" y2="38878"/>
                        <a14:foregroundMark x1="5263" y1="74662" x2="5263" y2="74662"/>
                        <a14:foregroundMark x1="2552" y1="39652" x2="2552" y2="39652"/>
                        <a14:foregroundMark x1="2233" y1="62282" x2="2233" y2="62282"/>
                        <a14:foregroundMark x1="33254" y1="57253" x2="33254" y2="57253"/>
                        <a14:foregroundMark x1="32376" y1="68085" x2="32376" y2="68085"/>
                        <a14:foregroundMark x1="18182" y1="10638" x2="9410" y2="16441"/>
                        <a14:backgroundMark x1="15869" y1="19729" x2="15869" y2="19729"/>
                      </a14:backgroundRemoval>
                    </a14:imgEffect>
                    <a14:imgEffect>
                      <a14:brightnessContrast bright="100000"/>
                    </a14:imgEffect>
                  </a14:imgLayer>
                </a14:imgProps>
              </a:ext>
              <a:ext uri="{28A0092B-C50C-407E-A947-70E740481C1C}">
                <a14:useLocalDpi xmlns:a14="http://schemas.microsoft.com/office/drawing/2010/main" val="0"/>
              </a:ext>
            </a:extLst>
          </a:blip>
          <a:srcRect r="62805"/>
          <a:stretch/>
        </p:blipFill>
        <p:spPr bwMode="auto">
          <a:xfrm>
            <a:off x="7605427" y="6379211"/>
            <a:ext cx="326198" cy="3616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69950" y="6351412"/>
            <a:ext cx="50736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lide Number Placeholder 26"/>
          <p:cNvSpPr>
            <a:spLocks noGrp="1"/>
          </p:cNvSpPr>
          <p:nvPr>
            <p:ph type="sldNum" sz="quarter" idx="4"/>
          </p:nvPr>
        </p:nvSpPr>
        <p:spPr>
          <a:xfrm>
            <a:off x="7931626" y="6356354"/>
            <a:ext cx="1007660"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114164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1219203"/>
            <a:ext cx="4724400" cy="4906963"/>
          </a:xfrm>
          <a:prstGeom prst="rect">
            <a:avLst/>
          </a:prstGeom>
        </p:spPr>
        <p:txBody>
          <a:bodyPr/>
          <a:lstStyle>
            <a:lvl1pPr>
              <a:buClr>
                <a:schemeClr val="accent2"/>
              </a:buClr>
              <a:defRPr sz="3200"/>
            </a:lvl1pPr>
            <a:lvl2pPr>
              <a:buClr>
                <a:schemeClr val="accent2"/>
              </a:buClr>
              <a:defRPr sz="2800"/>
            </a:lvl2pPr>
            <a:lvl3pPr>
              <a:buClr>
                <a:schemeClr val="accent2"/>
              </a:buClr>
              <a:defRPr sz="2400"/>
            </a:lvl3pPr>
            <a:lvl4pPr>
              <a:buClr>
                <a:schemeClr val="accent2"/>
              </a:buClr>
              <a:defRPr sz="2000"/>
            </a:lvl4pPr>
            <a:lvl5pPr>
              <a:buClr>
                <a:schemeClr val="accent2"/>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219203"/>
            <a:ext cx="2667000" cy="49069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
          <p:cNvSpPr>
            <a:spLocks noGrp="1"/>
          </p:cNvSpPr>
          <p:nvPr>
            <p:ph type="title" hasCustomPrompt="1"/>
          </p:nvPr>
        </p:nvSpPr>
        <p:spPr>
          <a:xfrm>
            <a:off x="457200" y="350838"/>
            <a:ext cx="7467600" cy="639762"/>
          </a:xfrm>
          <a:prstGeom prst="rect">
            <a:avLst/>
          </a:prstGeom>
        </p:spPr>
        <p:txBody>
          <a:bodyPr>
            <a:normAutofit/>
          </a:bodyPr>
          <a:lst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a:lstStyle>
          <a:p>
            <a:r>
              <a:rPr lang="en-US" dirty="0" smtClean="0"/>
              <a:t>CLICK TO EDIT MASTER TITLE STYLE</a:t>
            </a:r>
            <a:endParaRPr lang="en-US" dirty="0"/>
          </a:p>
        </p:txBody>
      </p:sp>
      <p:sp>
        <p:nvSpPr>
          <p:cNvPr id="12" name="Slide Number Placeholder 26"/>
          <p:cNvSpPr>
            <a:spLocks noGrp="1"/>
          </p:cNvSpPr>
          <p:nvPr>
            <p:ph type="sldNum" sz="quarter" idx="4"/>
          </p:nvPr>
        </p:nvSpPr>
        <p:spPr>
          <a:xfrm>
            <a:off x="7931626" y="6356354"/>
            <a:ext cx="1007660"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535563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0600" y="4876800"/>
            <a:ext cx="6934200" cy="414338"/>
          </a:xfrm>
          <a:prstGeom prst="rect">
            <a:avLst/>
          </a:prstGeom>
        </p:spPr>
        <p:txBody>
          <a:bodyPr anchor="b">
            <a:normAutofit/>
          </a:bodyPr>
          <a:lstStyle>
            <a:lvl1pPr algn="r">
              <a:defRPr sz="1800" b="1" spc="0">
                <a:latin typeface="Gill Sans MT" panose="020B0502020104020203"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0" y="1143002"/>
            <a:ext cx="7924800" cy="365760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990600" y="5291138"/>
            <a:ext cx="6934200" cy="804862"/>
          </a:xfrm>
          <a:prstGeom prst="rect">
            <a:avLst/>
          </a:prstGeom>
        </p:spPr>
        <p:txBody>
          <a:bodyPr/>
          <a:lstStyle>
            <a:lvl1pPr marL="0" indent="0" algn="r">
              <a:buNone/>
              <a:defRPr sz="1400" i="1" spc="300">
                <a:solidFill>
                  <a:schemeClr val="tx1"/>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Slide Number Placeholder 26"/>
          <p:cNvSpPr>
            <a:spLocks noGrp="1"/>
          </p:cNvSpPr>
          <p:nvPr>
            <p:ph type="sldNum" sz="quarter" idx="4"/>
          </p:nvPr>
        </p:nvSpPr>
        <p:spPr>
          <a:xfrm>
            <a:off x="7931625" y="6356354"/>
            <a:ext cx="1048603"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505909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ido">
    <p:spTree>
      <p:nvGrpSpPr>
        <p:cNvPr id="1" name=""/>
        <p:cNvGrpSpPr/>
        <p:nvPr/>
      </p:nvGrpSpPr>
      <p:grpSpPr>
        <a:xfrm>
          <a:off x="0" y="0"/>
          <a:ext cx="0" cy="0"/>
          <a:chOff x="0" y="0"/>
          <a:chExt cx="0" cy="0"/>
        </a:xfrm>
      </p:grpSpPr>
      <p:sp>
        <p:nvSpPr>
          <p:cNvPr id="4" name="3 Marcador de contenido"/>
          <p:cNvSpPr>
            <a:spLocks noGrp="1"/>
          </p:cNvSpPr>
          <p:nvPr>
            <p:ph sz="half" idx="2" hasCustomPrompt="1"/>
          </p:nvPr>
        </p:nvSpPr>
        <p:spPr>
          <a:xfrm>
            <a:off x="629562" y="2276872"/>
            <a:ext cx="7938882" cy="3705276"/>
          </a:xfrm>
          <a:prstGeom prst="rect">
            <a:avLst/>
          </a:prstGeom>
        </p:spPr>
        <p:txBody>
          <a:bodyPr/>
          <a:lstStyle>
            <a:lvl1pPr marL="285750" indent="-285750" algn="just">
              <a:buClr>
                <a:srgbClr val="FF0000"/>
              </a:buClr>
              <a:buFont typeface="Arial" panose="020B0604020202020204" pitchFamily="34" charset="0"/>
              <a:buChar char="»"/>
              <a:defRPr sz="1400" baseline="0">
                <a:solidFill>
                  <a:schemeClr val="tx1">
                    <a:lumMod val="75000"/>
                    <a:lumOff val="25000"/>
                  </a:schemeClr>
                </a:solidFill>
                <a:latin typeface="Segoe UI Light" panose="020B0502040204020203" pitchFamily="34" charset="0"/>
              </a:defRPr>
            </a:lvl1pPr>
            <a:lvl2pPr marL="800100" indent="-342900">
              <a:buClr>
                <a:srgbClr val="FF0000"/>
              </a:buClr>
              <a:buFont typeface="Arial" panose="020B0604020202020204" pitchFamily="34" charset="0"/>
              <a:buChar char="•"/>
              <a:defRPr sz="2400"/>
            </a:lvl2pPr>
            <a:lvl3pPr marL="914400" indent="0">
              <a:buNone/>
              <a:defRPr sz="2000"/>
            </a:lvl3pPr>
            <a:lvl4pPr>
              <a:defRPr sz="1800"/>
            </a:lvl4pPr>
            <a:lvl5pPr>
              <a:defRPr sz="1800"/>
            </a:lvl5pPr>
            <a:lvl6pPr>
              <a:defRPr sz="1800"/>
            </a:lvl6pPr>
            <a:lvl7pPr>
              <a:defRPr sz="1800"/>
            </a:lvl7pPr>
            <a:lvl8pPr>
              <a:defRPr sz="1800"/>
            </a:lvl8pPr>
            <a:lvl9pPr>
              <a:defRPr sz="1800"/>
            </a:lvl9pPr>
          </a:lstStyle>
          <a:p>
            <a:pPr lvl="0"/>
            <a:r>
              <a:rPr lang="es-CO" dirty="0"/>
              <a:t>Haga clic para agregar su párrafo Haga clic para agregar su Haga clic para agregar su párrafo Haga clic para agregar su párrafo Haga clic para agregar su párrafo Haga clic para agregar su párrafo </a:t>
            </a:r>
          </a:p>
          <a:p>
            <a:pPr lvl="0"/>
            <a:endParaRPr lang="es-CO" dirty="0"/>
          </a:p>
          <a:p>
            <a:pPr lvl="0"/>
            <a:r>
              <a:rPr lang="es-CO" dirty="0"/>
              <a:t>Haga clic para agregar su párrafo Haga clic para agregar su Haga clic para agregar su párrafo Haga clic para agregar su párrafo Haga clic para agregar su párrafo Haga clic para agregar su párrafo </a:t>
            </a:r>
          </a:p>
          <a:p>
            <a:pPr lvl="0"/>
            <a:endParaRPr lang="es-CO" dirty="0"/>
          </a:p>
          <a:p>
            <a:pPr lvl="0"/>
            <a:r>
              <a:rPr lang="es-CO" dirty="0"/>
              <a:t>Haga clic para agregar su párrafo Haga clic para agregar su Haga clic para agregar su párrafo Haga clic para agregar su párrafo Haga clic para agregar su párrafo Haga clic para agregar su párrafo </a:t>
            </a:r>
          </a:p>
          <a:p>
            <a:pPr lvl="0"/>
            <a:endParaRPr lang="es-CO" dirty="0"/>
          </a:p>
          <a:p>
            <a:pPr lvl="0"/>
            <a:r>
              <a:rPr lang="es-CO" dirty="0"/>
              <a:t>Haga clic para agregar su párrafo Haga clic para agregar su Haga clic para agregar su párrafo Haga clic para agregar su párrafo Haga clic para agregar su párrafo Haga clic para agregar su párrafo </a:t>
            </a:r>
            <a:endParaRPr lang="es-ES" dirty="0"/>
          </a:p>
        </p:txBody>
      </p:sp>
      <p:sp>
        <p:nvSpPr>
          <p:cNvPr id="5" name="Marcador de texto 4"/>
          <p:cNvSpPr>
            <a:spLocks noGrp="1"/>
          </p:cNvSpPr>
          <p:nvPr>
            <p:ph type="body" sz="quarter" idx="10" hasCustomPrompt="1"/>
          </p:nvPr>
        </p:nvSpPr>
        <p:spPr>
          <a:xfrm>
            <a:off x="629841" y="1412783"/>
            <a:ext cx="7939088" cy="358775"/>
          </a:xfrm>
          <a:prstGeom prst="rect">
            <a:avLst/>
          </a:prstGeom>
        </p:spPr>
        <p:txBody>
          <a:bodyPr/>
          <a:lstStyle>
            <a:lvl1pPr marL="0" indent="0" algn="ctr">
              <a:buNone/>
              <a:defRPr sz="2000">
                <a:solidFill>
                  <a:schemeClr val="tx1">
                    <a:lumMod val="75000"/>
                    <a:lumOff val="25000"/>
                  </a:schemeClr>
                </a:solidFill>
                <a:latin typeface="Segoe UI Semibold" panose="020B0702040204020203" pitchFamily="34" charset="0"/>
              </a:defRPr>
            </a:lvl1pPr>
          </a:lstStyle>
          <a:p>
            <a:pPr lvl="0"/>
            <a:r>
              <a:rPr lang="es-CO" dirty="0"/>
              <a:t>¿Haga clic para modificar un subtítulo de la presentación?</a:t>
            </a:r>
          </a:p>
        </p:txBody>
      </p:sp>
    </p:spTree>
    <p:extLst>
      <p:ext uri="{BB962C8B-B14F-4D97-AF65-F5344CB8AC3E}">
        <p14:creationId xmlns:p14="http://schemas.microsoft.com/office/powerpoint/2010/main" val="37400491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ation Cover">
    <p:spTree>
      <p:nvGrpSpPr>
        <p:cNvPr id="1" name=""/>
        <p:cNvGrpSpPr/>
        <p:nvPr/>
      </p:nvGrpSpPr>
      <p:grpSpPr>
        <a:xfrm>
          <a:off x="0" y="0"/>
          <a:ext cx="0" cy="0"/>
          <a:chOff x="0" y="0"/>
          <a:chExt cx="0" cy="0"/>
        </a:xfrm>
      </p:grpSpPr>
      <p:pic>
        <p:nvPicPr>
          <p:cNvPr id="7" name="Picture 3" descr="P:\CKE\Communications\Branding &amp; Identity\MSH_New Logo files 2009\RGB\MSH_rg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95698" y="5943600"/>
            <a:ext cx="1638302" cy="67559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1040681" y="4444429"/>
            <a:ext cx="6858000" cy="584775"/>
          </a:xfrm>
          <a:prstGeom prst="rect">
            <a:avLst/>
          </a:prstGeom>
        </p:spPr>
        <p:txBody>
          <a:bodyPr wrap="square">
            <a:spAutoFit/>
          </a:bodyPr>
          <a:lstStyle/>
          <a:p>
            <a:pPr algn="ctr"/>
            <a:r>
              <a:rPr lang="en-US" sz="3200" i="1" kern="0" spc="300" dirty="0">
                <a:solidFill>
                  <a:srgbClr val="788E1E"/>
                </a:solidFill>
                <a:cs typeface="Arial"/>
                <a:sym typeface="Gill Sans"/>
                <a:rtl val="0"/>
              </a:rPr>
              <a:t>e</a:t>
            </a:r>
            <a:r>
              <a:rPr lang="en-US" sz="3200" i="1" kern="0" spc="300" dirty="0" smtClean="0">
                <a:solidFill>
                  <a:srgbClr val="788E1E"/>
                </a:solidFill>
                <a:cs typeface="Arial"/>
                <a:sym typeface="Gill Sans"/>
                <a:rtl val="0"/>
              </a:rPr>
              <a:t>nvision a world</a:t>
            </a:r>
            <a:endParaRPr lang="en-US" sz="3200" i="1" kern="0" spc="300" dirty="0">
              <a:solidFill>
                <a:srgbClr val="788E1E"/>
              </a:solidFill>
              <a:cs typeface="Arial"/>
              <a:sym typeface="Arial"/>
              <a:rtl val="0"/>
            </a:endParaRPr>
          </a:p>
        </p:txBody>
      </p:sp>
      <p:sp>
        <p:nvSpPr>
          <p:cNvPr id="10" name="Rectangle 9"/>
          <p:cNvSpPr/>
          <p:nvPr userDrawn="1"/>
        </p:nvSpPr>
        <p:spPr>
          <a:xfrm>
            <a:off x="1040681" y="4894143"/>
            <a:ext cx="6858000" cy="954107"/>
          </a:xfrm>
          <a:prstGeom prst="rect">
            <a:avLst/>
          </a:prstGeom>
        </p:spPr>
        <p:txBody>
          <a:bodyPr wrap="square">
            <a:spAutoFit/>
          </a:bodyPr>
          <a:lstStyle/>
          <a:p>
            <a:pPr algn="ctr"/>
            <a:r>
              <a:rPr lang="en-US" sz="3600" kern="0" spc="300" dirty="0" smtClean="0">
                <a:solidFill>
                  <a:srgbClr val="788E1E"/>
                </a:solidFill>
                <a:latin typeface="Gill Sans Std Light" pitchFamily="34" charset="0"/>
                <a:cs typeface="Arial"/>
                <a:sym typeface="Gill Sans"/>
                <a:rtl val="0"/>
              </a:rPr>
              <a:t>WHERE</a:t>
            </a:r>
            <a:r>
              <a:rPr lang="en-US" sz="3600" kern="0" spc="300" dirty="0" smtClean="0">
                <a:solidFill>
                  <a:srgbClr val="788E1E"/>
                </a:solidFill>
                <a:latin typeface="Gill Sans MT"/>
                <a:cs typeface="Arial"/>
                <a:sym typeface="Gill Sans"/>
                <a:rtl val="0"/>
              </a:rPr>
              <a:t> EVERYONE</a:t>
            </a:r>
          </a:p>
          <a:p>
            <a:pPr algn="ctr"/>
            <a:r>
              <a:rPr lang="en-US" sz="2000" kern="0" spc="300" dirty="0">
                <a:solidFill>
                  <a:srgbClr val="788E1E"/>
                </a:solidFill>
                <a:latin typeface="Gill Sans Std Light" pitchFamily="34" charset="0"/>
                <a:cs typeface="Arial"/>
                <a:sym typeface="Gill Sans"/>
                <a:rtl val="0"/>
              </a:rPr>
              <a:t>h</a:t>
            </a:r>
            <a:r>
              <a:rPr lang="en-US" sz="2000" kern="0" spc="300" dirty="0" smtClean="0">
                <a:solidFill>
                  <a:srgbClr val="788E1E"/>
                </a:solidFill>
                <a:latin typeface="Gill Sans Std Light" pitchFamily="34" charset="0"/>
                <a:cs typeface="Arial"/>
                <a:sym typeface="Gill Sans"/>
                <a:rtl val="0"/>
              </a:rPr>
              <a:t>as the opportunity for a </a:t>
            </a:r>
            <a:r>
              <a:rPr lang="en-US" sz="2000" b="1" kern="0" spc="300" dirty="0" smtClean="0">
                <a:solidFill>
                  <a:srgbClr val="788E1E"/>
                </a:solidFill>
                <a:latin typeface="Gill Sans MT"/>
                <a:cs typeface="Arial"/>
                <a:sym typeface="Gill Sans"/>
                <a:rtl val="0"/>
              </a:rPr>
              <a:t>healthy life</a:t>
            </a:r>
            <a:endParaRPr lang="en-US" sz="2000" b="1" kern="0" spc="300" dirty="0">
              <a:solidFill>
                <a:srgbClr val="788E1E"/>
              </a:solidFill>
              <a:latin typeface="Gill Sans MT"/>
              <a:cs typeface="Arial"/>
              <a:sym typeface="Arial"/>
              <a:rtl val="0"/>
            </a:endParaRPr>
          </a:p>
        </p:txBody>
      </p:sp>
      <p:cxnSp>
        <p:nvCxnSpPr>
          <p:cNvPr id="11" name="Straight Connector 10"/>
          <p:cNvCxnSpPr/>
          <p:nvPr userDrawn="1"/>
        </p:nvCxnSpPr>
        <p:spPr>
          <a:xfrm>
            <a:off x="6400800" y="4707255"/>
            <a:ext cx="6858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896374" y="4741759"/>
            <a:ext cx="6858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Picture Placeholder 13"/>
          <p:cNvSpPr>
            <a:spLocks noGrp="1"/>
          </p:cNvSpPr>
          <p:nvPr>
            <p:ph type="pic" sz="quarter" idx="10"/>
          </p:nvPr>
        </p:nvSpPr>
        <p:spPr>
          <a:xfrm>
            <a:off x="0" y="-1"/>
            <a:ext cx="9144000" cy="4382829"/>
          </a:xfrm>
          <a:prstGeom prst="rect">
            <a:avLst/>
          </a:prstGeom>
        </p:spPr>
        <p:txBody>
          <a:bodyPr/>
          <a:lstStyle/>
          <a:p>
            <a:endParaRPr lang="en-US" dirty="0"/>
          </a:p>
        </p:txBody>
      </p:sp>
      <p:sp>
        <p:nvSpPr>
          <p:cNvPr id="8" name="Rectangle 7"/>
          <p:cNvSpPr/>
          <p:nvPr userDrawn="1"/>
        </p:nvSpPr>
        <p:spPr>
          <a:xfrm>
            <a:off x="0" y="4382828"/>
            <a:ext cx="9142259" cy="112972"/>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kern="0">
              <a:solidFill>
                <a:prstClr val="white"/>
              </a:solidFill>
              <a:sym typeface="Arial"/>
              <a:rtl val="0"/>
            </a:endParaRPr>
          </a:p>
        </p:txBody>
      </p:sp>
    </p:spTree>
    <p:extLst>
      <p:ext uri="{BB962C8B-B14F-4D97-AF65-F5344CB8AC3E}">
        <p14:creationId xmlns:p14="http://schemas.microsoft.com/office/powerpoint/2010/main" val="36642047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57200" y="1143000"/>
            <a:ext cx="8229600" cy="2133600"/>
          </a:xfrm>
          <a:prstGeom prst="rect">
            <a:avLst/>
          </a:prstGeom>
        </p:spPr>
        <p:txBody>
          <a:bodyPr anchor="b"/>
          <a:lstStyle>
            <a:lvl1pPr marL="0" indent="0" algn="ctr">
              <a:buNone/>
              <a:defRPr sz="4000" spc="300" baseline="0">
                <a:solidFill>
                  <a:schemeClr val="accent1"/>
                </a:solidFill>
              </a:defRPr>
            </a:lvl1pPr>
            <a:lvl2pPr marL="0" marR="0" indent="0" algn="ctr" rtl="0">
              <a:spcBef>
                <a:spcPts val="0"/>
              </a:spcBef>
              <a:spcAft>
                <a:spcPts val="0"/>
              </a:spcAft>
              <a:buSzPct val="25000"/>
              <a:buNone/>
              <a:defRPr sz="2400" i="1" baseline="0">
                <a:solidFill>
                  <a:schemeClr val="tx1"/>
                </a:solidFill>
                <a:latin typeface="+mn-lt"/>
              </a:defRPr>
            </a:lvl2pPr>
          </a:lstStyle>
          <a:p>
            <a:pPr lvl="0"/>
            <a:r>
              <a:rPr lang="en-US" dirty="0" smtClean="0"/>
              <a:t>PRESENTATION TITLE</a:t>
            </a:r>
          </a:p>
        </p:txBody>
      </p:sp>
      <p:sp>
        <p:nvSpPr>
          <p:cNvPr id="10" name="Subtitle 2"/>
          <p:cNvSpPr>
            <a:spLocks noGrp="1"/>
          </p:cNvSpPr>
          <p:nvPr>
            <p:ph type="subTitle" idx="1" hasCustomPrompt="1"/>
          </p:nvPr>
        </p:nvSpPr>
        <p:spPr>
          <a:xfrm>
            <a:off x="457200" y="3505200"/>
            <a:ext cx="8229600" cy="1295400"/>
          </a:xfrm>
          <a:prstGeom prst="rect">
            <a:avLst/>
          </a:prstGeom>
        </p:spPr>
        <p:txBody>
          <a:bodyPr>
            <a:normAutofit/>
          </a:bodyPr>
          <a:lstStyle>
            <a:lvl1pPr marL="0" indent="0" algn="ctr">
              <a:buNone/>
              <a:defRPr sz="2400" i="1">
                <a:solidFill>
                  <a:schemeClr val="tx1"/>
                </a:solidFill>
                <a:latin typeface="+mn-lt"/>
              </a:defRPr>
            </a:lvl1pPr>
            <a:lvl2pPr marL="0" marR="0" indent="0" algn="ctr" rtl="0">
              <a:spcBef>
                <a:spcPts val="0"/>
              </a:spcBef>
              <a:spcAft>
                <a:spcPts val="0"/>
              </a:spcAft>
              <a:buSzPct val="25000"/>
              <a:buNone/>
              <a:defRPr spc="3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1" indent="0" algn="ctr" rtl="0">
              <a:spcBef>
                <a:spcPts val="0"/>
              </a:spcBef>
              <a:spcAft>
                <a:spcPts val="0"/>
              </a:spcAft>
              <a:buSzPct val="25000"/>
              <a:buNone/>
            </a:pPr>
            <a:r>
              <a:rPr lang="en-US" sz="2300" b="0" i="1" u="none" strike="noStrike" cap="none" baseline="0" dirty="0" smtClean="0">
                <a:solidFill>
                  <a:schemeClr val="tx2">
                    <a:lumMod val="75000"/>
                  </a:schemeClr>
                </a:solidFill>
                <a:latin typeface="Garamond"/>
                <a:ea typeface="Garamond"/>
                <a:cs typeface="Garamond"/>
                <a:sym typeface="Garamond"/>
              </a:rPr>
              <a:t>Presented by: (Insert name here)</a:t>
            </a:r>
            <a:endParaRPr lang="en-US" sz="2300" b="0" i="1" u="none" strike="noStrike" cap="none" baseline="0" dirty="0">
              <a:solidFill>
                <a:schemeClr val="tx2">
                  <a:lumMod val="75000"/>
                </a:schemeClr>
              </a:solidFill>
              <a:latin typeface="Garamond"/>
              <a:ea typeface="Garamond"/>
              <a:cs typeface="Garamond"/>
              <a:sym typeface="Garamond"/>
            </a:endParaRPr>
          </a:p>
        </p:txBody>
      </p:sp>
      <p:sp>
        <p:nvSpPr>
          <p:cNvPr id="13" name="Rectangle 12"/>
          <p:cNvSpPr/>
          <p:nvPr userDrawn="1"/>
        </p:nvSpPr>
        <p:spPr>
          <a:xfrm>
            <a:off x="0" y="6271404"/>
            <a:ext cx="9144000" cy="586596"/>
          </a:xfrm>
          <a:prstGeom prst="rect">
            <a:avLst/>
          </a:pr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kern="0">
              <a:solidFill>
                <a:prstClr val="white"/>
              </a:solidFill>
              <a:sym typeface="Arial"/>
              <a:rtl val="0"/>
            </a:endParaRPr>
          </a:p>
        </p:txBody>
      </p:sp>
      <p:pic>
        <p:nvPicPr>
          <p:cNvPr id="15" name="Picture 3" descr="P:\CKE\Communications\Branding &amp; Identity\MSH_New Logo files 2009\RGB\MSH_rgb.jpg"/>
          <p:cNvPicPr>
            <a:picLocks noChangeAspect="1" noChangeArrowheads="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ackgroundRemoval t="0" b="100000" l="0" r="37321">
                        <a14:foregroundMark x1="19378" y1="32302" x2="19378" y2="32302"/>
                        <a14:foregroundMark x1="21850" y1="24178" x2="21850" y2="24178"/>
                        <a14:foregroundMark x1="23046" y1="15474" x2="23046" y2="15474"/>
                        <a14:foregroundMark x1="16108" y1="38104" x2="16108" y2="38104"/>
                        <a14:foregroundMark x1="14593" y1="44681" x2="14593" y2="44681"/>
                        <a14:foregroundMark x1="14593" y1="74081" x2="14593" y2="74081"/>
                        <a14:foregroundMark x1="11882" y1="82012" x2="11882" y2="82012"/>
                        <a14:foregroundMark x1="20574" y1="60735" x2="20574" y2="60735"/>
                        <a14:foregroundMark x1="24242" y1="51257" x2="24242" y2="51257"/>
                        <a14:foregroundMark x1="10686" y1="15474" x2="10686" y2="15474"/>
                        <a14:foregroundMark x1="6459" y1="24952" x2="6459" y2="24952"/>
                        <a14:foregroundMark x1="30861" y1="30754" x2="30861" y2="30754"/>
                        <a14:foregroundMark x1="32935" y1="38878" x2="32935" y2="38878"/>
                        <a14:foregroundMark x1="5263" y1="74662" x2="5263" y2="74662"/>
                        <a14:foregroundMark x1="2552" y1="39652" x2="2552" y2="39652"/>
                        <a14:foregroundMark x1="2233" y1="62282" x2="2233" y2="62282"/>
                        <a14:foregroundMark x1="33254" y1="57253" x2="33254" y2="57253"/>
                        <a14:foregroundMark x1="32376" y1="68085" x2="32376" y2="68085"/>
                        <a14:foregroundMark x1="18182" y1="10638" x2="9410" y2="16441"/>
                        <a14:backgroundMark x1="15869" y1="19729" x2="15869" y2="19729"/>
                      </a14:backgroundRemoval>
                    </a14:imgEffect>
                    <a14:imgEffect>
                      <a14:brightnessContrast bright="100000"/>
                    </a14:imgEffect>
                  </a14:imgLayer>
                </a14:imgProps>
              </a:ext>
              <a:ext uri="{28A0092B-C50C-407E-A947-70E740481C1C}">
                <a14:useLocalDpi xmlns:a14="http://schemas.microsoft.com/office/drawing/2010/main" val="0"/>
              </a:ext>
            </a:extLst>
          </a:blip>
          <a:srcRect r="62805"/>
          <a:stretch/>
        </p:blipFill>
        <p:spPr bwMode="auto">
          <a:xfrm>
            <a:off x="7605427" y="6379211"/>
            <a:ext cx="326198" cy="3616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69950" y="6351412"/>
            <a:ext cx="50736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Slide Number Placeholder 26"/>
          <p:cNvSpPr>
            <a:spLocks noGrp="1"/>
          </p:cNvSpPr>
          <p:nvPr>
            <p:ph type="sldNum" sz="quarter" idx="4"/>
          </p:nvPr>
        </p:nvSpPr>
        <p:spPr>
          <a:xfrm>
            <a:off x="7931625" y="6356354"/>
            <a:ext cx="884830"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3160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Section Divider Layout">
    <p:spTree>
      <p:nvGrpSpPr>
        <p:cNvPr id="1" name=""/>
        <p:cNvGrpSpPr/>
        <p:nvPr/>
      </p:nvGrpSpPr>
      <p:grpSpPr>
        <a:xfrm>
          <a:off x="0" y="0"/>
          <a:ext cx="0" cy="0"/>
          <a:chOff x="0" y="0"/>
          <a:chExt cx="0" cy="0"/>
        </a:xfrm>
      </p:grpSpPr>
      <p:sp>
        <p:nvSpPr>
          <p:cNvPr id="12" name="Rectangle 11"/>
          <p:cNvSpPr>
            <a:spLocks noChangeAspect="1"/>
          </p:cNvSpPr>
          <p:nvPr userDrawn="1"/>
        </p:nvSpPr>
        <p:spPr>
          <a:xfrm>
            <a:off x="76200" y="76200"/>
            <a:ext cx="8991600" cy="67056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kern="0">
              <a:solidFill>
                <a:prstClr val="white"/>
              </a:solidFill>
              <a:sym typeface="Arial"/>
              <a:rtl val="0"/>
            </a:endParaRPr>
          </a:p>
        </p:txBody>
      </p:sp>
      <p:sp>
        <p:nvSpPr>
          <p:cNvPr id="2" name="Title 1"/>
          <p:cNvSpPr>
            <a:spLocks noGrp="1"/>
          </p:cNvSpPr>
          <p:nvPr>
            <p:ph type="ctrTitle" hasCustomPrompt="1"/>
          </p:nvPr>
        </p:nvSpPr>
        <p:spPr>
          <a:xfrm>
            <a:off x="685800" y="1752600"/>
            <a:ext cx="7772400" cy="1924050"/>
          </a:xfrm>
          <a:prstGeom prst="rect">
            <a:avLst/>
          </a:prstGeom>
        </p:spPr>
        <p:txBody>
          <a:bodyPr anchor="b"/>
          <a:lstStyle>
            <a:lvl1pPr algn="ctr">
              <a:defRPr spc="300" baseline="0">
                <a:solidFill>
                  <a:schemeClr val="bg1"/>
                </a:solidFill>
                <a:latin typeface="Gill Sans MT" panose="020B0502020104020203" pitchFamily="34" charset="0"/>
              </a:defRPr>
            </a:lvl1pPr>
          </a:lstStyle>
          <a:p>
            <a:r>
              <a:rPr lang="en-US" dirty="0" smtClean="0"/>
              <a:t>SECTION TITLE</a:t>
            </a:r>
            <a:endParaRPr lang="en-US" dirty="0"/>
          </a:p>
        </p:txBody>
      </p:sp>
      <p:sp>
        <p:nvSpPr>
          <p:cNvPr id="3" name="Subtitle 2"/>
          <p:cNvSpPr>
            <a:spLocks noGrp="1"/>
          </p:cNvSpPr>
          <p:nvPr>
            <p:ph type="subTitle" idx="1" hasCustomPrompt="1"/>
          </p:nvPr>
        </p:nvSpPr>
        <p:spPr>
          <a:xfrm>
            <a:off x="685800" y="3809999"/>
            <a:ext cx="7772400" cy="685801"/>
          </a:xfrm>
          <a:prstGeom prst="rect">
            <a:avLst/>
          </a:prstGeom>
        </p:spPr>
        <p:txBody>
          <a:bodyPr/>
          <a:lstStyle>
            <a:lvl1pPr marL="0" indent="0" algn="ctr">
              <a:buNone/>
              <a:defRPr i="1" spc="3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Section Subtitle</a:t>
            </a:r>
            <a:endParaRPr lang="en-US" dirty="0"/>
          </a:p>
        </p:txBody>
      </p:sp>
      <p:pic>
        <p:nvPicPr>
          <p:cNvPr id="13" name="Picture 3" descr="P:\CKE\Communications\Branding &amp; Identity\MSH_New Logo files 2009\RGB\MSH_rgb.jpg"/>
          <p:cNvPicPr>
            <a:picLocks noChangeAspect="1" noChangeArrowheads="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ackgroundRemoval t="0" b="100000" l="0" r="37321">
                        <a14:foregroundMark x1="19378" y1="32302" x2="19378" y2="32302"/>
                        <a14:foregroundMark x1="21850" y1="24178" x2="21850" y2="24178"/>
                        <a14:foregroundMark x1="23046" y1="15474" x2="23046" y2="15474"/>
                        <a14:foregroundMark x1="16108" y1="38104" x2="16108" y2="38104"/>
                        <a14:foregroundMark x1="14593" y1="44681" x2="14593" y2="44681"/>
                        <a14:foregroundMark x1="14593" y1="74081" x2="14593" y2="74081"/>
                        <a14:foregroundMark x1="11882" y1="82012" x2="11882" y2="82012"/>
                        <a14:foregroundMark x1="20574" y1="60735" x2="20574" y2="60735"/>
                        <a14:foregroundMark x1="24242" y1="51257" x2="24242" y2="51257"/>
                        <a14:foregroundMark x1="10686" y1="15474" x2="10686" y2="15474"/>
                        <a14:foregroundMark x1="6459" y1="24952" x2="6459" y2="24952"/>
                        <a14:foregroundMark x1="30861" y1="30754" x2="30861" y2="30754"/>
                        <a14:foregroundMark x1="32935" y1="38878" x2="32935" y2="38878"/>
                        <a14:foregroundMark x1="5263" y1="74662" x2="5263" y2="74662"/>
                        <a14:foregroundMark x1="2552" y1="39652" x2="2552" y2="39652"/>
                        <a14:foregroundMark x1="2233" y1="62282" x2="2233" y2="62282"/>
                        <a14:foregroundMark x1="33254" y1="57253" x2="33254" y2="57253"/>
                        <a14:foregroundMark x1="32376" y1="68085" x2="32376" y2="68085"/>
                        <a14:foregroundMark x1="18182" y1="10638" x2="9410" y2="16441"/>
                        <a14:backgroundMark x1="15869" y1="19729" x2="15869" y2="19729"/>
                      </a14:backgroundRemoval>
                    </a14:imgEffect>
                    <a14:imgEffect>
                      <a14:brightnessContrast bright="100000"/>
                    </a14:imgEffect>
                  </a14:imgLayer>
                </a14:imgProps>
              </a:ext>
              <a:ext uri="{28A0092B-C50C-407E-A947-70E740481C1C}">
                <a14:useLocalDpi xmlns:a14="http://schemas.microsoft.com/office/drawing/2010/main" val="0"/>
              </a:ext>
            </a:extLst>
          </a:blip>
          <a:srcRect r="62805"/>
          <a:stretch/>
        </p:blipFill>
        <p:spPr bwMode="auto">
          <a:xfrm>
            <a:off x="7605427" y="6379211"/>
            <a:ext cx="326198" cy="36164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69950" y="6351412"/>
            <a:ext cx="50736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Connector 14"/>
          <p:cNvCxnSpPr/>
          <p:nvPr userDrawn="1"/>
        </p:nvCxnSpPr>
        <p:spPr>
          <a:xfrm>
            <a:off x="76201" y="1752600"/>
            <a:ext cx="7931624" cy="0"/>
          </a:xfrm>
          <a:prstGeom prst="line">
            <a:avLst/>
          </a:prstGeom>
          <a:ln w="28575">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26"/>
          <p:cNvSpPr>
            <a:spLocks noGrp="1"/>
          </p:cNvSpPr>
          <p:nvPr>
            <p:ph type="sldNum" sz="quarter" idx="4"/>
          </p:nvPr>
        </p:nvSpPr>
        <p:spPr>
          <a:xfrm>
            <a:off x="7931625" y="6356354"/>
            <a:ext cx="898477"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86184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ection Divider Layout">
    <p:spTree>
      <p:nvGrpSpPr>
        <p:cNvPr id="1" name=""/>
        <p:cNvGrpSpPr/>
        <p:nvPr/>
      </p:nvGrpSpPr>
      <p:grpSpPr>
        <a:xfrm>
          <a:off x="0" y="0"/>
          <a:ext cx="0" cy="0"/>
          <a:chOff x="0" y="0"/>
          <a:chExt cx="0" cy="0"/>
        </a:xfrm>
      </p:grpSpPr>
      <p:sp>
        <p:nvSpPr>
          <p:cNvPr id="12" name="Rectangle 11"/>
          <p:cNvSpPr>
            <a:spLocks noChangeAspect="1"/>
          </p:cNvSpPr>
          <p:nvPr userDrawn="1"/>
        </p:nvSpPr>
        <p:spPr>
          <a:xfrm>
            <a:off x="76200" y="76200"/>
            <a:ext cx="8991600" cy="67056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kern="0">
              <a:solidFill>
                <a:prstClr val="white"/>
              </a:solidFill>
              <a:sym typeface="Arial"/>
              <a:rtl val="0"/>
            </a:endParaRPr>
          </a:p>
        </p:txBody>
      </p:sp>
      <p:sp>
        <p:nvSpPr>
          <p:cNvPr id="2" name="Title 1"/>
          <p:cNvSpPr>
            <a:spLocks noGrp="1"/>
          </p:cNvSpPr>
          <p:nvPr>
            <p:ph type="ctrTitle" hasCustomPrompt="1"/>
          </p:nvPr>
        </p:nvSpPr>
        <p:spPr>
          <a:xfrm>
            <a:off x="685800" y="1752600"/>
            <a:ext cx="7772400" cy="1924050"/>
          </a:xfrm>
          <a:prstGeom prst="rect">
            <a:avLst/>
          </a:prstGeom>
        </p:spPr>
        <p:txBody>
          <a:bodyPr anchor="b"/>
          <a:lstStyle>
            <a:lvl1pPr algn="ctr">
              <a:defRPr spc="300" baseline="0">
                <a:solidFill>
                  <a:schemeClr val="bg1"/>
                </a:solidFill>
                <a:latin typeface="Gill Sans MT" panose="020B0502020104020203" pitchFamily="34" charset="0"/>
              </a:defRPr>
            </a:lvl1pPr>
          </a:lstStyle>
          <a:p>
            <a:r>
              <a:rPr lang="en-US" dirty="0" smtClean="0"/>
              <a:t>SECTION TITLE</a:t>
            </a:r>
            <a:endParaRPr lang="en-US" dirty="0"/>
          </a:p>
        </p:txBody>
      </p:sp>
      <p:sp>
        <p:nvSpPr>
          <p:cNvPr id="3" name="Subtitle 2"/>
          <p:cNvSpPr>
            <a:spLocks noGrp="1"/>
          </p:cNvSpPr>
          <p:nvPr>
            <p:ph type="subTitle" idx="1" hasCustomPrompt="1"/>
          </p:nvPr>
        </p:nvSpPr>
        <p:spPr>
          <a:xfrm>
            <a:off x="685800" y="3809999"/>
            <a:ext cx="7772400" cy="685801"/>
          </a:xfrm>
          <a:prstGeom prst="rect">
            <a:avLst/>
          </a:prstGeom>
        </p:spPr>
        <p:txBody>
          <a:bodyPr/>
          <a:lstStyle>
            <a:lvl1pPr marL="0" indent="0" algn="ctr">
              <a:buNone/>
              <a:defRPr i="1" spc="3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Section Subtitle</a:t>
            </a:r>
            <a:endParaRPr lang="en-US" dirty="0"/>
          </a:p>
        </p:txBody>
      </p:sp>
      <p:pic>
        <p:nvPicPr>
          <p:cNvPr id="13" name="Picture 3" descr="P:\CKE\Communications\Branding &amp; Identity\MSH_New Logo files 2009\RGB\MSH_rgb.jpg"/>
          <p:cNvPicPr>
            <a:picLocks noChangeAspect="1" noChangeArrowheads="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ackgroundRemoval t="0" b="100000" l="0" r="37321">
                        <a14:foregroundMark x1="19378" y1="32302" x2="19378" y2="32302"/>
                        <a14:foregroundMark x1="21850" y1="24178" x2="21850" y2="24178"/>
                        <a14:foregroundMark x1="23046" y1="15474" x2="23046" y2="15474"/>
                        <a14:foregroundMark x1="16108" y1="38104" x2="16108" y2="38104"/>
                        <a14:foregroundMark x1="14593" y1="44681" x2="14593" y2="44681"/>
                        <a14:foregroundMark x1="14593" y1="74081" x2="14593" y2="74081"/>
                        <a14:foregroundMark x1="11882" y1="82012" x2="11882" y2="82012"/>
                        <a14:foregroundMark x1="20574" y1="60735" x2="20574" y2="60735"/>
                        <a14:foregroundMark x1="24242" y1="51257" x2="24242" y2="51257"/>
                        <a14:foregroundMark x1="10686" y1="15474" x2="10686" y2="15474"/>
                        <a14:foregroundMark x1="6459" y1="24952" x2="6459" y2="24952"/>
                        <a14:foregroundMark x1="30861" y1="30754" x2="30861" y2="30754"/>
                        <a14:foregroundMark x1="32935" y1="38878" x2="32935" y2="38878"/>
                        <a14:foregroundMark x1="5263" y1="74662" x2="5263" y2="74662"/>
                        <a14:foregroundMark x1="2552" y1="39652" x2="2552" y2="39652"/>
                        <a14:foregroundMark x1="2233" y1="62282" x2="2233" y2="62282"/>
                        <a14:foregroundMark x1="33254" y1="57253" x2="33254" y2="57253"/>
                        <a14:foregroundMark x1="32376" y1="68085" x2="32376" y2="68085"/>
                        <a14:foregroundMark x1="18182" y1="10638" x2="9410" y2="16441"/>
                        <a14:backgroundMark x1="15869" y1="19729" x2="15869" y2="19729"/>
                      </a14:backgroundRemoval>
                    </a14:imgEffect>
                    <a14:imgEffect>
                      <a14:brightnessContrast bright="100000"/>
                    </a14:imgEffect>
                  </a14:imgLayer>
                </a14:imgProps>
              </a:ext>
              <a:ext uri="{28A0092B-C50C-407E-A947-70E740481C1C}">
                <a14:useLocalDpi xmlns:a14="http://schemas.microsoft.com/office/drawing/2010/main" val="0"/>
              </a:ext>
            </a:extLst>
          </a:blip>
          <a:srcRect r="62805"/>
          <a:stretch/>
        </p:blipFill>
        <p:spPr bwMode="auto">
          <a:xfrm>
            <a:off x="7605427" y="6379211"/>
            <a:ext cx="326198" cy="36164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69950" y="6351412"/>
            <a:ext cx="50736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Connector 14"/>
          <p:cNvCxnSpPr/>
          <p:nvPr userDrawn="1"/>
        </p:nvCxnSpPr>
        <p:spPr>
          <a:xfrm>
            <a:off x="76201" y="1752600"/>
            <a:ext cx="7931624" cy="0"/>
          </a:xfrm>
          <a:prstGeom prst="line">
            <a:avLst/>
          </a:prstGeom>
          <a:ln w="28575">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26"/>
          <p:cNvSpPr>
            <a:spLocks noGrp="1"/>
          </p:cNvSpPr>
          <p:nvPr>
            <p:ph type="sldNum" sz="quarter" idx="4"/>
          </p:nvPr>
        </p:nvSpPr>
        <p:spPr>
          <a:xfrm>
            <a:off x="7931625" y="6356354"/>
            <a:ext cx="898477"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677019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04"/>
            <a:ext cx="7202487" cy="1362075"/>
          </a:xfrm>
          <a:prstGeom prst="rect">
            <a:avLst/>
          </a:prstGeom>
        </p:spPr>
        <p:txBody>
          <a:bodyPr anchor="t">
            <a:normAutofit/>
          </a:bodyPr>
          <a:lstStyle>
            <a:lvl1pPr algn="l">
              <a:defRPr sz="3600" b="0" strike="noStrike" cap="all" spc="0">
                <a:solidFill>
                  <a:schemeClr val="accent2"/>
                </a:solidFill>
                <a:latin typeface="Gill Sans MT" panose="020B0502020104020203"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5" y="2906713"/>
            <a:ext cx="7202487" cy="1500187"/>
          </a:xfrm>
          <a:prstGeom prst="rect">
            <a:avLst/>
          </a:prstGeom>
        </p:spPr>
        <p:txBody>
          <a:bodyPr anchor="b"/>
          <a:lstStyle>
            <a:lvl1pPr marL="0" indent="0">
              <a:buNone/>
              <a:defRPr sz="2000" i="1" spc="300">
                <a:solidFill>
                  <a:schemeClr val="tx1">
                    <a:tint val="75000"/>
                  </a:schemeClr>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0" name="Slide Number Placeholder 26"/>
          <p:cNvSpPr>
            <a:spLocks noGrp="1"/>
          </p:cNvSpPr>
          <p:nvPr>
            <p:ph type="sldNum" sz="quarter" idx="4"/>
          </p:nvPr>
        </p:nvSpPr>
        <p:spPr>
          <a:xfrm>
            <a:off x="7931625" y="6356354"/>
            <a:ext cx="939421"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713972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50838"/>
            <a:ext cx="7467600" cy="639762"/>
          </a:xfrm>
          <a:prstGeom prst="rect">
            <a:avLst/>
          </a:prstGeom>
        </p:spPr>
        <p:txBody>
          <a:bodyPr>
            <a:normAutofit/>
          </a:bodyPr>
          <a:lstStyle>
            <a:lvl1pPr>
              <a:defRPr sz="3200" spc="0">
                <a:latin typeface="Gill Sans MT" panose="020B05020201040202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7467600" cy="4830763"/>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26"/>
          <p:cNvSpPr>
            <a:spLocks noGrp="1"/>
          </p:cNvSpPr>
          <p:nvPr>
            <p:ph type="sldNum" sz="quarter" idx="4"/>
          </p:nvPr>
        </p:nvSpPr>
        <p:spPr>
          <a:xfrm>
            <a:off x="7931625" y="6356354"/>
            <a:ext cx="907576"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5410055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bullet list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381000"/>
            <a:ext cx="7543800" cy="609600"/>
          </a:xfrm>
        </p:spPr>
        <p:txBody>
          <a:bodyPr>
            <a:normAutofit/>
          </a:bodyPr>
          <a:lst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7931625" y="6356354"/>
            <a:ext cx="983776" cy="365125"/>
          </a:xfrm>
        </p:spPr>
        <p:txBody>
          <a:bodyPr/>
          <a:lstStyle/>
          <a:p>
            <a:fld id="{B96A8C67-B9EF-4EB6-9B06-D1F8B79AF090}" type="slidenum">
              <a:rPr lang="en-US" smtClean="0">
                <a:solidFill>
                  <a:prstClr val="white"/>
                </a:solidFill>
              </a:rPr>
              <a:pPr/>
              <a:t>‹#›</a:t>
            </a:fld>
            <a:endParaRPr lang="en-US">
              <a:solidFill>
                <a:prstClr val="white"/>
              </a:solidFill>
            </a:endParaRPr>
          </a:p>
        </p:txBody>
      </p:sp>
      <p:sp>
        <p:nvSpPr>
          <p:cNvPr id="6" name="Text Placeholder 5"/>
          <p:cNvSpPr>
            <a:spLocks noGrp="1"/>
          </p:cNvSpPr>
          <p:nvPr>
            <p:ph type="body" sz="quarter" idx="11"/>
          </p:nvPr>
        </p:nvSpPr>
        <p:spPr>
          <a:xfrm>
            <a:off x="381000" y="1219200"/>
            <a:ext cx="7543800" cy="4876800"/>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801698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End Presentatio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09600"/>
            <a:ext cx="7474424" cy="792162"/>
          </a:xfrm>
        </p:spPr>
        <p:txBody>
          <a:bodyPr>
            <a:noAutofit/>
          </a:bodyPr>
          <a:lstStyle>
            <a:lvl1pPr>
              <a:defRPr sz="3200" spc="300" baseline="0"/>
            </a:lvl1pPr>
          </a:lstStyle>
          <a:p>
            <a:r>
              <a:rPr lang="en-US" dirty="0" smtClean="0"/>
              <a:t>STRONGER HEALTH SYSTEMS.</a:t>
            </a:r>
            <a:br>
              <a:rPr lang="en-US" dirty="0" smtClean="0"/>
            </a:br>
            <a:r>
              <a:rPr lang="en-US" dirty="0" smtClean="0"/>
              <a:t>GREATER HEALTH IMPACT.</a:t>
            </a:r>
            <a:endParaRPr lang="en-US" dirty="0"/>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1729311"/>
            <a:ext cx="7924801" cy="1699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userDrawn="1"/>
        </p:nvCxnSpPr>
        <p:spPr>
          <a:xfrm>
            <a:off x="2" y="1524000"/>
            <a:ext cx="7924801"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3124202" y="3883081"/>
            <a:ext cx="4800601" cy="1246495"/>
          </a:xfrm>
          <a:prstGeom prst="rect">
            <a:avLst/>
          </a:prstGeom>
          <a:noFill/>
        </p:spPr>
        <p:txBody>
          <a:bodyPr wrap="square" rtlCol="0">
            <a:spAutoFit/>
          </a:bodyPr>
          <a:lstStyle/>
          <a:p>
            <a:pPr algn="r">
              <a:lnSpc>
                <a:spcPts val="3000"/>
              </a:lnSpc>
            </a:pPr>
            <a:r>
              <a:rPr lang="en-US" sz="2000" i="1" kern="0" dirty="0" smtClean="0">
                <a:solidFill>
                  <a:srgbClr val="3F3F3F"/>
                </a:solidFill>
                <a:cs typeface="Arial"/>
                <a:sym typeface="Arial"/>
                <a:rtl val="0"/>
              </a:rPr>
              <a:t>Saving lives and improving the health of the world’s poorest and most vulnerable people by closing the gap between knowledge and action in public health.</a:t>
            </a:r>
            <a:endParaRPr lang="en-US" sz="2000" i="1" kern="0" dirty="0">
              <a:solidFill>
                <a:srgbClr val="3F3F3F"/>
              </a:solidFill>
              <a:cs typeface="Arial"/>
              <a:sym typeface="Arial"/>
              <a:rtl val="0"/>
            </a:endParaRPr>
          </a:p>
        </p:txBody>
      </p:sp>
      <p:pic>
        <p:nvPicPr>
          <p:cNvPr id="8" name="Picture 3" descr="P:\CKE\Communications\Branding &amp; Identity\MSH_New Logo files 2009\RGB\MSH_rgb.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53202" y="5354650"/>
            <a:ext cx="1349071" cy="55632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a:off x="6477001" y="5745291"/>
            <a:ext cx="1524001" cy="461665"/>
          </a:xfrm>
          <a:prstGeom prst="rect">
            <a:avLst/>
          </a:prstGeom>
          <a:noFill/>
        </p:spPr>
        <p:txBody>
          <a:bodyPr wrap="square" rtlCol="0">
            <a:spAutoFit/>
          </a:bodyPr>
          <a:lstStyle/>
          <a:p>
            <a:pPr algn="r">
              <a:lnSpc>
                <a:spcPct val="150000"/>
              </a:lnSpc>
            </a:pPr>
            <a:r>
              <a:rPr lang="en-US" sz="1600" i="1" kern="0" dirty="0" smtClean="0">
                <a:solidFill>
                  <a:srgbClr val="3F3F3F"/>
                </a:solidFill>
                <a:cs typeface="Arial"/>
                <a:sym typeface="Arial"/>
                <a:rtl val="0"/>
              </a:rPr>
              <a:t>www.msh.org</a:t>
            </a:r>
            <a:endParaRPr lang="en-US" sz="1600" i="1" kern="0" dirty="0">
              <a:solidFill>
                <a:srgbClr val="3F3F3F"/>
              </a:solidFill>
              <a:cs typeface="Arial"/>
              <a:sym typeface="Arial"/>
              <a:rtl val="0"/>
            </a:endParaRPr>
          </a:p>
        </p:txBody>
      </p:sp>
      <p:sp>
        <p:nvSpPr>
          <p:cNvPr id="10" name="Rectangle 9"/>
          <p:cNvSpPr/>
          <p:nvPr userDrawn="1"/>
        </p:nvSpPr>
        <p:spPr>
          <a:xfrm>
            <a:off x="0" y="6271404"/>
            <a:ext cx="9144000" cy="586596"/>
          </a:xfrm>
          <a:prstGeom prst="rect">
            <a:avLst/>
          </a:pr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kern="0">
              <a:solidFill>
                <a:prstClr val="white"/>
              </a:solidFill>
              <a:sym typeface="Arial"/>
              <a:rtl val="0"/>
            </a:endParaRPr>
          </a:p>
        </p:txBody>
      </p:sp>
    </p:spTree>
    <p:extLst>
      <p:ext uri="{BB962C8B-B14F-4D97-AF65-F5344CB8AC3E}">
        <p14:creationId xmlns:p14="http://schemas.microsoft.com/office/powerpoint/2010/main" val="33247658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50838"/>
            <a:ext cx="7467600" cy="639762"/>
          </a:xfrm>
          <a:prstGeom prst="rect">
            <a:avLst/>
          </a:prstGeom>
        </p:spPr>
        <p:txBody>
          <a:bodyPr>
            <a:normAutofit/>
          </a:bodyPr>
          <a:lst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371604"/>
            <a:ext cx="3657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267200" y="1371604"/>
            <a:ext cx="3657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26"/>
          <p:cNvSpPr>
            <a:spLocks noGrp="1"/>
          </p:cNvSpPr>
          <p:nvPr>
            <p:ph type="sldNum" sz="quarter" idx="4"/>
          </p:nvPr>
        </p:nvSpPr>
        <p:spPr>
          <a:xfrm>
            <a:off x="7931625" y="6356354"/>
            <a:ext cx="907576"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495310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50838"/>
            <a:ext cx="7467600" cy="639762"/>
          </a:xfrm>
          <a:prstGeom prst="rect">
            <a:avLst/>
          </a:prstGeom>
        </p:spPr>
        <p:txBody>
          <a:bodyPr>
            <a:normAutofit/>
          </a:bodyPr>
          <a:lst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a:lstStyle>
          <a:p>
            <a:r>
              <a:rPr lang="en-US" dirty="0" smtClean="0"/>
              <a:t>CLICK TO EDIT MASTER TITLE STYLE</a:t>
            </a:r>
            <a:endParaRPr lang="en-US" dirty="0"/>
          </a:p>
        </p:txBody>
      </p:sp>
      <p:sp>
        <p:nvSpPr>
          <p:cNvPr id="11" name="Slide Number Placeholder 26"/>
          <p:cNvSpPr>
            <a:spLocks noGrp="1"/>
          </p:cNvSpPr>
          <p:nvPr>
            <p:ph type="sldNum" sz="quarter" idx="4"/>
          </p:nvPr>
        </p:nvSpPr>
        <p:spPr>
          <a:xfrm>
            <a:off x="7931625" y="6356354"/>
            <a:ext cx="1059976"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688376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8" name="Rectangle 7"/>
          <p:cNvSpPr/>
          <p:nvPr userDrawn="1"/>
        </p:nvSpPr>
        <p:spPr>
          <a:xfrm>
            <a:off x="0" y="6271404"/>
            <a:ext cx="9144000" cy="586596"/>
          </a:xfrm>
          <a:prstGeom prst="rect">
            <a:avLst/>
          </a:pr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kern="0">
              <a:solidFill>
                <a:prstClr val="white"/>
              </a:solidFill>
              <a:sym typeface="Arial"/>
              <a:rtl val="0"/>
            </a:endParaRPr>
          </a:p>
        </p:txBody>
      </p:sp>
      <p:pic>
        <p:nvPicPr>
          <p:cNvPr id="10" name="Picture 3" descr="P:\CKE\Communications\Branding &amp; Identity\MSH_New Logo files 2009\RGB\MSH_rgb.jpg"/>
          <p:cNvPicPr>
            <a:picLocks noChangeAspect="1" noChangeArrowheads="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ackgroundRemoval t="0" b="100000" l="0" r="37321">
                        <a14:foregroundMark x1="19378" y1="32302" x2="19378" y2="32302"/>
                        <a14:foregroundMark x1="21850" y1="24178" x2="21850" y2="24178"/>
                        <a14:foregroundMark x1="23046" y1="15474" x2="23046" y2="15474"/>
                        <a14:foregroundMark x1="16108" y1="38104" x2="16108" y2="38104"/>
                        <a14:foregroundMark x1="14593" y1="44681" x2="14593" y2="44681"/>
                        <a14:foregroundMark x1="14593" y1="74081" x2="14593" y2="74081"/>
                        <a14:foregroundMark x1="11882" y1="82012" x2="11882" y2="82012"/>
                        <a14:foregroundMark x1="20574" y1="60735" x2="20574" y2="60735"/>
                        <a14:foregroundMark x1="24242" y1="51257" x2="24242" y2="51257"/>
                        <a14:foregroundMark x1="10686" y1="15474" x2="10686" y2="15474"/>
                        <a14:foregroundMark x1="6459" y1="24952" x2="6459" y2="24952"/>
                        <a14:foregroundMark x1="30861" y1="30754" x2="30861" y2="30754"/>
                        <a14:foregroundMark x1="32935" y1="38878" x2="32935" y2="38878"/>
                        <a14:foregroundMark x1="5263" y1="74662" x2="5263" y2="74662"/>
                        <a14:foregroundMark x1="2552" y1="39652" x2="2552" y2="39652"/>
                        <a14:foregroundMark x1="2233" y1="62282" x2="2233" y2="62282"/>
                        <a14:foregroundMark x1="33254" y1="57253" x2="33254" y2="57253"/>
                        <a14:foregroundMark x1="32376" y1="68085" x2="32376" y2="68085"/>
                        <a14:foregroundMark x1="18182" y1="10638" x2="9410" y2="16441"/>
                        <a14:backgroundMark x1="15869" y1="19729" x2="15869" y2="19729"/>
                      </a14:backgroundRemoval>
                    </a14:imgEffect>
                    <a14:imgEffect>
                      <a14:brightnessContrast bright="100000"/>
                    </a14:imgEffect>
                  </a14:imgLayer>
                </a14:imgProps>
              </a:ext>
              <a:ext uri="{28A0092B-C50C-407E-A947-70E740481C1C}">
                <a14:useLocalDpi xmlns:a14="http://schemas.microsoft.com/office/drawing/2010/main" val="0"/>
              </a:ext>
            </a:extLst>
          </a:blip>
          <a:srcRect r="62805"/>
          <a:stretch/>
        </p:blipFill>
        <p:spPr bwMode="auto">
          <a:xfrm>
            <a:off x="7605427" y="6379211"/>
            <a:ext cx="326198" cy="3616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69950" y="6351412"/>
            <a:ext cx="50736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lide Number Placeholder 26"/>
          <p:cNvSpPr>
            <a:spLocks noGrp="1"/>
          </p:cNvSpPr>
          <p:nvPr>
            <p:ph type="sldNum" sz="quarter" idx="4"/>
          </p:nvPr>
        </p:nvSpPr>
        <p:spPr>
          <a:xfrm>
            <a:off x="7931626" y="6356354"/>
            <a:ext cx="1007660"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326829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1219203"/>
            <a:ext cx="4724400" cy="4906963"/>
          </a:xfrm>
          <a:prstGeom prst="rect">
            <a:avLst/>
          </a:prstGeom>
        </p:spPr>
        <p:txBody>
          <a:bodyPr/>
          <a:lstStyle>
            <a:lvl1pPr>
              <a:buClr>
                <a:schemeClr val="accent2"/>
              </a:buClr>
              <a:defRPr sz="3200"/>
            </a:lvl1pPr>
            <a:lvl2pPr>
              <a:buClr>
                <a:schemeClr val="accent2"/>
              </a:buClr>
              <a:defRPr sz="2800"/>
            </a:lvl2pPr>
            <a:lvl3pPr>
              <a:buClr>
                <a:schemeClr val="accent2"/>
              </a:buClr>
              <a:defRPr sz="2400"/>
            </a:lvl3pPr>
            <a:lvl4pPr>
              <a:buClr>
                <a:schemeClr val="accent2"/>
              </a:buClr>
              <a:defRPr sz="2000"/>
            </a:lvl4pPr>
            <a:lvl5pPr>
              <a:buClr>
                <a:schemeClr val="accent2"/>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219203"/>
            <a:ext cx="2667000" cy="49069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
          <p:cNvSpPr>
            <a:spLocks noGrp="1"/>
          </p:cNvSpPr>
          <p:nvPr>
            <p:ph type="title" hasCustomPrompt="1"/>
          </p:nvPr>
        </p:nvSpPr>
        <p:spPr>
          <a:xfrm>
            <a:off x="457200" y="350838"/>
            <a:ext cx="7467600" cy="639762"/>
          </a:xfrm>
          <a:prstGeom prst="rect">
            <a:avLst/>
          </a:prstGeom>
        </p:spPr>
        <p:txBody>
          <a:bodyPr>
            <a:normAutofit/>
          </a:bodyPr>
          <a:lst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a:lstStyle>
          <a:p>
            <a:r>
              <a:rPr lang="en-US" dirty="0" smtClean="0"/>
              <a:t>CLICK TO EDIT MASTER TITLE STYLE</a:t>
            </a:r>
            <a:endParaRPr lang="en-US" dirty="0"/>
          </a:p>
        </p:txBody>
      </p:sp>
      <p:sp>
        <p:nvSpPr>
          <p:cNvPr id="12" name="Slide Number Placeholder 26"/>
          <p:cNvSpPr>
            <a:spLocks noGrp="1"/>
          </p:cNvSpPr>
          <p:nvPr>
            <p:ph type="sldNum" sz="quarter" idx="4"/>
          </p:nvPr>
        </p:nvSpPr>
        <p:spPr>
          <a:xfrm>
            <a:off x="7931626" y="6356354"/>
            <a:ext cx="1007660"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254963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0600" y="4876800"/>
            <a:ext cx="6934200" cy="414338"/>
          </a:xfrm>
          <a:prstGeom prst="rect">
            <a:avLst/>
          </a:prstGeom>
        </p:spPr>
        <p:txBody>
          <a:bodyPr anchor="b">
            <a:normAutofit/>
          </a:bodyPr>
          <a:lstStyle>
            <a:lvl1pPr algn="r">
              <a:defRPr sz="1800" b="1" spc="0">
                <a:latin typeface="Gill Sans MT" panose="020B0502020104020203"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0" y="1143002"/>
            <a:ext cx="7924800" cy="365760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990600" y="5291138"/>
            <a:ext cx="6934200" cy="804862"/>
          </a:xfrm>
          <a:prstGeom prst="rect">
            <a:avLst/>
          </a:prstGeom>
        </p:spPr>
        <p:txBody>
          <a:bodyPr/>
          <a:lstStyle>
            <a:lvl1pPr marL="0" indent="0" algn="r">
              <a:buNone/>
              <a:defRPr sz="1400" i="1" spc="300">
                <a:solidFill>
                  <a:schemeClr val="tx1"/>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Slide Number Placeholder 26"/>
          <p:cNvSpPr>
            <a:spLocks noGrp="1"/>
          </p:cNvSpPr>
          <p:nvPr>
            <p:ph type="sldNum" sz="quarter" idx="4"/>
          </p:nvPr>
        </p:nvSpPr>
        <p:spPr>
          <a:xfrm>
            <a:off x="7931625" y="6356354"/>
            <a:ext cx="1048603"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740025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ontenido">
    <p:spTree>
      <p:nvGrpSpPr>
        <p:cNvPr id="1" name=""/>
        <p:cNvGrpSpPr/>
        <p:nvPr/>
      </p:nvGrpSpPr>
      <p:grpSpPr>
        <a:xfrm>
          <a:off x="0" y="0"/>
          <a:ext cx="0" cy="0"/>
          <a:chOff x="0" y="0"/>
          <a:chExt cx="0" cy="0"/>
        </a:xfrm>
      </p:grpSpPr>
      <p:sp>
        <p:nvSpPr>
          <p:cNvPr id="4" name="3 Marcador de contenido"/>
          <p:cNvSpPr>
            <a:spLocks noGrp="1"/>
          </p:cNvSpPr>
          <p:nvPr>
            <p:ph sz="half" idx="2" hasCustomPrompt="1"/>
          </p:nvPr>
        </p:nvSpPr>
        <p:spPr>
          <a:xfrm>
            <a:off x="629562" y="2276872"/>
            <a:ext cx="7938882" cy="3705276"/>
          </a:xfrm>
          <a:prstGeom prst="rect">
            <a:avLst/>
          </a:prstGeom>
        </p:spPr>
        <p:txBody>
          <a:bodyPr/>
          <a:lstStyle>
            <a:lvl1pPr marL="285750" indent="-285750" algn="just">
              <a:buClr>
                <a:srgbClr val="FF0000"/>
              </a:buClr>
              <a:buFont typeface="Arial" panose="020B0604020202020204" pitchFamily="34" charset="0"/>
              <a:buChar char="»"/>
              <a:defRPr sz="1400" baseline="0">
                <a:solidFill>
                  <a:schemeClr val="tx1">
                    <a:lumMod val="75000"/>
                    <a:lumOff val="25000"/>
                  </a:schemeClr>
                </a:solidFill>
                <a:latin typeface="Segoe UI Light" panose="020B0502040204020203" pitchFamily="34" charset="0"/>
              </a:defRPr>
            </a:lvl1pPr>
            <a:lvl2pPr marL="800100" indent="-342900">
              <a:buClr>
                <a:srgbClr val="FF0000"/>
              </a:buClr>
              <a:buFont typeface="Arial" panose="020B0604020202020204" pitchFamily="34" charset="0"/>
              <a:buChar char="•"/>
              <a:defRPr sz="2400"/>
            </a:lvl2pPr>
            <a:lvl3pPr marL="914400" indent="0">
              <a:buNone/>
              <a:defRPr sz="2000"/>
            </a:lvl3pPr>
            <a:lvl4pPr>
              <a:defRPr sz="1800"/>
            </a:lvl4pPr>
            <a:lvl5pPr>
              <a:defRPr sz="1800"/>
            </a:lvl5pPr>
            <a:lvl6pPr>
              <a:defRPr sz="1800"/>
            </a:lvl6pPr>
            <a:lvl7pPr>
              <a:defRPr sz="1800"/>
            </a:lvl7pPr>
            <a:lvl8pPr>
              <a:defRPr sz="1800"/>
            </a:lvl8pPr>
            <a:lvl9pPr>
              <a:defRPr sz="1800"/>
            </a:lvl9pPr>
          </a:lstStyle>
          <a:p>
            <a:pPr lvl="0"/>
            <a:r>
              <a:rPr lang="es-CO" dirty="0"/>
              <a:t>Haga clic para agregar su párrafo Haga clic para agregar su Haga clic para agregar su párrafo Haga clic para agregar su párrafo Haga clic para agregar su párrafo Haga clic para agregar su párrafo </a:t>
            </a:r>
          </a:p>
          <a:p>
            <a:pPr lvl="0"/>
            <a:endParaRPr lang="es-CO" dirty="0"/>
          </a:p>
          <a:p>
            <a:pPr lvl="0"/>
            <a:r>
              <a:rPr lang="es-CO" dirty="0"/>
              <a:t>Haga clic para agregar su párrafo Haga clic para agregar su Haga clic para agregar su párrafo Haga clic para agregar su párrafo Haga clic para agregar su párrafo Haga clic para agregar su párrafo </a:t>
            </a:r>
          </a:p>
          <a:p>
            <a:pPr lvl="0"/>
            <a:endParaRPr lang="es-CO" dirty="0"/>
          </a:p>
          <a:p>
            <a:pPr lvl="0"/>
            <a:r>
              <a:rPr lang="es-CO" dirty="0"/>
              <a:t>Haga clic para agregar su párrafo Haga clic para agregar su Haga clic para agregar su párrafo Haga clic para agregar su párrafo Haga clic para agregar su párrafo Haga clic para agregar su párrafo </a:t>
            </a:r>
          </a:p>
          <a:p>
            <a:pPr lvl="0"/>
            <a:endParaRPr lang="es-CO" dirty="0"/>
          </a:p>
          <a:p>
            <a:pPr lvl="0"/>
            <a:r>
              <a:rPr lang="es-CO" dirty="0"/>
              <a:t>Haga clic para agregar su párrafo Haga clic para agregar su Haga clic para agregar su párrafo Haga clic para agregar su párrafo Haga clic para agregar su párrafo Haga clic para agregar su párrafo </a:t>
            </a:r>
            <a:endParaRPr lang="es-ES" dirty="0"/>
          </a:p>
        </p:txBody>
      </p:sp>
      <p:sp>
        <p:nvSpPr>
          <p:cNvPr id="5" name="Marcador de texto 4"/>
          <p:cNvSpPr>
            <a:spLocks noGrp="1"/>
          </p:cNvSpPr>
          <p:nvPr>
            <p:ph type="body" sz="quarter" idx="10" hasCustomPrompt="1"/>
          </p:nvPr>
        </p:nvSpPr>
        <p:spPr>
          <a:xfrm>
            <a:off x="629841" y="1412783"/>
            <a:ext cx="7939088" cy="358775"/>
          </a:xfrm>
          <a:prstGeom prst="rect">
            <a:avLst/>
          </a:prstGeom>
        </p:spPr>
        <p:txBody>
          <a:bodyPr/>
          <a:lstStyle>
            <a:lvl1pPr marL="0" indent="0" algn="ctr">
              <a:buNone/>
              <a:defRPr sz="2000">
                <a:solidFill>
                  <a:schemeClr val="tx1">
                    <a:lumMod val="75000"/>
                    <a:lumOff val="25000"/>
                  </a:schemeClr>
                </a:solidFill>
                <a:latin typeface="Segoe UI Semibold" panose="020B0702040204020203" pitchFamily="34" charset="0"/>
              </a:defRPr>
            </a:lvl1pPr>
          </a:lstStyle>
          <a:p>
            <a:pPr lvl="0"/>
            <a:r>
              <a:rPr lang="es-CO" dirty="0"/>
              <a:t>¿Haga clic para modificar un subtítulo de la presentación?</a:t>
            </a:r>
          </a:p>
        </p:txBody>
      </p:sp>
    </p:spTree>
    <p:extLst>
      <p:ext uri="{BB962C8B-B14F-4D97-AF65-F5344CB8AC3E}">
        <p14:creationId xmlns:p14="http://schemas.microsoft.com/office/powerpoint/2010/main" val="271508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04"/>
            <a:ext cx="7202487" cy="1362075"/>
          </a:xfrm>
          <a:prstGeom prst="rect">
            <a:avLst/>
          </a:prstGeom>
        </p:spPr>
        <p:txBody>
          <a:bodyPr anchor="t">
            <a:normAutofit/>
          </a:bodyPr>
          <a:lstStyle>
            <a:lvl1pPr algn="l">
              <a:defRPr sz="3600" b="0" strike="noStrike" cap="all" spc="0">
                <a:solidFill>
                  <a:schemeClr val="accent2"/>
                </a:solidFill>
                <a:latin typeface="Gill Sans MT" panose="020B0502020104020203"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5" y="2906713"/>
            <a:ext cx="7202487" cy="1500187"/>
          </a:xfrm>
          <a:prstGeom prst="rect">
            <a:avLst/>
          </a:prstGeom>
        </p:spPr>
        <p:txBody>
          <a:bodyPr anchor="b"/>
          <a:lstStyle>
            <a:lvl1pPr marL="0" indent="0">
              <a:buNone/>
              <a:defRPr sz="2000" i="1" spc="300">
                <a:solidFill>
                  <a:schemeClr val="tx1">
                    <a:tint val="75000"/>
                  </a:schemeClr>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0" name="Slide Number Placeholder 26"/>
          <p:cNvSpPr>
            <a:spLocks noGrp="1"/>
          </p:cNvSpPr>
          <p:nvPr>
            <p:ph type="sldNum" sz="quarter" idx="4"/>
          </p:nvPr>
        </p:nvSpPr>
        <p:spPr>
          <a:xfrm>
            <a:off x="7931625" y="6356354"/>
            <a:ext cx="939421"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026835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ation Cover">
    <p:spTree>
      <p:nvGrpSpPr>
        <p:cNvPr id="1" name=""/>
        <p:cNvGrpSpPr/>
        <p:nvPr/>
      </p:nvGrpSpPr>
      <p:grpSpPr>
        <a:xfrm>
          <a:off x="0" y="0"/>
          <a:ext cx="0" cy="0"/>
          <a:chOff x="0" y="0"/>
          <a:chExt cx="0" cy="0"/>
        </a:xfrm>
      </p:grpSpPr>
      <p:pic>
        <p:nvPicPr>
          <p:cNvPr id="7" name="Picture 3" descr="P:\CKE\Communications\Branding &amp; Identity\MSH_New Logo files 2009\RGB\MSH_rg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95698" y="5943600"/>
            <a:ext cx="1638302" cy="67559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1040681" y="4444429"/>
            <a:ext cx="6858000" cy="584775"/>
          </a:xfrm>
          <a:prstGeom prst="rect">
            <a:avLst/>
          </a:prstGeom>
        </p:spPr>
        <p:txBody>
          <a:bodyPr wrap="square">
            <a:spAutoFit/>
          </a:bodyPr>
          <a:lstStyle/>
          <a:p>
            <a:pPr algn="ctr"/>
            <a:r>
              <a:rPr lang="en-US" sz="3200" i="1" kern="0" spc="300" dirty="0">
                <a:solidFill>
                  <a:srgbClr val="788E1E"/>
                </a:solidFill>
                <a:cs typeface="Arial"/>
                <a:sym typeface="Gill Sans"/>
                <a:rtl val="0"/>
              </a:rPr>
              <a:t>e</a:t>
            </a:r>
            <a:r>
              <a:rPr lang="en-US" sz="3200" i="1" kern="0" spc="300" dirty="0" smtClean="0">
                <a:solidFill>
                  <a:srgbClr val="788E1E"/>
                </a:solidFill>
                <a:cs typeface="Arial"/>
                <a:sym typeface="Gill Sans"/>
                <a:rtl val="0"/>
              </a:rPr>
              <a:t>nvision a world</a:t>
            </a:r>
            <a:endParaRPr lang="en-US" sz="3200" i="1" kern="0" spc="300" dirty="0">
              <a:solidFill>
                <a:srgbClr val="788E1E"/>
              </a:solidFill>
              <a:cs typeface="Arial"/>
              <a:sym typeface="Arial"/>
              <a:rtl val="0"/>
            </a:endParaRPr>
          </a:p>
        </p:txBody>
      </p:sp>
      <p:sp>
        <p:nvSpPr>
          <p:cNvPr id="10" name="Rectangle 9"/>
          <p:cNvSpPr/>
          <p:nvPr userDrawn="1"/>
        </p:nvSpPr>
        <p:spPr>
          <a:xfrm>
            <a:off x="1040681" y="4894143"/>
            <a:ext cx="6858000" cy="954107"/>
          </a:xfrm>
          <a:prstGeom prst="rect">
            <a:avLst/>
          </a:prstGeom>
        </p:spPr>
        <p:txBody>
          <a:bodyPr wrap="square">
            <a:spAutoFit/>
          </a:bodyPr>
          <a:lstStyle/>
          <a:p>
            <a:pPr algn="ctr"/>
            <a:r>
              <a:rPr lang="en-US" sz="3600" kern="0" spc="300" dirty="0" smtClean="0">
                <a:solidFill>
                  <a:srgbClr val="788E1E"/>
                </a:solidFill>
                <a:latin typeface="Gill Sans Std Light" pitchFamily="34" charset="0"/>
                <a:cs typeface="Arial"/>
                <a:sym typeface="Gill Sans"/>
                <a:rtl val="0"/>
              </a:rPr>
              <a:t>WHERE</a:t>
            </a:r>
            <a:r>
              <a:rPr lang="en-US" sz="3600" kern="0" spc="300" dirty="0" smtClean="0">
                <a:solidFill>
                  <a:srgbClr val="788E1E"/>
                </a:solidFill>
                <a:latin typeface="Gill Sans MT"/>
                <a:cs typeface="Arial"/>
                <a:sym typeface="Gill Sans"/>
                <a:rtl val="0"/>
              </a:rPr>
              <a:t> EVERYONE</a:t>
            </a:r>
          </a:p>
          <a:p>
            <a:pPr algn="ctr"/>
            <a:r>
              <a:rPr lang="en-US" sz="2000" kern="0" spc="300" dirty="0">
                <a:solidFill>
                  <a:srgbClr val="788E1E"/>
                </a:solidFill>
                <a:latin typeface="Gill Sans Std Light" pitchFamily="34" charset="0"/>
                <a:cs typeface="Arial"/>
                <a:sym typeface="Gill Sans"/>
                <a:rtl val="0"/>
              </a:rPr>
              <a:t>h</a:t>
            </a:r>
            <a:r>
              <a:rPr lang="en-US" sz="2000" kern="0" spc="300" dirty="0" smtClean="0">
                <a:solidFill>
                  <a:srgbClr val="788E1E"/>
                </a:solidFill>
                <a:latin typeface="Gill Sans Std Light" pitchFamily="34" charset="0"/>
                <a:cs typeface="Arial"/>
                <a:sym typeface="Gill Sans"/>
                <a:rtl val="0"/>
              </a:rPr>
              <a:t>as the opportunity for a </a:t>
            </a:r>
            <a:r>
              <a:rPr lang="en-US" sz="2000" b="1" kern="0" spc="300" dirty="0" smtClean="0">
                <a:solidFill>
                  <a:srgbClr val="788E1E"/>
                </a:solidFill>
                <a:latin typeface="Gill Sans MT"/>
                <a:cs typeface="Arial"/>
                <a:sym typeface="Gill Sans"/>
                <a:rtl val="0"/>
              </a:rPr>
              <a:t>healthy life</a:t>
            </a:r>
            <a:endParaRPr lang="en-US" sz="2000" b="1" kern="0" spc="300" dirty="0">
              <a:solidFill>
                <a:srgbClr val="788E1E"/>
              </a:solidFill>
              <a:latin typeface="Gill Sans MT"/>
              <a:cs typeface="Arial"/>
              <a:sym typeface="Arial"/>
              <a:rtl val="0"/>
            </a:endParaRPr>
          </a:p>
        </p:txBody>
      </p:sp>
      <p:cxnSp>
        <p:nvCxnSpPr>
          <p:cNvPr id="11" name="Straight Connector 10"/>
          <p:cNvCxnSpPr/>
          <p:nvPr userDrawn="1"/>
        </p:nvCxnSpPr>
        <p:spPr>
          <a:xfrm>
            <a:off x="6400800" y="4707255"/>
            <a:ext cx="6858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896374" y="4741759"/>
            <a:ext cx="6858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Picture Placeholder 13"/>
          <p:cNvSpPr>
            <a:spLocks noGrp="1"/>
          </p:cNvSpPr>
          <p:nvPr>
            <p:ph type="pic" sz="quarter" idx="10"/>
          </p:nvPr>
        </p:nvSpPr>
        <p:spPr>
          <a:xfrm>
            <a:off x="0" y="-1"/>
            <a:ext cx="9144000" cy="4382829"/>
          </a:xfrm>
          <a:prstGeom prst="rect">
            <a:avLst/>
          </a:prstGeom>
        </p:spPr>
        <p:txBody>
          <a:bodyPr/>
          <a:lstStyle/>
          <a:p>
            <a:endParaRPr lang="en-US" dirty="0"/>
          </a:p>
        </p:txBody>
      </p:sp>
      <p:sp>
        <p:nvSpPr>
          <p:cNvPr id="8" name="Rectangle 7"/>
          <p:cNvSpPr/>
          <p:nvPr userDrawn="1"/>
        </p:nvSpPr>
        <p:spPr>
          <a:xfrm>
            <a:off x="0" y="4382828"/>
            <a:ext cx="9142259" cy="112972"/>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kern="0">
              <a:solidFill>
                <a:prstClr val="white"/>
              </a:solidFill>
              <a:sym typeface="Arial"/>
              <a:rtl val="0"/>
            </a:endParaRPr>
          </a:p>
        </p:txBody>
      </p:sp>
    </p:spTree>
    <p:extLst>
      <p:ext uri="{BB962C8B-B14F-4D97-AF65-F5344CB8AC3E}">
        <p14:creationId xmlns:p14="http://schemas.microsoft.com/office/powerpoint/2010/main" val="24793034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57200" y="1143000"/>
            <a:ext cx="8229600" cy="2133600"/>
          </a:xfrm>
          <a:prstGeom prst="rect">
            <a:avLst/>
          </a:prstGeom>
        </p:spPr>
        <p:txBody>
          <a:bodyPr anchor="b"/>
          <a:lstStyle>
            <a:lvl1pPr marL="0" indent="0" algn="ctr">
              <a:buNone/>
              <a:defRPr sz="4000" spc="300" baseline="0">
                <a:solidFill>
                  <a:schemeClr val="accent1"/>
                </a:solidFill>
              </a:defRPr>
            </a:lvl1pPr>
            <a:lvl2pPr marL="0" marR="0" indent="0" algn="ctr" rtl="0">
              <a:spcBef>
                <a:spcPts val="0"/>
              </a:spcBef>
              <a:spcAft>
                <a:spcPts val="0"/>
              </a:spcAft>
              <a:buSzPct val="25000"/>
              <a:buNone/>
              <a:defRPr sz="2400" i="1" baseline="0">
                <a:solidFill>
                  <a:schemeClr val="tx1"/>
                </a:solidFill>
                <a:latin typeface="+mn-lt"/>
              </a:defRPr>
            </a:lvl2pPr>
          </a:lstStyle>
          <a:p>
            <a:pPr lvl="0"/>
            <a:r>
              <a:rPr lang="en-US" dirty="0" smtClean="0"/>
              <a:t>PRESENTATION TITLE</a:t>
            </a:r>
          </a:p>
        </p:txBody>
      </p:sp>
      <p:sp>
        <p:nvSpPr>
          <p:cNvPr id="10" name="Subtitle 2"/>
          <p:cNvSpPr>
            <a:spLocks noGrp="1"/>
          </p:cNvSpPr>
          <p:nvPr>
            <p:ph type="subTitle" idx="1" hasCustomPrompt="1"/>
          </p:nvPr>
        </p:nvSpPr>
        <p:spPr>
          <a:xfrm>
            <a:off x="457200" y="3505200"/>
            <a:ext cx="8229600" cy="1295400"/>
          </a:xfrm>
          <a:prstGeom prst="rect">
            <a:avLst/>
          </a:prstGeom>
        </p:spPr>
        <p:txBody>
          <a:bodyPr>
            <a:normAutofit/>
          </a:bodyPr>
          <a:lstStyle>
            <a:lvl1pPr marL="0" indent="0" algn="ctr">
              <a:buNone/>
              <a:defRPr sz="2400" i="1">
                <a:solidFill>
                  <a:schemeClr val="tx1"/>
                </a:solidFill>
                <a:latin typeface="+mn-lt"/>
              </a:defRPr>
            </a:lvl1pPr>
            <a:lvl2pPr marL="0" marR="0" indent="0" algn="ctr" rtl="0">
              <a:spcBef>
                <a:spcPts val="0"/>
              </a:spcBef>
              <a:spcAft>
                <a:spcPts val="0"/>
              </a:spcAft>
              <a:buSzPct val="25000"/>
              <a:buNone/>
              <a:defRPr spc="3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1" indent="0" algn="ctr" rtl="0">
              <a:spcBef>
                <a:spcPts val="0"/>
              </a:spcBef>
              <a:spcAft>
                <a:spcPts val="0"/>
              </a:spcAft>
              <a:buSzPct val="25000"/>
              <a:buNone/>
            </a:pPr>
            <a:r>
              <a:rPr lang="en-US" sz="2300" b="0" i="1" u="none" strike="noStrike" cap="none" baseline="0" dirty="0" smtClean="0">
                <a:solidFill>
                  <a:schemeClr val="tx2">
                    <a:lumMod val="75000"/>
                  </a:schemeClr>
                </a:solidFill>
                <a:latin typeface="Garamond"/>
                <a:ea typeface="Garamond"/>
                <a:cs typeface="Garamond"/>
                <a:sym typeface="Garamond"/>
              </a:rPr>
              <a:t>Presented by: (Insert name here)</a:t>
            </a:r>
            <a:endParaRPr lang="en-US" sz="2300" b="0" i="1" u="none" strike="noStrike" cap="none" baseline="0" dirty="0">
              <a:solidFill>
                <a:schemeClr val="tx2">
                  <a:lumMod val="75000"/>
                </a:schemeClr>
              </a:solidFill>
              <a:latin typeface="Garamond"/>
              <a:ea typeface="Garamond"/>
              <a:cs typeface="Garamond"/>
              <a:sym typeface="Garamond"/>
            </a:endParaRPr>
          </a:p>
        </p:txBody>
      </p:sp>
      <p:sp>
        <p:nvSpPr>
          <p:cNvPr id="13" name="Rectangle 12"/>
          <p:cNvSpPr/>
          <p:nvPr userDrawn="1"/>
        </p:nvSpPr>
        <p:spPr>
          <a:xfrm>
            <a:off x="0" y="6271404"/>
            <a:ext cx="9144000" cy="586596"/>
          </a:xfrm>
          <a:prstGeom prst="rect">
            <a:avLst/>
          </a:pr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kern="0">
              <a:solidFill>
                <a:prstClr val="white"/>
              </a:solidFill>
              <a:sym typeface="Arial"/>
              <a:rtl val="0"/>
            </a:endParaRPr>
          </a:p>
        </p:txBody>
      </p:sp>
      <p:pic>
        <p:nvPicPr>
          <p:cNvPr id="15" name="Picture 3" descr="P:\CKE\Communications\Branding &amp; Identity\MSH_New Logo files 2009\RGB\MSH_rgb.jpg"/>
          <p:cNvPicPr>
            <a:picLocks noChangeAspect="1" noChangeArrowheads="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ackgroundRemoval t="0" b="100000" l="0" r="37321">
                        <a14:foregroundMark x1="19378" y1="32302" x2="19378" y2="32302"/>
                        <a14:foregroundMark x1="21850" y1="24178" x2="21850" y2="24178"/>
                        <a14:foregroundMark x1="23046" y1="15474" x2="23046" y2="15474"/>
                        <a14:foregroundMark x1="16108" y1="38104" x2="16108" y2="38104"/>
                        <a14:foregroundMark x1="14593" y1="44681" x2="14593" y2="44681"/>
                        <a14:foregroundMark x1="14593" y1="74081" x2="14593" y2="74081"/>
                        <a14:foregroundMark x1="11882" y1="82012" x2="11882" y2="82012"/>
                        <a14:foregroundMark x1="20574" y1="60735" x2="20574" y2="60735"/>
                        <a14:foregroundMark x1="24242" y1="51257" x2="24242" y2="51257"/>
                        <a14:foregroundMark x1="10686" y1="15474" x2="10686" y2="15474"/>
                        <a14:foregroundMark x1="6459" y1="24952" x2="6459" y2="24952"/>
                        <a14:foregroundMark x1="30861" y1="30754" x2="30861" y2="30754"/>
                        <a14:foregroundMark x1="32935" y1="38878" x2="32935" y2="38878"/>
                        <a14:foregroundMark x1="5263" y1="74662" x2="5263" y2="74662"/>
                        <a14:foregroundMark x1="2552" y1="39652" x2="2552" y2="39652"/>
                        <a14:foregroundMark x1="2233" y1="62282" x2="2233" y2="62282"/>
                        <a14:foregroundMark x1="33254" y1="57253" x2="33254" y2="57253"/>
                        <a14:foregroundMark x1="32376" y1="68085" x2="32376" y2="68085"/>
                        <a14:foregroundMark x1="18182" y1="10638" x2="9410" y2="16441"/>
                        <a14:backgroundMark x1="15869" y1="19729" x2="15869" y2="19729"/>
                      </a14:backgroundRemoval>
                    </a14:imgEffect>
                    <a14:imgEffect>
                      <a14:brightnessContrast bright="100000"/>
                    </a14:imgEffect>
                  </a14:imgLayer>
                </a14:imgProps>
              </a:ext>
              <a:ext uri="{28A0092B-C50C-407E-A947-70E740481C1C}">
                <a14:useLocalDpi xmlns:a14="http://schemas.microsoft.com/office/drawing/2010/main" val="0"/>
              </a:ext>
            </a:extLst>
          </a:blip>
          <a:srcRect r="62805"/>
          <a:stretch/>
        </p:blipFill>
        <p:spPr bwMode="auto">
          <a:xfrm>
            <a:off x="7605427" y="6379211"/>
            <a:ext cx="326198" cy="3616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69950" y="6351412"/>
            <a:ext cx="50736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Slide Number Placeholder 26"/>
          <p:cNvSpPr>
            <a:spLocks noGrp="1"/>
          </p:cNvSpPr>
          <p:nvPr>
            <p:ph type="sldNum" sz="quarter" idx="4"/>
          </p:nvPr>
        </p:nvSpPr>
        <p:spPr>
          <a:xfrm>
            <a:off x="7931625" y="6356354"/>
            <a:ext cx="884830"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718440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Section Divider Layout">
    <p:spTree>
      <p:nvGrpSpPr>
        <p:cNvPr id="1" name=""/>
        <p:cNvGrpSpPr/>
        <p:nvPr/>
      </p:nvGrpSpPr>
      <p:grpSpPr>
        <a:xfrm>
          <a:off x="0" y="0"/>
          <a:ext cx="0" cy="0"/>
          <a:chOff x="0" y="0"/>
          <a:chExt cx="0" cy="0"/>
        </a:xfrm>
      </p:grpSpPr>
      <p:sp>
        <p:nvSpPr>
          <p:cNvPr id="12" name="Rectangle 11"/>
          <p:cNvSpPr>
            <a:spLocks noChangeAspect="1"/>
          </p:cNvSpPr>
          <p:nvPr userDrawn="1"/>
        </p:nvSpPr>
        <p:spPr>
          <a:xfrm>
            <a:off x="76200" y="76200"/>
            <a:ext cx="8991600" cy="67056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kern="0">
              <a:solidFill>
                <a:prstClr val="white"/>
              </a:solidFill>
              <a:sym typeface="Arial"/>
              <a:rtl val="0"/>
            </a:endParaRPr>
          </a:p>
        </p:txBody>
      </p:sp>
      <p:sp>
        <p:nvSpPr>
          <p:cNvPr id="2" name="Title 1"/>
          <p:cNvSpPr>
            <a:spLocks noGrp="1"/>
          </p:cNvSpPr>
          <p:nvPr>
            <p:ph type="ctrTitle" hasCustomPrompt="1"/>
          </p:nvPr>
        </p:nvSpPr>
        <p:spPr>
          <a:xfrm>
            <a:off x="685800" y="1752600"/>
            <a:ext cx="7772400" cy="1924050"/>
          </a:xfrm>
          <a:prstGeom prst="rect">
            <a:avLst/>
          </a:prstGeom>
        </p:spPr>
        <p:txBody>
          <a:bodyPr anchor="b"/>
          <a:lstStyle>
            <a:lvl1pPr algn="ctr">
              <a:defRPr spc="300" baseline="0">
                <a:solidFill>
                  <a:schemeClr val="bg1"/>
                </a:solidFill>
                <a:latin typeface="Gill Sans MT" panose="020B0502020104020203" pitchFamily="34" charset="0"/>
              </a:defRPr>
            </a:lvl1pPr>
          </a:lstStyle>
          <a:p>
            <a:r>
              <a:rPr lang="en-US" dirty="0" smtClean="0"/>
              <a:t>SECTION TITLE</a:t>
            </a:r>
            <a:endParaRPr lang="en-US" dirty="0"/>
          </a:p>
        </p:txBody>
      </p:sp>
      <p:sp>
        <p:nvSpPr>
          <p:cNvPr id="3" name="Subtitle 2"/>
          <p:cNvSpPr>
            <a:spLocks noGrp="1"/>
          </p:cNvSpPr>
          <p:nvPr>
            <p:ph type="subTitle" idx="1" hasCustomPrompt="1"/>
          </p:nvPr>
        </p:nvSpPr>
        <p:spPr>
          <a:xfrm>
            <a:off x="685800" y="3809999"/>
            <a:ext cx="7772400" cy="685801"/>
          </a:xfrm>
          <a:prstGeom prst="rect">
            <a:avLst/>
          </a:prstGeom>
        </p:spPr>
        <p:txBody>
          <a:bodyPr/>
          <a:lstStyle>
            <a:lvl1pPr marL="0" indent="0" algn="ctr">
              <a:buNone/>
              <a:defRPr i="1" spc="3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Section Subtitle</a:t>
            </a:r>
            <a:endParaRPr lang="en-US" dirty="0"/>
          </a:p>
        </p:txBody>
      </p:sp>
      <p:pic>
        <p:nvPicPr>
          <p:cNvPr id="13" name="Picture 3" descr="P:\CKE\Communications\Branding &amp; Identity\MSH_New Logo files 2009\RGB\MSH_rgb.jpg"/>
          <p:cNvPicPr>
            <a:picLocks noChangeAspect="1" noChangeArrowheads="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ackgroundRemoval t="0" b="100000" l="0" r="37321">
                        <a14:foregroundMark x1="19378" y1="32302" x2="19378" y2="32302"/>
                        <a14:foregroundMark x1="21850" y1="24178" x2="21850" y2="24178"/>
                        <a14:foregroundMark x1="23046" y1="15474" x2="23046" y2="15474"/>
                        <a14:foregroundMark x1="16108" y1="38104" x2="16108" y2="38104"/>
                        <a14:foregroundMark x1="14593" y1="44681" x2="14593" y2="44681"/>
                        <a14:foregroundMark x1="14593" y1="74081" x2="14593" y2="74081"/>
                        <a14:foregroundMark x1="11882" y1="82012" x2="11882" y2="82012"/>
                        <a14:foregroundMark x1="20574" y1="60735" x2="20574" y2="60735"/>
                        <a14:foregroundMark x1="24242" y1="51257" x2="24242" y2="51257"/>
                        <a14:foregroundMark x1="10686" y1="15474" x2="10686" y2="15474"/>
                        <a14:foregroundMark x1="6459" y1="24952" x2="6459" y2="24952"/>
                        <a14:foregroundMark x1="30861" y1="30754" x2="30861" y2="30754"/>
                        <a14:foregroundMark x1="32935" y1="38878" x2="32935" y2="38878"/>
                        <a14:foregroundMark x1="5263" y1="74662" x2="5263" y2="74662"/>
                        <a14:foregroundMark x1="2552" y1="39652" x2="2552" y2="39652"/>
                        <a14:foregroundMark x1="2233" y1="62282" x2="2233" y2="62282"/>
                        <a14:foregroundMark x1="33254" y1="57253" x2="33254" y2="57253"/>
                        <a14:foregroundMark x1="32376" y1="68085" x2="32376" y2="68085"/>
                        <a14:foregroundMark x1="18182" y1="10638" x2="9410" y2="16441"/>
                        <a14:backgroundMark x1="15869" y1="19729" x2="15869" y2="19729"/>
                      </a14:backgroundRemoval>
                    </a14:imgEffect>
                    <a14:imgEffect>
                      <a14:brightnessContrast bright="100000"/>
                    </a14:imgEffect>
                  </a14:imgLayer>
                </a14:imgProps>
              </a:ext>
              <a:ext uri="{28A0092B-C50C-407E-A947-70E740481C1C}">
                <a14:useLocalDpi xmlns:a14="http://schemas.microsoft.com/office/drawing/2010/main" val="0"/>
              </a:ext>
            </a:extLst>
          </a:blip>
          <a:srcRect r="62805"/>
          <a:stretch/>
        </p:blipFill>
        <p:spPr bwMode="auto">
          <a:xfrm>
            <a:off x="7605427" y="6379211"/>
            <a:ext cx="326198" cy="36164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69950" y="6351412"/>
            <a:ext cx="50736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Connector 14"/>
          <p:cNvCxnSpPr/>
          <p:nvPr userDrawn="1"/>
        </p:nvCxnSpPr>
        <p:spPr>
          <a:xfrm>
            <a:off x="76201" y="1752600"/>
            <a:ext cx="7931624" cy="0"/>
          </a:xfrm>
          <a:prstGeom prst="line">
            <a:avLst/>
          </a:prstGeom>
          <a:ln w="28575">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26"/>
          <p:cNvSpPr>
            <a:spLocks noGrp="1"/>
          </p:cNvSpPr>
          <p:nvPr>
            <p:ph type="sldNum" sz="quarter" idx="4"/>
          </p:nvPr>
        </p:nvSpPr>
        <p:spPr>
          <a:xfrm>
            <a:off x="7931625" y="6356354"/>
            <a:ext cx="898477"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238725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04"/>
            <a:ext cx="7202487" cy="1362075"/>
          </a:xfrm>
          <a:prstGeom prst="rect">
            <a:avLst/>
          </a:prstGeom>
        </p:spPr>
        <p:txBody>
          <a:bodyPr anchor="t">
            <a:normAutofit/>
          </a:bodyPr>
          <a:lstStyle>
            <a:lvl1pPr algn="l">
              <a:defRPr sz="3600" b="0" strike="noStrike" cap="all" spc="0">
                <a:solidFill>
                  <a:schemeClr val="accent2"/>
                </a:solidFill>
                <a:latin typeface="Gill Sans MT" panose="020B0502020104020203"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5" y="2906713"/>
            <a:ext cx="7202487" cy="1500187"/>
          </a:xfrm>
          <a:prstGeom prst="rect">
            <a:avLst/>
          </a:prstGeom>
        </p:spPr>
        <p:txBody>
          <a:bodyPr anchor="b"/>
          <a:lstStyle>
            <a:lvl1pPr marL="0" indent="0">
              <a:buNone/>
              <a:defRPr sz="2000" i="1" spc="300">
                <a:solidFill>
                  <a:schemeClr val="tx1">
                    <a:tint val="75000"/>
                  </a:schemeClr>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0" name="Slide Number Placeholder 26"/>
          <p:cNvSpPr>
            <a:spLocks noGrp="1"/>
          </p:cNvSpPr>
          <p:nvPr>
            <p:ph type="sldNum" sz="quarter" idx="4"/>
          </p:nvPr>
        </p:nvSpPr>
        <p:spPr>
          <a:xfrm>
            <a:off x="7931625" y="6356354"/>
            <a:ext cx="939421"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598114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50838"/>
            <a:ext cx="7467600" cy="639762"/>
          </a:xfrm>
          <a:prstGeom prst="rect">
            <a:avLst/>
          </a:prstGeom>
        </p:spPr>
        <p:txBody>
          <a:bodyPr>
            <a:normAutofit/>
          </a:bodyPr>
          <a:lstStyle>
            <a:lvl1pPr>
              <a:defRPr sz="3200" spc="0">
                <a:latin typeface="Gill Sans MT" panose="020B05020201040202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7467600" cy="4830763"/>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26"/>
          <p:cNvSpPr>
            <a:spLocks noGrp="1"/>
          </p:cNvSpPr>
          <p:nvPr>
            <p:ph type="sldNum" sz="quarter" idx="4"/>
          </p:nvPr>
        </p:nvSpPr>
        <p:spPr>
          <a:xfrm>
            <a:off x="7931625" y="6356354"/>
            <a:ext cx="907576"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323908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bullet list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381000"/>
            <a:ext cx="7543800" cy="609600"/>
          </a:xfrm>
        </p:spPr>
        <p:txBody>
          <a:bodyPr>
            <a:normAutofit/>
          </a:bodyPr>
          <a:lst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7931625" y="6356354"/>
            <a:ext cx="983776" cy="365125"/>
          </a:xfrm>
        </p:spPr>
        <p:txBody>
          <a:bodyPr/>
          <a:lstStyle/>
          <a:p>
            <a:fld id="{B96A8C67-B9EF-4EB6-9B06-D1F8B79AF090}" type="slidenum">
              <a:rPr lang="en-US" smtClean="0">
                <a:solidFill>
                  <a:prstClr val="white"/>
                </a:solidFill>
              </a:rPr>
              <a:pPr/>
              <a:t>‹#›</a:t>
            </a:fld>
            <a:endParaRPr lang="en-US">
              <a:solidFill>
                <a:prstClr val="white"/>
              </a:solidFill>
            </a:endParaRPr>
          </a:p>
        </p:txBody>
      </p:sp>
      <p:sp>
        <p:nvSpPr>
          <p:cNvPr id="6" name="Text Placeholder 5"/>
          <p:cNvSpPr>
            <a:spLocks noGrp="1"/>
          </p:cNvSpPr>
          <p:nvPr>
            <p:ph type="body" sz="quarter" idx="11"/>
          </p:nvPr>
        </p:nvSpPr>
        <p:spPr>
          <a:xfrm>
            <a:off x="381000" y="1219200"/>
            <a:ext cx="7543800" cy="4876800"/>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786389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End Presentatio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09600"/>
            <a:ext cx="7474424" cy="792162"/>
          </a:xfrm>
        </p:spPr>
        <p:txBody>
          <a:bodyPr>
            <a:noAutofit/>
          </a:bodyPr>
          <a:lstStyle>
            <a:lvl1pPr>
              <a:defRPr sz="3200" spc="300" baseline="0"/>
            </a:lvl1pPr>
          </a:lstStyle>
          <a:p>
            <a:r>
              <a:rPr lang="en-US" dirty="0" smtClean="0"/>
              <a:t>STRONGER HEALTH SYSTEMS.</a:t>
            </a:r>
            <a:br>
              <a:rPr lang="en-US" dirty="0" smtClean="0"/>
            </a:br>
            <a:r>
              <a:rPr lang="en-US" dirty="0" smtClean="0"/>
              <a:t>GREATER HEALTH IMPACT.</a:t>
            </a:r>
            <a:endParaRPr lang="en-US" dirty="0"/>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1729311"/>
            <a:ext cx="7924801" cy="1699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userDrawn="1"/>
        </p:nvCxnSpPr>
        <p:spPr>
          <a:xfrm>
            <a:off x="2" y="1524000"/>
            <a:ext cx="7924801"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3124202" y="3883081"/>
            <a:ext cx="4800601" cy="1246495"/>
          </a:xfrm>
          <a:prstGeom prst="rect">
            <a:avLst/>
          </a:prstGeom>
          <a:noFill/>
        </p:spPr>
        <p:txBody>
          <a:bodyPr wrap="square" rtlCol="0">
            <a:spAutoFit/>
          </a:bodyPr>
          <a:lstStyle/>
          <a:p>
            <a:pPr algn="r">
              <a:lnSpc>
                <a:spcPts val="3000"/>
              </a:lnSpc>
            </a:pPr>
            <a:r>
              <a:rPr lang="en-US" sz="2000" i="1" kern="0" dirty="0" smtClean="0">
                <a:solidFill>
                  <a:srgbClr val="3F3F3F"/>
                </a:solidFill>
                <a:cs typeface="Arial"/>
                <a:sym typeface="Arial"/>
                <a:rtl val="0"/>
              </a:rPr>
              <a:t>Saving lives and improving the health of the world’s poorest and most vulnerable people by closing the gap between knowledge and action in public health.</a:t>
            </a:r>
            <a:endParaRPr lang="en-US" sz="2000" i="1" kern="0" dirty="0">
              <a:solidFill>
                <a:srgbClr val="3F3F3F"/>
              </a:solidFill>
              <a:cs typeface="Arial"/>
              <a:sym typeface="Arial"/>
              <a:rtl val="0"/>
            </a:endParaRPr>
          </a:p>
        </p:txBody>
      </p:sp>
      <p:pic>
        <p:nvPicPr>
          <p:cNvPr id="8" name="Picture 3" descr="P:\CKE\Communications\Branding &amp; Identity\MSH_New Logo files 2009\RGB\MSH_rgb.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53202" y="5354650"/>
            <a:ext cx="1349071" cy="55632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a:off x="6477001" y="5745291"/>
            <a:ext cx="1524001" cy="461665"/>
          </a:xfrm>
          <a:prstGeom prst="rect">
            <a:avLst/>
          </a:prstGeom>
          <a:noFill/>
        </p:spPr>
        <p:txBody>
          <a:bodyPr wrap="square" rtlCol="0">
            <a:spAutoFit/>
          </a:bodyPr>
          <a:lstStyle/>
          <a:p>
            <a:pPr algn="r">
              <a:lnSpc>
                <a:spcPct val="150000"/>
              </a:lnSpc>
            </a:pPr>
            <a:r>
              <a:rPr lang="en-US" sz="1600" i="1" kern="0" dirty="0" smtClean="0">
                <a:solidFill>
                  <a:srgbClr val="3F3F3F"/>
                </a:solidFill>
                <a:cs typeface="Arial"/>
                <a:sym typeface="Arial"/>
                <a:rtl val="0"/>
              </a:rPr>
              <a:t>www.msh.org</a:t>
            </a:r>
            <a:endParaRPr lang="en-US" sz="1600" i="1" kern="0" dirty="0">
              <a:solidFill>
                <a:srgbClr val="3F3F3F"/>
              </a:solidFill>
              <a:cs typeface="Arial"/>
              <a:sym typeface="Arial"/>
              <a:rtl val="0"/>
            </a:endParaRPr>
          </a:p>
        </p:txBody>
      </p:sp>
      <p:sp>
        <p:nvSpPr>
          <p:cNvPr id="10" name="Rectangle 9"/>
          <p:cNvSpPr/>
          <p:nvPr userDrawn="1"/>
        </p:nvSpPr>
        <p:spPr>
          <a:xfrm>
            <a:off x="0" y="6271404"/>
            <a:ext cx="9144000" cy="586596"/>
          </a:xfrm>
          <a:prstGeom prst="rect">
            <a:avLst/>
          </a:pr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kern="0">
              <a:solidFill>
                <a:prstClr val="white"/>
              </a:solidFill>
              <a:sym typeface="Arial"/>
              <a:rtl val="0"/>
            </a:endParaRPr>
          </a:p>
        </p:txBody>
      </p:sp>
    </p:spTree>
    <p:extLst>
      <p:ext uri="{BB962C8B-B14F-4D97-AF65-F5344CB8AC3E}">
        <p14:creationId xmlns:p14="http://schemas.microsoft.com/office/powerpoint/2010/main" val="26905356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50838"/>
            <a:ext cx="7467600" cy="639762"/>
          </a:xfrm>
          <a:prstGeom prst="rect">
            <a:avLst/>
          </a:prstGeom>
        </p:spPr>
        <p:txBody>
          <a:bodyPr>
            <a:normAutofit/>
          </a:bodyPr>
          <a:lst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371604"/>
            <a:ext cx="3657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267200" y="1371604"/>
            <a:ext cx="3657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26"/>
          <p:cNvSpPr>
            <a:spLocks noGrp="1"/>
          </p:cNvSpPr>
          <p:nvPr>
            <p:ph type="sldNum" sz="quarter" idx="4"/>
          </p:nvPr>
        </p:nvSpPr>
        <p:spPr>
          <a:xfrm>
            <a:off x="7931625" y="6356354"/>
            <a:ext cx="907576"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1581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50838"/>
            <a:ext cx="7467600" cy="639762"/>
          </a:xfrm>
          <a:prstGeom prst="rect">
            <a:avLst/>
          </a:prstGeom>
        </p:spPr>
        <p:txBody>
          <a:bodyPr>
            <a:normAutofit/>
          </a:bodyPr>
          <a:lst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a:lstStyle>
          <a:p>
            <a:r>
              <a:rPr lang="en-US" dirty="0" smtClean="0"/>
              <a:t>CLICK TO EDIT MASTER TITLE STYLE</a:t>
            </a:r>
            <a:endParaRPr lang="en-US" dirty="0"/>
          </a:p>
        </p:txBody>
      </p:sp>
      <p:sp>
        <p:nvSpPr>
          <p:cNvPr id="11" name="Slide Number Placeholder 26"/>
          <p:cNvSpPr>
            <a:spLocks noGrp="1"/>
          </p:cNvSpPr>
          <p:nvPr>
            <p:ph type="sldNum" sz="quarter" idx="4"/>
          </p:nvPr>
        </p:nvSpPr>
        <p:spPr>
          <a:xfrm>
            <a:off x="7931625" y="6356354"/>
            <a:ext cx="1059976"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382341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8" name="Rectangle 7"/>
          <p:cNvSpPr/>
          <p:nvPr userDrawn="1"/>
        </p:nvSpPr>
        <p:spPr>
          <a:xfrm>
            <a:off x="0" y="6271404"/>
            <a:ext cx="9144000" cy="586596"/>
          </a:xfrm>
          <a:prstGeom prst="rect">
            <a:avLst/>
          </a:pr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kern="0">
              <a:solidFill>
                <a:prstClr val="white"/>
              </a:solidFill>
              <a:sym typeface="Arial"/>
              <a:rtl val="0"/>
            </a:endParaRPr>
          </a:p>
        </p:txBody>
      </p:sp>
      <p:pic>
        <p:nvPicPr>
          <p:cNvPr id="10" name="Picture 3" descr="P:\CKE\Communications\Branding &amp; Identity\MSH_New Logo files 2009\RGB\MSH_rgb.jpg"/>
          <p:cNvPicPr>
            <a:picLocks noChangeAspect="1" noChangeArrowheads="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ackgroundRemoval t="0" b="100000" l="0" r="37321">
                        <a14:foregroundMark x1="19378" y1="32302" x2="19378" y2="32302"/>
                        <a14:foregroundMark x1="21850" y1="24178" x2="21850" y2="24178"/>
                        <a14:foregroundMark x1="23046" y1="15474" x2="23046" y2="15474"/>
                        <a14:foregroundMark x1="16108" y1="38104" x2="16108" y2="38104"/>
                        <a14:foregroundMark x1="14593" y1="44681" x2="14593" y2="44681"/>
                        <a14:foregroundMark x1="14593" y1="74081" x2="14593" y2="74081"/>
                        <a14:foregroundMark x1="11882" y1="82012" x2="11882" y2="82012"/>
                        <a14:foregroundMark x1="20574" y1="60735" x2="20574" y2="60735"/>
                        <a14:foregroundMark x1="24242" y1="51257" x2="24242" y2="51257"/>
                        <a14:foregroundMark x1="10686" y1="15474" x2="10686" y2="15474"/>
                        <a14:foregroundMark x1="6459" y1="24952" x2="6459" y2="24952"/>
                        <a14:foregroundMark x1="30861" y1="30754" x2="30861" y2="30754"/>
                        <a14:foregroundMark x1="32935" y1="38878" x2="32935" y2="38878"/>
                        <a14:foregroundMark x1="5263" y1="74662" x2="5263" y2="74662"/>
                        <a14:foregroundMark x1="2552" y1="39652" x2="2552" y2="39652"/>
                        <a14:foregroundMark x1="2233" y1="62282" x2="2233" y2="62282"/>
                        <a14:foregroundMark x1="33254" y1="57253" x2="33254" y2="57253"/>
                        <a14:foregroundMark x1="32376" y1="68085" x2="32376" y2="68085"/>
                        <a14:foregroundMark x1="18182" y1="10638" x2="9410" y2="16441"/>
                        <a14:backgroundMark x1="15869" y1="19729" x2="15869" y2="19729"/>
                      </a14:backgroundRemoval>
                    </a14:imgEffect>
                    <a14:imgEffect>
                      <a14:brightnessContrast bright="100000"/>
                    </a14:imgEffect>
                  </a14:imgLayer>
                </a14:imgProps>
              </a:ext>
              <a:ext uri="{28A0092B-C50C-407E-A947-70E740481C1C}">
                <a14:useLocalDpi xmlns:a14="http://schemas.microsoft.com/office/drawing/2010/main" val="0"/>
              </a:ext>
            </a:extLst>
          </a:blip>
          <a:srcRect r="62805"/>
          <a:stretch/>
        </p:blipFill>
        <p:spPr bwMode="auto">
          <a:xfrm>
            <a:off x="7605427" y="6379211"/>
            <a:ext cx="326198" cy="3616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69950" y="6351412"/>
            <a:ext cx="50736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lide Number Placeholder 26"/>
          <p:cNvSpPr>
            <a:spLocks noGrp="1"/>
          </p:cNvSpPr>
          <p:nvPr>
            <p:ph type="sldNum" sz="quarter" idx="4"/>
          </p:nvPr>
        </p:nvSpPr>
        <p:spPr>
          <a:xfrm>
            <a:off x="7931626" y="6356354"/>
            <a:ext cx="1007660"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3877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50838"/>
            <a:ext cx="7467600" cy="639762"/>
          </a:xfrm>
          <a:prstGeom prst="rect">
            <a:avLst/>
          </a:prstGeom>
        </p:spPr>
        <p:txBody>
          <a:bodyPr>
            <a:normAutofit/>
          </a:bodyPr>
          <a:lstStyle>
            <a:lvl1pPr>
              <a:defRPr sz="3200" spc="0">
                <a:latin typeface="Gill Sans MT" panose="020B05020201040202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7467600" cy="4830763"/>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26"/>
          <p:cNvSpPr>
            <a:spLocks noGrp="1"/>
          </p:cNvSpPr>
          <p:nvPr>
            <p:ph type="sldNum" sz="quarter" idx="4"/>
          </p:nvPr>
        </p:nvSpPr>
        <p:spPr>
          <a:xfrm>
            <a:off x="7931625" y="6356354"/>
            <a:ext cx="907576"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8668489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1219203"/>
            <a:ext cx="4724400" cy="4906963"/>
          </a:xfrm>
          <a:prstGeom prst="rect">
            <a:avLst/>
          </a:prstGeom>
        </p:spPr>
        <p:txBody>
          <a:bodyPr/>
          <a:lstStyle>
            <a:lvl1pPr>
              <a:buClr>
                <a:schemeClr val="accent2"/>
              </a:buClr>
              <a:defRPr sz="3200"/>
            </a:lvl1pPr>
            <a:lvl2pPr>
              <a:buClr>
                <a:schemeClr val="accent2"/>
              </a:buClr>
              <a:defRPr sz="2800"/>
            </a:lvl2pPr>
            <a:lvl3pPr>
              <a:buClr>
                <a:schemeClr val="accent2"/>
              </a:buClr>
              <a:defRPr sz="2400"/>
            </a:lvl3pPr>
            <a:lvl4pPr>
              <a:buClr>
                <a:schemeClr val="accent2"/>
              </a:buClr>
              <a:defRPr sz="2000"/>
            </a:lvl4pPr>
            <a:lvl5pPr>
              <a:buClr>
                <a:schemeClr val="accent2"/>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219203"/>
            <a:ext cx="2667000" cy="49069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
          <p:cNvSpPr>
            <a:spLocks noGrp="1"/>
          </p:cNvSpPr>
          <p:nvPr>
            <p:ph type="title" hasCustomPrompt="1"/>
          </p:nvPr>
        </p:nvSpPr>
        <p:spPr>
          <a:xfrm>
            <a:off x="457200" y="350838"/>
            <a:ext cx="7467600" cy="639762"/>
          </a:xfrm>
          <a:prstGeom prst="rect">
            <a:avLst/>
          </a:prstGeom>
        </p:spPr>
        <p:txBody>
          <a:bodyPr>
            <a:normAutofit/>
          </a:bodyPr>
          <a:lst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a:lstStyle>
          <a:p>
            <a:r>
              <a:rPr lang="en-US" dirty="0" smtClean="0"/>
              <a:t>CLICK TO EDIT MASTER TITLE STYLE</a:t>
            </a:r>
            <a:endParaRPr lang="en-US" dirty="0"/>
          </a:p>
        </p:txBody>
      </p:sp>
      <p:sp>
        <p:nvSpPr>
          <p:cNvPr id="12" name="Slide Number Placeholder 26"/>
          <p:cNvSpPr>
            <a:spLocks noGrp="1"/>
          </p:cNvSpPr>
          <p:nvPr>
            <p:ph type="sldNum" sz="quarter" idx="4"/>
          </p:nvPr>
        </p:nvSpPr>
        <p:spPr>
          <a:xfrm>
            <a:off x="7931626" y="6356354"/>
            <a:ext cx="1007660"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337841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0600" y="4876800"/>
            <a:ext cx="6934200" cy="414338"/>
          </a:xfrm>
          <a:prstGeom prst="rect">
            <a:avLst/>
          </a:prstGeom>
        </p:spPr>
        <p:txBody>
          <a:bodyPr anchor="b">
            <a:normAutofit/>
          </a:bodyPr>
          <a:lstStyle>
            <a:lvl1pPr algn="r">
              <a:defRPr sz="1800" b="1" spc="0">
                <a:latin typeface="Gill Sans MT" panose="020B0502020104020203"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0" y="1143002"/>
            <a:ext cx="7924800" cy="365760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990600" y="5291138"/>
            <a:ext cx="6934200" cy="804862"/>
          </a:xfrm>
          <a:prstGeom prst="rect">
            <a:avLst/>
          </a:prstGeom>
        </p:spPr>
        <p:txBody>
          <a:bodyPr/>
          <a:lstStyle>
            <a:lvl1pPr marL="0" indent="0" algn="r">
              <a:buNone/>
              <a:defRPr sz="1400" i="1" spc="300">
                <a:solidFill>
                  <a:schemeClr val="tx1"/>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Slide Number Placeholder 26"/>
          <p:cNvSpPr>
            <a:spLocks noGrp="1"/>
          </p:cNvSpPr>
          <p:nvPr>
            <p:ph type="sldNum" sz="quarter" idx="4"/>
          </p:nvPr>
        </p:nvSpPr>
        <p:spPr>
          <a:xfrm>
            <a:off x="7931625" y="6356354"/>
            <a:ext cx="1048603"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709384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ontenido">
    <p:spTree>
      <p:nvGrpSpPr>
        <p:cNvPr id="1" name=""/>
        <p:cNvGrpSpPr/>
        <p:nvPr/>
      </p:nvGrpSpPr>
      <p:grpSpPr>
        <a:xfrm>
          <a:off x="0" y="0"/>
          <a:ext cx="0" cy="0"/>
          <a:chOff x="0" y="0"/>
          <a:chExt cx="0" cy="0"/>
        </a:xfrm>
      </p:grpSpPr>
      <p:sp>
        <p:nvSpPr>
          <p:cNvPr id="4" name="3 Marcador de contenido"/>
          <p:cNvSpPr>
            <a:spLocks noGrp="1"/>
          </p:cNvSpPr>
          <p:nvPr>
            <p:ph sz="half" idx="2" hasCustomPrompt="1"/>
          </p:nvPr>
        </p:nvSpPr>
        <p:spPr>
          <a:xfrm>
            <a:off x="629562" y="2276872"/>
            <a:ext cx="7938882" cy="3705276"/>
          </a:xfrm>
          <a:prstGeom prst="rect">
            <a:avLst/>
          </a:prstGeom>
        </p:spPr>
        <p:txBody>
          <a:bodyPr/>
          <a:lstStyle>
            <a:lvl1pPr marL="285750" indent="-285750" algn="just">
              <a:buClr>
                <a:srgbClr val="FF0000"/>
              </a:buClr>
              <a:buFont typeface="Arial" panose="020B0604020202020204" pitchFamily="34" charset="0"/>
              <a:buChar char="»"/>
              <a:defRPr sz="1400" baseline="0">
                <a:solidFill>
                  <a:schemeClr val="tx1">
                    <a:lumMod val="75000"/>
                    <a:lumOff val="25000"/>
                  </a:schemeClr>
                </a:solidFill>
                <a:latin typeface="Segoe UI Light" panose="020B0502040204020203" pitchFamily="34" charset="0"/>
              </a:defRPr>
            </a:lvl1pPr>
            <a:lvl2pPr marL="800100" indent="-342900">
              <a:buClr>
                <a:srgbClr val="FF0000"/>
              </a:buClr>
              <a:buFont typeface="Arial" panose="020B0604020202020204" pitchFamily="34" charset="0"/>
              <a:buChar char="•"/>
              <a:defRPr sz="2400"/>
            </a:lvl2pPr>
            <a:lvl3pPr marL="914400" indent="0">
              <a:buNone/>
              <a:defRPr sz="2000"/>
            </a:lvl3pPr>
            <a:lvl4pPr>
              <a:defRPr sz="1800"/>
            </a:lvl4pPr>
            <a:lvl5pPr>
              <a:defRPr sz="1800"/>
            </a:lvl5pPr>
            <a:lvl6pPr>
              <a:defRPr sz="1800"/>
            </a:lvl6pPr>
            <a:lvl7pPr>
              <a:defRPr sz="1800"/>
            </a:lvl7pPr>
            <a:lvl8pPr>
              <a:defRPr sz="1800"/>
            </a:lvl8pPr>
            <a:lvl9pPr>
              <a:defRPr sz="1800"/>
            </a:lvl9pPr>
          </a:lstStyle>
          <a:p>
            <a:pPr lvl="0"/>
            <a:r>
              <a:rPr lang="es-CO" dirty="0"/>
              <a:t>Haga clic para agregar su párrafo Haga clic para agregar su Haga clic para agregar su párrafo Haga clic para agregar su párrafo Haga clic para agregar su párrafo Haga clic para agregar su párrafo </a:t>
            </a:r>
          </a:p>
          <a:p>
            <a:pPr lvl="0"/>
            <a:endParaRPr lang="es-CO" dirty="0"/>
          </a:p>
          <a:p>
            <a:pPr lvl="0"/>
            <a:r>
              <a:rPr lang="es-CO" dirty="0"/>
              <a:t>Haga clic para agregar su párrafo Haga clic para agregar su Haga clic para agregar su párrafo Haga clic para agregar su párrafo Haga clic para agregar su párrafo Haga clic para agregar su párrafo </a:t>
            </a:r>
          </a:p>
          <a:p>
            <a:pPr lvl="0"/>
            <a:endParaRPr lang="es-CO" dirty="0"/>
          </a:p>
          <a:p>
            <a:pPr lvl="0"/>
            <a:r>
              <a:rPr lang="es-CO" dirty="0"/>
              <a:t>Haga clic para agregar su párrafo Haga clic para agregar su Haga clic para agregar su párrafo Haga clic para agregar su párrafo Haga clic para agregar su párrafo Haga clic para agregar su párrafo </a:t>
            </a:r>
          </a:p>
          <a:p>
            <a:pPr lvl="0"/>
            <a:endParaRPr lang="es-CO" dirty="0"/>
          </a:p>
          <a:p>
            <a:pPr lvl="0"/>
            <a:r>
              <a:rPr lang="es-CO" dirty="0"/>
              <a:t>Haga clic para agregar su párrafo Haga clic para agregar su Haga clic para agregar su párrafo Haga clic para agregar su párrafo Haga clic para agregar su párrafo Haga clic para agregar su párrafo </a:t>
            </a:r>
            <a:endParaRPr lang="es-ES" dirty="0"/>
          </a:p>
        </p:txBody>
      </p:sp>
      <p:sp>
        <p:nvSpPr>
          <p:cNvPr id="5" name="Marcador de texto 4"/>
          <p:cNvSpPr>
            <a:spLocks noGrp="1"/>
          </p:cNvSpPr>
          <p:nvPr>
            <p:ph type="body" sz="quarter" idx="10" hasCustomPrompt="1"/>
          </p:nvPr>
        </p:nvSpPr>
        <p:spPr>
          <a:xfrm>
            <a:off x="629841" y="1412783"/>
            <a:ext cx="7939088" cy="358775"/>
          </a:xfrm>
          <a:prstGeom prst="rect">
            <a:avLst/>
          </a:prstGeom>
        </p:spPr>
        <p:txBody>
          <a:bodyPr/>
          <a:lstStyle>
            <a:lvl1pPr marL="0" indent="0" algn="ctr">
              <a:buNone/>
              <a:defRPr sz="2000">
                <a:solidFill>
                  <a:schemeClr val="tx1">
                    <a:lumMod val="75000"/>
                    <a:lumOff val="25000"/>
                  </a:schemeClr>
                </a:solidFill>
                <a:latin typeface="Segoe UI Semibold" panose="020B0702040204020203" pitchFamily="34" charset="0"/>
              </a:defRPr>
            </a:lvl1pPr>
          </a:lstStyle>
          <a:p>
            <a:pPr lvl="0"/>
            <a:r>
              <a:rPr lang="es-CO" dirty="0"/>
              <a:t>¿Haga clic para modificar un subtítulo de la presentación?</a:t>
            </a:r>
          </a:p>
        </p:txBody>
      </p:sp>
    </p:spTree>
    <p:extLst>
      <p:ext uri="{BB962C8B-B14F-4D97-AF65-F5344CB8AC3E}">
        <p14:creationId xmlns:p14="http://schemas.microsoft.com/office/powerpoint/2010/main" val="2621541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bullet list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381000"/>
            <a:ext cx="7543800" cy="609600"/>
          </a:xfrm>
        </p:spPr>
        <p:txBody>
          <a:bodyPr>
            <a:normAutofit/>
          </a:bodyPr>
          <a:lst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7931625" y="6356354"/>
            <a:ext cx="983776" cy="365125"/>
          </a:xfrm>
        </p:spPr>
        <p:txBody>
          <a:bodyPr/>
          <a:lstStyle/>
          <a:p>
            <a:fld id="{B96A8C67-B9EF-4EB6-9B06-D1F8B79AF090}" type="slidenum">
              <a:rPr lang="en-US" smtClean="0">
                <a:solidFill>
                  <a:prstClr val="white"/>
                </a:solidFill>
              </a:rPr>
              <a:pPr/>
              <a:t>‹#›</a:t>
            </a:fld>
            <a:endParaRPr lang="en-US">
              <a:solidFill>
                <a:prstClr val="white"/>
              </a:solidFill>
            </a:endParaRPr>
          </a:p>
        </p:txBody>
      </p:sp>
      <p:sp>
        <p:nvSpPr>
          <p:cNvPr id="6" name="Text Placeholder 5"/>
          <p:cNvSpPr>
            <a:spLocks noGrp="1"/>
          </p:cNvSpPr>
          <p:nvPr>
            <p:ph type="body" sz="quarter" idx="11"/>
          </p:nvPr>
        </p:nvSpPr>
        <p:spPr>
          <a:xfrm>
            <a:off x="381000" y="1219200"/>
            <a:ext cx="7543800" cy="4876800"/>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7088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nd Presentatio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09600"/>
            <a:ext cx="7474424" cy="792162"/>
          </a:xfrm>
        </p:spPr>
        <p:txBody>
          <a:bodyPr>
            <a:noAutofit/>
          </a:bodyPr>
          <a:lstStyle>
            <a:lvl1pPr>
              <a:defRPr sz="3200" spc="300" baseline="0"/>
            </a:lvl1pPr>
          </a:lstStyle>
          <a:p>
            <a:r>
              <a:rPr lang="en-US" dirty="0" smtClean="0"/>
              <a:t>STRONGER HEALTH SYSTEMS.</a:t>
            </a:r>
            <a:br>
              <a:rPr lang="en-US" dirty="0" smtClean="0"/>
            </a:br>
            <a:r>
              <a:rPr lang="en-US" dirty="0" smtClean="0"/>
              <a:t>GREATER HEALTH IMPACT.</a:t>
            </a:r>
            <a:endParaRPr lang="en-US" dirty="0"/>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1729311"/>
            <a:ext cx="7924801" cy="1699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userDrawn="1"/>
        </p:nvCxnSpPr>
        <p:spPr>
          <a:xfrm>
            <a:off x="2" y="1524000"/>
            <a:ext cx="7924801"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3124202" y="3883081"/>
            <a:ext cx="4800601" cy="1246495"/>
          </a:xfrm>
          <a:prstGeom prst="rect">
            <a:avLst/>
          </a:prstGeom>
          <a:noFill/>
        </p:spPr>
        <p:txBody>
          <a:bodyPr wrap="square" rtlCol="0">
            <a:spAutoFit/>
          </a:bodyPr>
          <a:lstStyle/>
          <a:p>
            <a:pPr algn="r">
              <a:lnSpc>
                <a:spcPts val="3000"/>
              </a:lnSpc>
            </a:pPr>
            <a:r>
              <a:rPr lang="en-US" sz="2000" i="1" kern="0" dirty="0" smtClean="0">
                <a:solidFill>
                  <a:srgbClr val="3F3F3F"/>
                </a:solidFill>
                <a:cs typeface="Arial"/>
                <a:sym typeface="Arial"/>
                <a:rtl val="0"/>
              </a:rPr>
              <a:t>Saving lives and improving the health of the world’s poorest and most vulnerable people by closing the gap between knowledge and action in public health.</a:t>
            </a:r>
            <a:endParaRPr lang="en-US" sz="2000" i="1" kern="0" dirty="0">
              <a:solidFill>
                <a:srgbClr val="3F3F3F"/>
              </a:solidFill>
              <a:cs typeface="Arial"/>
              <a:sym typeface="Arial"/>
              <a:rtl val="0"/>
            </a:endParaRPr>
          </a:p>
        </p:txBody>
      </p:sp>
      <p:pic>
        <p:nvPicPr>
          <p:cNvPr id="8" name="Picture 3" descr="P:\CKE\Communications\Branding &amp; Identity\MSH_New Logo files 2009\RGB\MSH_rgb.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53202" y="5354650"/>
            <a:ext cx="1349071" cy="55632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a:off x="6477001" y="5745291"/>
            <a:ext cx="1524001" cy="461665"/>
          </a:xfrm>
          <a:prstGeom prst="rect">
            <a:avLst/>
          </a:prstGeom>
          <a:noFill/>
        </p:spPr>
        <p:txBody>
          <a:bodyPr wrap="square" rtlCol="0">
            <a:spAutoFit/>
          </a:bodyPr>
          <a:lstStyle/>
          <a:p>
            <a:pPr algn="r">
              <a:lnSpc>
                <a:spcPct val="150000"/>
              </a:lnSpc>
            </a:pPr>
            <a:r>
              <a:rPr lang="en-US" sz="1600" i="1" kern="0" dirty="0" smtClean="0">
                <a:solidFill>
                  <a:srgbClr val="3F3F3F"/>
                </a:solidFill>
                <a:cs typeface="Arial"/>
                <a:sym typeface="Arial"/>
                <a:rtl val="0"/>
              </a:rPr>
              <a:t>www.msh.org</a:t>
            </a:r>
            <a:endParaRPr lang="en-US" sz="1600" i="1" kern="0" dirty="0">
              <a:solidFill>
                <a:srgbClr val="3F3F3F"/>
              </a:solidFill>
              <a:cs typeface="Arial"/>
              <a:sym typeface="Arial"/>
              <a:rtl val="0"/>
            </a:endParaRPr>
          </a:p>
        </p:txBody>
      </p:sp>
      <p:sp>
        <p:nvSpPr>
          <p:cNvPr id="10" name="Rectangle 9"/>
          <p:cNvSpPr/>
          <p:nvPr userDrawn="1"/>
        </p:nvSpPr>
        <p:spPr>
          <a:xfrm>
            <a:off x="0" y="6271404"/>
            <a:ext cx="9144000" cy="586596"/>
          </a:xfrm>
          <a:prstGeom prst="rect">
            <a:avLst/>
          </a:pr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kern="0">
              <a:solidFill>
                <a:prstClr val="white"/>
              </a:solidFill>
              <a:sym typeface="Arial"/>
              <a:rtl val="0"/>
            </a:endParaRPr>
          </a:p>
        </p:txBody>
      </p:sp>
    </p:spTree>
    <p:extLst>
      <p:ext uri="{BB962C8B-B14F-4D97-AF65-F5344CB8AC3E}">
        <p14:creationId xmlns:p14="http://schemas.microsoft.com/office/powerpoint/2010/main" val="4056795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50838"/>
            <a:ext cx="7467600" cy="639762"/>
          </a:xfrm>
          <a:prstGeom prst="rect">
            <a:avLst/>
          </a:prstGeom>
        </p:spPr>
        <p:txBody>
          <a:bodyPr>
            <a:normAutofit/>
          </a:bodyPr>
          <a:lst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371604"/>
            <a:ext cx="3657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267200" y="1371604"/>
            <a:ext cx="3657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26"/>
          <p:cNvSpPr>
            <a:spLocks noGrp="1"/>
          </p:cNvSpPr>
          <p:nvPr>
            <p:ph type="sldNum" sz="quarter" idx="4"/>
          </p:nvPr>
        </p:nvSpPr>
        <p:spPr>
          <a:xfrm>
            <a:off x="7931625" y="6356354"/>
            <a:ext cx="907576"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25341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50838"/>
            <a:ext cx="7467600" cy="639762"/>
          </a:xfrm>
          <a:prstGeom prst="rect">
            <a:avLst/>
          </a:prstGeom>
        </p:spPr>
        <p:txBody>
          <a:bodyPr>
            <a:normAutofit/>
          </a:bodyPr>
          <a:lst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a:lstStyle>
          <a:p>
            <a:r>
              <a:rPr lang="en-US" dirty="0" smtClean="0"/>
              <a:t>CLICK TO EDIT MASTER TITLE STYLE</a:t>
            </a:r>
            <a:endParaRPr lang="en-US" dirty="0"/>
          </a:p>
        </p:txBody>
      </p:sp>
      <p:sp>
        <p:nvSpPr>
          <p:cNvPr id="11" name="Slide Number Placeholder 26"/>
          <p:cNvSpPr>
            <a:spLocks noGrp="1"/>
          </p:cNvSpPr>
          <p:nvPr>
            <p:ph type="sldNum" sz="quarter" idx="4"/>
          </p:nvPr>
        </p:nvSpPr>
        <p:spPr>
          <a:xfrm>
            <a:off x="7931625" y="6356354"/>
            <a:ext cx="1059976"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06735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2.emf"/><Relationship Id="rId2" Type="http://schemas.openxmlformats.org/officeDocument/2006/relationships/slideLayout" Target="../slideLayouts/slideLayout15.xml"/><Relationship Id="rId16" Type="http://schemas.microsoft.com/office/2007/relationships/hdphoto" Target="../media/hdphoto1.wdp"/><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2.emf"/><Relationship Id="rId2" Type="http://schemas.openxmlformats.org/officeDocument/2006/relationships/slideLayout" Target="../slideLayouts/slideLayout28.xml"/><Relationship Id="rId16" Type="http://schemas.microsoft.com/office/2007/relationships/hdphoto" Target="../media/hdphoto1.wdp"/><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image" Target="../media/image2.emf"/><Relationship Id="rId2" Type="http://schemas.openxmlformats.org/officeDocument/2006/relationships/slideLayout" Target="../slideLayouts/slideLayout41.xml"/><Relationship Id="rId16" Type="http://schemas.microsoft.com/office/2007/relationships/hdphoto" Target="../media/hdphoto1.wdp"/><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1.pn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 name="Rectangle 20"/>
          <p:cNvSpPr/>
          <p:nvPr userDrawn="1"/>
        </p:nvSpPr>
        <p:spPr>
          <a:xfrm>
            <a:off x="0" y="6271404"/>
            <a:ext cx="9144000" cy="586596"/>
          </a:xfrm>
          <a:prstGeom prst="rect">
            <a:avLst/>
          </a:pr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kern="0">
              <a:solidFill>
                <a:prstClr val="white"/>
              </a:solidFill>
              <a:sym typeface="Arial"/>
              <a:rtl val="0"/>
            </a:endParaRPr>
          </a:p>
        </p:txBody>
      </p:sp>
      <p:pic>
        <p:nvPicPr>
          <p:cNvPr id="23" name="Picture 3" descr="P:\CKE\Communications\Branding &amp; Identity\MSH_New Logo files 2009\RGB\MSH_rgb.jpg"/>
          <p:cNvPicPr>
            <a:picLocks noChangeAspect="1" noChangeArrowheads="1"/>
          </p:cNvPicPr>
          <p:nvPr userDrawn="1"/>
        </p:nvPicPr>
        <p:blipFill rotWithShape="1">
          <a:blip r:embed="rId15" cstate="print">
            <a:duotone>
              <a:schemeClr val="bg2">
                <a:shade val="45000"/>
                <a:satMod val="135000"/>
              </a:schemeClr>
              <a:prstClr val="white"/>
            </a:duotone>
            <a:extLst>
              <a:ext uri="{BEBA8EAE-BF5A-486C-A8C5-ECC9F3942E4B}">
                <a14:imgProps xmlns:a14="http://schemas.microsoft.com/office/drawing/2010/main">
                  <a14:imgLayer r:embed="rId16">
                    <a14:imgEffect>
                      <a14:backgroundRemoval t="0" b="100000" l="0" r="37321">
                        <a14:foregroundMark x1="19378" y1="32302" x2="19378" y2="32302"/>
                        <a14:foregroundMark x1="21850" y1="24178" x2="21850" y2="24178"/>
                        <a14:foregroundMark x1="23046" y1="15474" x2="23046" y2="15474"/>
                        <a14:foregroundMark x1="16108" y1="38104" x2="16108" y2="38104"/>
                        <a14:foregroundMark x1="14593" y1="44681" x2="14593" y2="44681"/>
                        <a14:foregroundMark x1="14593" y1="74081" x2="14593" y2="74081"/>
                        <a14:foregroundMark x1="11882" y1="82012" x2="11882" y2="82012"/>
                        <a14:foregroundMark x1="20574" y1="60735" x2="20574" y2="60735"/>
                        <a14:foregroundMark x1="24242" y1="51257" x2="24242" y2="51257"/>
                        <a14:foregroundMark x1="10686" y1="15474" x2="10686" y2="15474"/>
                        <a14:foregroundMark x1="6459" y1="24952" x2="6459" y2="24952"/>
                        <a14:foregroundMark x1="30861" y1="30754" x2="30861" y2="30754"/>
                        <a14:foregroundMark x1="32935" y1="38878" x2="32935" y2="38878"/>
                        <a14:foregroundMark x1="5263" y1="74662" x2="5263" y2="74662"/>
                        <a14:foregroundMark x1="2552" y1="39652" x2="2552" y2="39652"/>
                        <a14:foregroundMark x1="2233" y1="62282" x2="2233" y2="62282"/>
                        <a14:foregroundMark x1="33254" y1="57253" x2="33254" y2="57253"/>
                        <a14:foregroundMark x1="32376" y1="68085" x2="32376" y2="68085"/>
                        <a14:foregroundMark x1="18182" y1="10638" x2="9410" y2="16441"/>
                        <a14:backgroundMark x1="15869" y1="19729" x2="15869" y2="19729"/>
                      </a14:backgroundRemoval>
                    </a14:imgEffect>
                    <a14:imgEffect>
                      <a14:brightnessContrast bright="100000"/>
                    </a14:imgEffect>
                  </a14:imgLayer>
                </a14:imgProps>
              </a:ext>
              <a:ext uri="{28A0092B-C50C-407E-A947-70E740481C1C}">
                <a14:useLocalDpi xmlns:a14="http://schemas.microsoft.com/office/drawing/2010/main" val="0"/>
              </a:ext>
            </a:extLst>
          </a:blip>
          <a:srcRect r="62805"/>
          <a:stretch/>
        </p:blipFill>
        <p:spPr bwMode="auto">
          <a:xfrm>
            <a:off x="7605427" y="6379211"/>
            <a:ext cx="326198" cy="361649"/>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Connector 23"/>
          <p:cNvCxnSpPr/>
          <p:nvPr userDrawn="1"/>
        </p:nvCxnSpPr>
        <p:spPr>
          <a:xfrm>
            <a:off x="0" y="1066800"/>
            <a:ext cx="7931624" cy="0"/>
          </a:xfrm>
          <a:prstGeom prst="line">
            <a:avLst/>
          </a:prstGeom>
          <a:ln w="28575">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pic>
        <p:nvPicPr>
          <p:cNvPr id="25"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69950" y="6351412"/>
            <a:ext cx="50736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itle Placeholder 19"/>
          <p:cNvSpPr>
            <a:spLocks noGrp="1"/>
          </p:cNvSpPr>
          <p:nvPr>
            <p:ph type="title"/>
          </p:nvPr>
        </p:nvSpPr>
        <p:spPr>
          <a:xfrm>
            <a:off x="457200" y="274638"/>
            <a:ext cx="7474424" cy="7921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6" name="Text Placeholder 25"/>
          <p:cNvSpPr>
            <a:spLocks noGrp="1"/>
          </p:cNvSpPr>
          <p:nvPr>
            <p:ph type="body" idx="1"/>
          </p:nvPr>
        </p:nvSpPr>
        <p:spPr>
          <a:xfrm>
            <a:off x="457200" y="1447800"/>
            <a:ext cx="7474424" cy="4678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Slide Number Placeholder 26"/>
          <p:cNvSpPr>
            <a:spLocks noGrp="1"/>
          </p:cNvSpPr>
          <p:nvPr>
            <p:ph type="sldNum" sz="quarter" idx="4"/>
          </p:nvPr>
        </p:nvSpPr>
        <p:spPr>
          <a:xfrm>
            <a:off x="7931625" y="6356354"/>
            <a:ext cx="907576"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kern="0" smtClean="0">
                <a:solidFill>
                  <a:prstClr val="white"/>
                </a:solidFill>
                <a:cs typeface="Arial"/>
                <a:sym typeface="Arial"/>
                <a:rtl val="0"/>
              </a:rPr>
              <a:pPr/>
              <a:t>‹#›</a:t>
            </a:fld>
            <a:endParaRPr lang="en-US" kern="0">
              <a:solidFill>
                <a:prstClr val="white"/>
              </a:solidFill>
              <a:cs typeface="Arial"/>
              <a:sym typeface="Arial"/>
              <a:rtl val="0"/>
            </a:endParaRPr>
          </a:p>
        </p:txBody>
      </p:sp>
    </p:spTree>
    <p:extLst>
      <p:ext uri="{BB962C8B-B14F-4D97-AF65-F5344CB8AC3E}">
        <p14:creationId xmlns:p14="http://schemas.microsoft.com/office/powerpoint/2010/main" val="61870043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ftr="0" dt="0"/>
  <p:txStyles>
    <p:title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 name="Rectangle 20"/>
          <p:cNvSpPr/>
          <p:nvPr userDrawn="1"/>
        </p:nvSpPr>
        <p:spPr>
          <a:xfrm>
            <a:off x="0" y="6271404"/>
            <a:ext cx="9144000" cy="586596"/>
          </a:xfrm>
          <a:prstGeom prst="rect">
            <a:avLst/>
          </a:pr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kern="0">
              <a:solidFill>
                <a:prstClr val="white"/>
              </a:solidFill>
              <a:sym typeface="Arial"/>
              <a:rtl val="0"/>
            </a:endParaRPr>
          </a:p>
        </p:txBody>
      </p:sp>
      <p:pic>
        <p:nvPicPr>
          <p:cNvPr id="23" name="Picture 3" descr="P:\CKE\Communications\Branding &amp; Identity\MSH_New Logo files 2009\RGB\MSH_rgb.jpg"/>
          <p:cNvPicPr>
            <a:picLocks noChangeAspect="1" noChangeArrowheads="1"/>
          </p:cNvPicPr>
          <p:nvPr userDrawn="1"/>
        </p:nvPicPr>
        <p:blipFill rotWithShape="1">
          <a:blip r:embed="rId15" cstate="print">
            <a:duotone>
              <a:schemeClr val="bg2">
                <a:shade val="45000"/>
                <a:satMod val="135000"/>
              </a:schemeClr>
              <a:prstClr val="white"/>
            </a:duotone>
            <a:extLst>
              <a:ext uri="{BEBA8EAE-BF5A-486C-A8C5-ECC9F3942E4B}">
                <a14:imgProps xmlns:a14="http://schemas.microsoft.com/office/drawing/2010/main">
                  <a14:imgLayer r:embed="rId16">
                    <a14:imgEffect>
                      <a14:backgroundRemoval t="0" b="100000" l="0" r="37321">
                        <a14:foregroundMark x1="19378" y1="32302" x2="19378" y2="32302"/>
                        <a14:foregroundMark x1="21850" y1="24178" x2="21850" y2="24178"/>
                        <a14:foregroundMark x1="23046" y1="15474" x2="23046" y2="15474"/>
                        <a14:foregroundMark x1="16108" y1="38104" x2="16108" y2="38104"/>
                        <a14:foregroundMark x1="14593" y1="44681" x2="14593" y2="44681"/>
                        <a14:foregroundMark x1="14593" y1="74081" x2="14593" y2="74081"/>
                        <a14:foregroundMark x1="11882" y1="82012" x2="11882" y2="82012"/>
                        <a14:foregroundMark x1="20574" y1="60735" x2="20574" y2="60735"/>
                        <a14:foregroundMark x1="24242" y1="51257" x2="24242" y2="51257"/>
                        <a14:foregroundMark x1="10686" y1="15474" x2="10686" y2="15474"/>
                        <a14:foregroundMark x1="6459" y1="24952" x2="6459" y2="24952"/>
                        <a14:foregroundMark x1="30861" y1="30754" x2="30861" y2="30754"/>
                        <a14:foregroundMark x1="32935" y1="38878" x2="32935" y2="38878"/>
                        <a14:foregroundMark x1="5263" y1="74662" x2="5263" y2="74662"/>
                        <a14:foregroundMark x1="2552" y1="39652" x2="2552" y2="39652"/>
                        <a14:foregroundMark x1="2233" y1="62282" x2="2233" y2="62282"/>
                        <a14:foregroundMark x1="33254" y1="57253" x2="33254" y2="57253"/>
                        <a14:foregroundMark x1="32376" y1="68085" x2="32376" y2="68085"/>
                        <a14:foregroundMark x1="18182" y1="10638" x2="9410" y2="16441"/>
                        <a14:backgroundMark x1="15869" y1="19729" x2="15869" y2="19729"/>
                      </a14:backgroundRemoval>
                    </a14:imgEffect>
                    <a14:imgEffect>
                      <a14:brightnessContrast bright="100000"/>
                    </a14:imgEffect>
                  </a14:imgLayer>
                </a14:imgProps>
              </a:ext>
              <a:ext uri="{28A0092B-C50C-407E-A947-70E740481C1C}">
                <a14:useLocalDpi xmlns:a14="http://schemas.microsoft.com/office/drawing/2010/main" val="0"/>
              </a:ext>
            </a:extLst>
          </a:blip>
          <a:srcRect r="62805"/>
          <a:stretch/>
        </p:blipFill>
        <p:spPr bwMode="auto">
          <a:xfrm>
            <a:off x="7605427" y="6379211"/>
            <a:ext cx="326198" cy="361649"/>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Connector 23"/>
          <p:cNvCxnSpPr/>
          <p:nvPr userDrawn="1"/>
        </p:nvCxnSpPr>
        <p:spPr>
          <a:xfrm>
            <a:off x="0" y="1066800"/>
            <a:ext cx="7931624" cy="0"/>
          </a:xfrm>
          <a:prstGeom prst="line">
            <a:avLst/>
          </a:prstGeom>
          <a:ln w="28575">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pic>
        <p:nvPicPr>
          <p:cNvPr id="25"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69950" y="6351412"/>
            <a:ext cx="50736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itle Placeholder 19"/>
          <p:cNvSpPr>
            <a:spLocks noGrp="1"/>
          </p:cNvSpPr>
          <p:nvPr>
            <p:ph type="title"/>
          </p:nvPr>
        </p:nvSpPr>
        <p:spPr>
          <a:xfrm>
            <a:off x="457200" y="274638"/>
            <a:ext cx="7474424" cy="7921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6" name="Text Placeholder 25"/>
          <p:cNvSpPr>
            <a:spLocks noGrp="1"/>
          </p:cNvSpPr>
          <p:nvPr>
            <p:ph type="body" idx="1"/>
          </p:nvPr>
        </p:nvSpPr>
        <p:spPr>
          <a:xfrm>
            <a:off x="457200" y="1447800"/>
            <a:ext cx="7474424" cy="4678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Slide Number Placeholder 26"/>
          <p:cNvSpPr>
            <a:spLocks noGrp="1"/>
          </p:cNvSpPr>
          <p:nvPr>
            <p:ph type="sldNum" sz="quarter" idx="4"/>
          </p:nvPr>
        </p:nvSpPr>
        <p:spPr>
          <a:xfrm>
            <a:off x="7931625" y="6356354"/>
            <a:ext cx="907576"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kern="0" smtClean="0">
                <a:solidFill>
                  <a:prstClr val="white"/>
                </a:solidFill>
                <a:cs typeface="Arial"/>
                <a:sym typeface="Arial"/>
                <a:rtl val="0"/>
              </a:rPr>
              <a:pPr/>
              <a:t>‹#›</a:t>
            </a:fld>
            <a:endParaRPr lang="en-US" kern="0">
              <a:solidFill>
                <a:prstClr val="white"/>
              </a:solidFill>
              <a:cs typeface="Arial"/>
              <a:sym typeface="Arial"/>
              <a:rtl val="0"/>
            </a:endParaRPr>
          </a:p>
        </p:txBody>
      </p:sp>
    </p:spTree>
    <p:extLst>
      <p:ext uri="{BB962C8B-B14F-4D97-AF65-F5344CB8AC3E}">
        <p14:creationId xmlns:p14="http://schemas.microsoft.com/office/powerpoint/2010/main" val="388097022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hf hdr="0" ftr="0" dt="0"/>
  <p:txStyles>
    <p:title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 name="Rectangle 20"/>
          <p:cNvSpPr/>
          <p:nvPr userDrawn="1"/>
        </p:nvSpPr>
        <p:spPr>
          <a:xfrm>
            <a:off x="0" y="6271404"/>
            <a:ext cx="9144000" cy="586596"/>
          </a:xfrm>
          <a:prstGeom prst="rect">
            <a:avLst/>
          </a:pr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kern="0">
              <a:solidFill>
                <a:prstClr val="white"/>
              </a:solidFill>
              <a:sym typeface="Arial"/>
              <a:rtl val="0"/>
            </a:endParaRPr>
          </a:p>
        </p:txBody>
      </p:sp>
      <p:pic>
        <p:nvPicPr>
          <p:cNvPr id="23" name="Picture 3" descr="P:\CKE\Communications\Branding &amp; Identity\MSH_New Logo files 2009\RGB\MSH_rgb.jpg"/>
          <p:cNvPicPr>
            <a:picLocks noChangeAspect="1" noChangeArrowheads="1"/>
          </p:cNvPicPr>
          <p:nvPr userDrawn="1"/>
        </p:nvPicPr>
        <p:blipFill rotWithShape="1">
          <a:blip r:embed="rId15" cstate="print">
            <a:duotone>
              <a:schemeClr val="bg2">
                <a:shade val="45000"/>
                <a:satMod val="135000"/>
              </a:schemeClr>
              <a:prstClr val="white"/>
            </a:duotone>
            <a:extLst>
              <a:ext uri="{BEBA8EAE-BF5A-486C-A8C5-ECC9F3942E4B}">
                <a14:imgProps xmlns:a14="http://schemas.microsoft.com/office/drawing/2010/main">
                  <a14:imgLayer r:embed="rId16">
                    <a14:imgEffect>
                      <a14:backgroundRemoval t="0" b="100000" l="0" r="37321">
                        <a14:foregroundMark x1="19378" y1="32302" x2="19378" y2="32302"/>
                        <a14:foregroundMark x1="21850" y1="24178" x2="21850" y2="24178"/>
                        <a14:foregroundMark x1="23046" y1="15474" x2="23046" y2="15474"/>
                        <a14:foregroundMark x1="16108" y1="38104" x2="16108" y2="38104"/>
                        <a14:foregroundMark x1="14593" y1="44681" x2="14593" y2="44681"/>
                        <a14:foregroundMark x1="14593" y1="74081" x2="14593" y2="74081"/>
                        <a14:foregroundMark x1="11882" y1="82012" x2="11882" y2="82012"/>
                        <a14:foregroundMark x1="20574" y1="60735" x2="20574" y2="60735"/>
                        <a14:foregroundMark x1="24242" y1="51257" x2="24242" y2="51257"/>
                        <a14:foregroundMark x1="10686" y1="15474" x2="10686" y2="15474"/>
                        <a14:foregroundMark x1="6459" y1="24952" x2="6459" y2="24952"/>
                        <a14:foregroundMark x1="30861" y1="30754" x2="30861" y2="30754"/>
                        <a14:foregroundMark x1="32935" y1="38878" x2="32935" y2="38878"/>
                        <a14:foregroundMark x1="5263" y1="74662" x2="5263" y2="74662"/>
                        <a14:foregroundMark x1="2552" y1="39652" x2="2552" y2="39652"/>
                        <a14:foregroundMark x1="2233" y1="62282" x2="2233" y2="62282"/>
                        <a14:foregroundMark x1="33254" y1="57253" x2="33254" y2="57253"/>
                        <a14:foregroundMark x1="32376" y1="68085" x2="32376" y2="68085"/>
                        <a14:foregroundMark x1="18182" y1="10638" x2="9410" y2="16441"/>
                        <a14:backgroundMark x1="15869" y1="19729" x2="15869" y2="19729"/>
                      </a14:backgroundRemoval>
                    </a14:imgEffect>
                    <a14:imgEffect>
                      <a14:brightnessContrast bright="100000"/>
                    </a14:imgEffect>
                  </a14:imgLayer>
                </a14:imgProps>
              </a:ext>
              <a:ext uri="{28A0092B-C50C-407E-A947-70E740481C1C}">
                <a14:useLocalDpi xmlns:a14="http://schemas.microsoft.com/office/drawing/2010/main" val="0"/>
              </a:ext>
            </a:extLst>
          </a:blip>
          <a:srcRect r="62805"/>
          <a:stretch/>
        </p:blipFill>
        <p:spPr bwMode="auto">
          <a:xfrm>
            <a:off x="7605427" y="6379211"/>
            <a:ext cx="326198" cy="361649"/>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Connector 23"/>
          <p:cNvCxnSpPr/>
          <p:nvPr userDrawn="1"/>
        </p:nvCxnSpPr>
        <p:spPr>
          <a:xfrm>
            <a:off x="0" y="1066800"/>
            <a:ext cx="7931624" cy="0"/>
          </a:xfrm>
          <a:prstGeom prst="line">
            <a:avLst/>
          </a:prstGeom>
          <a:ln w="28575">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pic>
        <p:nvPicPr>
          <p:cNvPr id="25"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69950" y="6351412"/>
            <a:ext cx="50736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itle Placeholder 19"/>
          <p:cNvSpPr>
            <a:spLocks noGrp="1"/>
          </p:cNvSpPr>
          <p:nvPr>
            <p:ph type="title"/>
          </p:nvPr>
        </p:nvSpPr>
        <p:spPr>
          <a:xfrm>
            <a:off x="457200" y="274638"/>
            <a:ext cx="7474424" cy="7921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6" name="Text Placeholder 25"/>
          <p:cNvSpPr>
            <a:spLocks noGrp="1"/>
          </p:cNvSpPr>
          <p:nvPr>
            <p:ph type="body" idx="1"/>
          </p:nvPr>
        </p:nvSpPr>
        <p:spPr>
          <a:xfrm>
            <a:off x="457200" y="1447800"/>
            <a:ext cx="7474424" cy="4678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Slide Number Placeholder 26"/>
          <p:cNvSpPr>
            <a:spLocks noGrp="1"/>
          </p:cNvSpPr>
          <p:nvPr>
            <p:ph type="sldNum" sz="quarter" idx="4"/>
          </p:nvPr>
        </p:nvSpPr>
        <p:spPr>
          <a:xfrm>
            <a:off x="7931625" y="6356354"/>
            <a:ext cx="907576"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kern="0" smtClean="0">
                <a:solidFill>
                  <a:prstClr val="white"/>
                </a:solidFill>
                <a:cs typeface="Arial"/>
                <a:sym typeface="Arial"/>
                <a:rtl val="0"/>
              </a:rPr>
              <a:pPr/>
              <a:t>‹#›</a:t>
            </a:fld>
            <a:endParaRPr lang="en-US" kern="0">
              <a:solidFill>
                <a:prstClr val="white"/>
              </a:solidFill>
              <a:cs typeface="Arial"/>
              <a:sym typeface="Arial"/>
              <a:rtl val="0"/>
            </a:endParaRPr>
          </a:p>
        </p:txBody>
      </p:sp>
    </p:spTree>
    <p:extLst>
      <p:ext uri="{BB962C8B-B14F-4D97-AF65-F5344CB8AC3E}">
        <p14:creationId xmlns:p14="http://schemas.microsoft.com/office/powerpoint/2010/main" val="401821904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hdr="0" ftr="0" dt="0"/>
  <p:txStyles>
    <p:title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 name="Rectangle 20"/>
          <p:cNvSpPr/>
          <p:nvPr userDrawn="1"/>
        </p:nvSpPr>
        <p:spPr>
          <a:xfrm>
            <a:off x="0" y="6271404"/>
            <a:ext cx="9144000" cy="586596"/>
          </a:xfrm>
          <a:prstGeom prst="rect">
            <a:avLst/>
          </a:pr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kern="0">
              <a:solidFill>
                <a:prstClr val="white"/>
              </a:solidFill>
              <a:sym typeface="Arial"/>
              <a:rtl val="0"/>
            </a:endParaRPr>
          </a:p>
        </p:txBody>
      </p:sp>
      <p:pic>
        <p:nvPicPr>
          <p:cNvPr id="23" name="Picture 3" descr="P:\CKE\Communications\Branding &amp; Identity\MSH_New Logo files 2009\RGB\MSH_rgb.jpg"/>
          <p:cNvPicPr>
            <a:picLocks noChangeAspect="1" noChangeArrowheads="1"/>
          </p:cNvPicPr>
          <p:nvPr userDrawn="1"/>
        </p:nvPicPr>
        <p:blipFill rotWithShape="1">
          <a:blip r:embed="rId15" cstate="print">
            <a:duotone>
              <a:schemeClr val="bg2">
                <a:shade val="45000"/>
                <a:satMod val="135000"/>
              </a:schemeClr>
              <a:prstClr val="white"/>
            </a:duotone>
            <a:extLst>
              <a:ext uri="{BEBA8EAE-BF5A-486C-A8C5-ECC9F3942E4B}">
                <a14:imgProps xmlns:a14="http://schemas.microsoft.com/office/drawing/2010/main">
                  <a14:imgLayer r:embed="rId16">
                    <a14:imgEffect>
                      <a14:backgroundRemoval t="0" b="100000" l="0" r="37321">
                        <a14:foregroundMark x1="19378" y1="32302" x2="19378" y2="32302"/>
                        <a14:foregroundMark x1="21850" y1="24178" x2="21850" y2="24178"/>
                        <a14:foregroundMark x1="23046" y1="15474" x2="23046" y2="15474"/>
                        <a14:foregroundMark x1="16108" y1="38104" x2="16108" y2="38104"/>
                        <a14:foregroundMark x1="14593" y1="44681" x2="14593" y2="44681"/>
                        <a14:foregroundMark x1="14593" y1="74081" x2="14593" y2="74081"/>
                        <a14:foregroundMark x1="11882" y1="82012" x2="11882" y2="82012"/>
                        <a14:foregroundMark x1="20574" y1="60735" x2="20574" y2="60735"/>
                        <a14:foregroundMark x1="24242" y1="51257" x2="24242" y2="51257"/>
                        <a14:foregroundMark x1="10686" y1="15474" x2="10686" y2="15474"/>
                        <a14:foregroundMark x1="6459" y1="24952" x2="6459" y2="24952"/>
                        <a14:foregroundMark x1="30861" y1="30754" x2="30861" y2="30754"/>
                        <a14:foregroundMark x1="32935" y1="38878" x2="32935" y2="38878"/>
                        <a14:foregroundMark x1="5263" y1="74662" x2="5263" y2="74662"/>
                        <a14:foregroundMark x1="2552" y1="39652" x2="2552" y2="39652"/>
                        <a14:foregroundMark x1="2233" y1="62282" x2="2233" y2="62282"/>
                        <a14:foregroundMark x1="33254" y1="57253" x2="33254" y2="57253"/>
                        <a14:foregroundMark x1="32376" y1="68085" x2="32376" y2="68085"/>
                        <a14:foregroundMark x1="18182" y1="10638" x2="9410" y2="16441"/>
                        <a14:backgroundMark x1="15869" y1="19729" x2="15869" y2="19729"/>
                      </a14:backgroundRemoval>
                    </a14:imgEffect>
                    <a14:imgEffect>
                      <a14:brightnessContrast bright="100000"/>
                    </a14:imgEffect>
                  </a14:imgLayer>
                </a14:imgProps>
              </a:ext>
              <a:ext uri="{28A0092B-C50C-407E-A947-70E740481C1C}">
                <a14:useLocalDpi xmlns:a14="http://schemas.microsoft.com/office/drawing/2010/main" val="0"/>
              </a:ext>
            </a:extLst>
          </a:blip>
          <a:srcRect r="62805"/>
          <a:stretch/>
        </p:blipFill>
        <p:spPr bwMode="auto">
          <a:xfrm>
            <a:off x="7605427" y="6379211"/>
            <a:ext cx="326198" cy="361649"/>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Connector 23"/>
          <p:cNvCxnSpPr/>
          <p:nvPr userDrawn="1"/>
        </p:nvCxnSpPr>
        <p:spPr>
          <a:xfrm>
            <a:off x="0" y="1066800"/>
            <a:ext cx="7931624" cy="0"/>
          </a:xfrm>
          <a:prstGeom prst="line">
            <a:avLst/>
          </a:prstGeom>
          <a:ln w="28575">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pic>
        <p:nvPicPr>
          <p:cNvPr id="25"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69950" y="6351412"/>
            <a:ext cx="50736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itle Placeholder 19"/>
          <p:cNvSpPr>
            <a:spLocks noGrp="1"/>
          </p:cNvSpPr>
          <p:nvPr>
            <p:ph type="title"/>
          </p:nvPr>
        </p:nvSpPr>
        <p:spPr>
          <a:xfrm>
            <a:off x="457200" y="274638"/>
            <a:ext cx="7474424" cy="7921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6" name="Text Placeholder 25"/>
          <p:cNvSpPr>
            <a:spLocks noGrp="1"/>
          </p:cNvSpPr>
          <p:nvPr>
            <p:ph type="body" idx="1"/>
          </p:nvPr>
        </p:nvSpPr>
        <p:spPr>
          <a:xfrm>
            <a:off x="457200" y="1447800"/>
            <a:ext cx="7474424" cy="4678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Slide Number Placeholder 26"/>
          <p:cNvSpPr>
            <a:spLocks noGrp="1"/>
          </p:cNvSpPr>
          <p:nvPr>
            <p:ph type="sldNum" sz="quarter" idx="4"/>
          </p:nvPr>
        </p:nvSpPr>
        <p:spPr>
          <a:xfrm>
            <a:off x="7931625" y="6356354"/>
            <a:ext cx="907576"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kern="0" smtClean="0">
                <a:solidFill>
                  <a:prstClr val="white"/>
                </a:solidFill>
                <a:cs typeface="Arial"/>
                <a:sym typeface="Arial"/>
                <a:rtl val="0"/>
              </a:rPr>
              <a:pPr/>
              <a:t>‹#›</a:t>
            </a:fld>
            <a:endParaRPr lang="en-US" kern="0">
              <a:solidFill>
                <a:prstClr val="white"/>
              </a:solidFill>
              <a:cs typeface="Arial"/>
              <a:sym typeface="Arial"/>
              <a:rtl val="0"/>
            </a:endParaRPr>
          </a:p>
        </p:txBody>
      </p:sp>
    </p:spTree>
    <p:extLst>
      <p:ext uri="{BB962C8B-B14F-4D97-AF65-F5344CB8AC3E}">
        <p14:creationId xmlns:p14="http://schemas.microsoft.com/office/powerpoint/2010/main" val="3700517068"/>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hf hdr="0" ftr="0" dt="0"/>
  <p:txStyles>
    <p:title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641" t="8727" r="-641" b="26098"/>
          <a:stretch/>
        </p:blipFill>
        <p:spPr>
          <a:xfrm>
            <a:off x="161817" y="27395"/>
            <a:ext cx="8997423" cy="4311573"/>
          </a:xfrm>
          <a:prstGeom prst="rect">
            <a:avLst/>
          </a:prstGeom>
        </p:spPr>
      </p:pic>
      <p:sp>
        <p:nvSpPr>
          <p:cNvPr id="2" name="TextBox 1"/>
          <p:cNvSpPr txBox="1"/>
          <p:nvPr/>
        </p:nvSpPr>
        <p:spPr>
          <a:xfrm>
            <a:off x="7391400" y="4191000"/>
            <a:ext cx="1752600" cy="215444"/>
          </a:xfrm>
          <a:prstGeom prst="rect">
            <a:avLst/>
          </a:prstGeom>
          <a:noFill/>
        </p:spPr>
        <p:txBody>
          <a:bodyPr wrap="square" rtlCol="0">
            <a:spAutoFit/>
          </a:bodyPr>
          <a:lstStyle/>
          <a:p>
            <a:pPr algn="r"/>
            <a:r>
              <a:rPr lang="en-US" sz="800" kern="0" dirty="0" smtClean="0">
                <a:solidFill>
                  <a:prstClr val="white"/>
                </a:solidFill>
                <a:latin typeface="Calibri" panose="020F0502020204030204" pitchFamily="34" charset="0"/>
                <a:cs typeface="Arial"/>
                <a:sym typeface="Arial"/>
                <a:rtl val="0"/>
              </a:rPr>
              <a:t>Photo credit: </a:t>
            </a:r>
            <a:r>
              <a:rPr lang="en-US" sz="800" kern="0" dirty="0" err="1" smtClean="0">
                <a:solidFill>
                  <a:prstClr val="white"/>
                </a:solidFill>
                <a:latin typeface="Calibri" panose="020F0502020204030204" pitchFamily="34" charset="0"/>
                <a:cs typeface="Arial"/>
                <a:sym typeface="Arial"/>
                <a:rtl val="0"/>
              </a:rPr>
              <a:t>Rui</a:t>
            </a:r>
            <a:r>
              <a:rPr lang="en-US" sz="800" kern="0" dirty="0" smtClean="0">
                <a:solidFill>
                  <a:prstClr val="white"/>
                </a:solidFill>
                <a:latin typeface="Calibri" panose="020F0502020204030204" pitchFamily="34" charset="0"/>
                <a:cs typeface="Arial"/>
                <a:sym typeface="Arial"/>
                <a:rtl val="0"/>
              </a:rPr>
              <a:t> </a:t>
            </a:r>
            <a:r>
              <a:rPr lang="en-US" sz="800" kern="0" dirty="0" err="1" smtClean="0">
                <a:solidFill>
                  <a:prstClr val="white"/>
                </a:solidFill>
                <a:latin typeface="Calibri" panose="020F0502020204030204" pitchFamily="34" charset="0"/>
                <a:cs typeface="Arial"/>
                <a:sym typeface="Arial"/>
                <a:rtl val="0"/>
              </a:rPr>
              <a:t>Pires</a:t>
            </a:r>
            <a:endParaRPr lang="en-US" sz="800" kern="0" dirty="0">
              <a:solidFill>
                <a:prstClr val="white"/>
              </a:solidFill>
              <a:latin typeface="Calibri" panose="020F0502020204030204" pitchFamily="34" charset="0"/>
              <a:cs typeface="Arial"/>
              <a:sym typeface="Arial"/>
              <a:rtl val="0"/>
            </a:endParaRPr>
          </a:p>
        </p:txBody>
      </p:sp>
      <p:sp>
        <p:nvSpPr>
          <p:cNvPr id="6" name="Text Placeholder 2"/>
          <p:cNvSpPr txBox="1">
            <a:spLocks/>
          </p:cNvSpPr>
          <p:nvPr/>
        </p:nvSpPr>
        <p:spPr>
          <a:xfrm>
            <a:off x="1371600" y="2072640"/>
            <a:ext cx="6802374" cy="213360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b="1" dirty="0" smtClean="0">
                <a:solidFill>
                  <a:schemeClr val="bg1"/>
                </a:solidFill>
              </a:rPr>
              <a:t>Managed Entry Agreements (MEAs)</a:t>
            </a:r>
          </a:p>
          <a:p>
            <a:pPr marL="0" indent="0" algn="ctr">
              <a:buNone/>
            </a:pPr>
            <a:r>
              <a:rPr lang="en-US" b="1" dirty="0" smtClean="0">
                <a:solidFill>
                  <a:schemeClr val="bg1"/>
                </a:solidFill>
              </a:rPr>
              <a:t>-Opportunities &amp; Challenges for African Countries-</a:t>
            </a:r>
          </a:p>
          <a:p>
            <a:pPr marL="0" indent="0" algn="ctr">
              <a:buNone/>
            </a:pPr>
            <a:r>
              <a:rPr lang="es-CO" b="1" dirty="0" err="1" smtClean="0">
                <a:solidFill>
                  <a:schemeClr val="bg1"/>
                </a:solidFill>
              </a:rPr>
              <a:t>Hector</a:t>
            </a:r>
            <a:r>
              <a:rPr lang="es-CO" b="1" dirty="0" smtClean="0">
                <a:solidFill>
                  <a:schemeClr val="bg1"/>
                </a:solidFill>
              </a:rPr>
              <a:t> E. Castro</a:t>
            </a:r>
            <a:r>
              <a:rPr lang="en-US" b="1" dirty="0" smtClean="0">
                <a:solidFill>
                  <a:schemeClr val="bg1"/>
                </a:solidFill>
              </a:rPr>
              <a:t> MD, PhD</a:t>
            </a:r>
          </a:p>
          <a:p>
            <a:pPr marL="0" indent="0" algn="ctr">
              <a:buNone/>
            </a:pPr>
            <a:r>
              <a:rPr lang="en-US" b="1" dirty="0" smtClean="0">
                <a:solidFill>
                  <a:schemeClr val="bg1"/>
                </a:solidFill>
              </a:rPr>
              <a:t>Senior Technical Director</a:t>
            </a:r>
            <a:endParaRPr lang="es-CO" b="1" dirty="0" smtClean="0">
              <a:solidFill>
                <a:schemeClr val="bg1"/>
              </a:solidFill>
            </a:endParaRPr>
          </a:p>
        </p:txBody>
      </p:sp>
    </p:spTree>
    <p:extLst>
      <p:ext uri="{BB962C8B-B14F-4D97-AF65-F5344CB8AC3E}">
        <p14:creationId xmlns:p14="http://schemas.microsoft.com/office/powerpoint/2010/main" val="2436659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2"/>
          </p:nvPr>
        </p:nvSpPr>
        <p:spPr>
          <a:xfrm>
            <a:off x="0" y="1219200"/>
            <a:ext cx="8763000" cy="4903440"/>
          </a:xfrm>
        </p:spPr>
        <p:txBody>
          <a:bodyPr>
            <a:noAutofit/>
          </a:bodyPr>
          <a:lstStyle/>
          <a:p>
            <a:pPr>
              <a:spcBef>
                <a:spcPts val="0"/>
              </a:spcBef>
              <a:spcAft>
                <a:spcPts val="600"/>
              </a:spcAft>
            </a:pPr>
            <a:r>
              <a:rPr lang="en-US" sz="1800" dirty="0" smtClean="0">
                <a:solidFill>
                  <a:schemeClr val="accent1"/>
                </a:solidFill>
                <a:latin typeface="+mj-lt"/>
              </a:rPr>
              <a:t>Breast Cancer </a:t>
            </a:r>
            <a:r>
              <a:rPr lang="en-US" sz="1800" dirty="0" smtClean="0">
                <a:solidFill>
                  <a:schemeClr val="tx1"/>
                </a:solidFill>
                <a:latin typeface="+mj-lt"/>
              </a:rPr>
              <a:t>and Tamoxifen, </a:t>
            </a:r>
            <a:r>
              <a:rPr lang="en-US" sz="1800" dirty="0" err="1" smtClean="0">
                <a:solidFill>
                  <a:schemeClr val="tx1"/>
                </a:solidFill>
                <a:latin typeface="+mj-lt"/>
              </a:rPr>
              <a:t>Herceptim</a:t>
            </a:r>
            <a:r>
              <a:rPr lang="en-US" sz="1800" dirty="0" smtClean="0">
                <a:solidFill>
                  <a:schemeClr val="tx1"/>
                </a:solidFill>
                <a:latin typeface="+mj-lt"/>
              </a:rPr>
              <a:t> based on discounts and subsidies  (Novartis, ROCHE) *******</a:t>
            </a:r>
          </a:p>
          <a:p>
            <a:pPr>
              <a:spcBef>
                <a:spcPts val="0"/>
              </a:spcBef>
              <a:spcAft>
                <a:spcPts val="600"/>
              </a:spcAft>
            </a:pPr>
            <a:r>
              <a:rPr lang="en-US" sz="1800" dirty="0" smtClean="0">
                <a:solidFill>
                  <a:schemeClr val="tx1"/>
                </a:solidFill>
                <a:latin typeface="+mj-lt"/>
              </a:rPr>
              <a:t>Healthy Hearth Africa by </a:t>
            </a:r>
            <a:r>
              <a:rPr lang="en-US" sz="1800" dirty="0" err="1" smtClean="0">
                <a:solidFill>
                  <a:schemeClr val="tx1"/>
                </a:solidFill>
                <a:latin typeface="+mj-lt"/>
              </a:rPr>
              <a:t>Astrazeneca</a:t>
            </a:r>
            <a:r>
              <a:rPr lang="en-US" sz="1800" dirty="0" smtClean="0">
                <a:solidFill>
                  <a:schemeClr val="tx1"/>
                </a:solidFill>
                <a:latin typeface="+mj-lt"/>
              </a:rPr>
              <a:t> and </a:t>
            </a:r>
            <a:r>
              <a:rPr lang="en-US" sz="1800" dirty="0" smtClean="0">
                <a:solidFill>
                  <a:schemeClr val="accent1"/>
                </a:solidFill>
                <a:latin typeface="+mj-lt"/>
              </a:rPr>
              <a:t>CVD, Cancer </a:t>
            </a:r>
            <a:r>
              <a:rPr lang="en-US" sz="1800" dirty="0" smtClean="0">
                <a:solidFill>
                  <a:schemeClr val="tx1"/>
                </a:solidFill>
                <a:latin typeface="+mj-lt"/>
              </a:rPr>
              <a:t>(screening and subsidies); </a:t>
            </a:r>
            <a:r>
              <a:rPr lang="en-US" sz="1800" dirty="0" smtClean="0">
                <a:solidFill>
                  <a:schemeClr val="accent1"/>
                </a:solidFill>
                <a:latin typeface="+mj-lt"/>
              </a:rPr>
              <a:t>Asthma</a:t>
            </a:r>
            <a:r>
              <a:rPr lang="en-US" sz="1800" dirty="0" smtClean="0">
                <a:solidFill>
                  <a:schemeClr val="tx1"/>
                </a:solidFill>
                <a:latin typeface="+mj-lt"/>
              </a:rPr>
              <a:t> GSK and DM Novo. Previous </a:t>
            </a:r>
            <a:r>
              <a:rPr lang="en-US" sz="1800" dirty="0">
                <a:solidFill>
                  <a:schemeClr val="tx1"/>
                </a:solidFill>
                <a:latin typeface="+mj-lt"/>
              </a:rPr>
              <a:t>initiatives for infectious diseases </a:t>
            </a:r>
            <a:r>
              <a:rPr lang="en-US" sz="1800" dirty="0" smtClean="0">
                <a:solidFill>
                  <a:schemeClr val="tx1"/>
                </a:solidFill>
                <a:latin typeface="+mj-lt"/>
              </a:rPr>
              <a:t>******</a:t>
            </a:r>
          </a:p>
          <a:p>
            <a:pPr>
              <a:spcBef>
                <a:spcPts val="0"/>
              </a:spcBef>
              <a:spcAft>
                <a:spcPts val="600"/>
              </a:spcAft>
            </a:pPr>
            <a:r>
              <a:rPr lang="en-US" sz="1800" dirty="0" smtClean="0">
                <a:solidFill>
                  <a:schemeClr val="accent1"/>
                </a:solidFill>
                <a:latin typeface="+mj-lt"/>
              </a:rPr>
              <a:t>Experience and interest in </a:t>
            </a:r>
            <a:r>
              <a:rPr lang="en-US" sz="1800" dirty="0" smtClean="0">
                <a:solidFill>
                  <a:schemeClr val="tx1"/>
                </a:solidFill>
                <a:latin typeface="+mj-lt"/>
              </a:rPr>
              <a:t>pooled procurement and discounts and price/volume agreements KEMSA, MEDs, </a:t>
            </a:r>
            <a:r>
              <a:rPr lang="en-US" sz="1800" dirty="0" err="1" smtClean="0">
                <a:solidFill>
                  <a:schemeClr val="tx1"/>
                </a:solidFill>
                <a:latin typeface="+mj-lt"/>
              </a:rPr>
              <a:t>MEDSource</a:t>
            </a:r>
            <a:r>
              <a:rPr lang="en-US" sz="1800" dirty="0" smtClean="0">
                <a:solidFill>
                  <a:schemeClr val="tx1"/>
                </a:solidFill>
                <a:latin typeface="+mj-lt"/>
              </a:rPr>
              <a:t>, retailers ******</a:t>
            </a:r>
          </a:p>
          <a:p>
            <a:pPr>
              <a:spcBef>
                <a:spcPts val="0"/>
              </a:spcBef>
              <a:spcAft>
                <a:spcPts val="600"/>
              </a:spcAft>
            </a:pPr>
            <a:r>
              <a:rPr lang="en-US" sz="1800" dirty="0" smtClean="0">
                <a:solidFill>
                  <a:schemeClr val="tx1"/>
                </a:solidFill>
                <a:latin typeface="+mj-lt"/>
              </a:rPr>
              <a:t>Systems strengthening, supply chain and centralized quantification SIAPS, MSH ***</a:t>
            </a:r>
          </a:p>
          <a:p>
            <a:pPr>
              <a:spcBef>
                <a:spcPts val="0"/>
              </a:spcBef>
              <a:spcAft>
                <a:spcPts val="600"/>
              </a:spcAft>
            </a:pPr>
            <a:r>
              <a:rPr lang="en-US" sz="1800" dirty="0">
                <a:solidFill>
                  <a:schemeClr val="tx1"/>
                </a:solidFill>
                <a:latin typeface="+mj-lt"/>
              </a:rPr>
              <a:t>Advocacy and patient awareness raising and patient supported groups ***</a:t>
            </a:r>
          </a:p>
          <a:p>
            <a:pPr>
              <a:spcBef>
                <a:spcPts val="0"/>
              </a:spcBef>
              <a:spcAft>
                <a:spcPts val="600"/>
              </a:spcAft>
            </a:pPr>
            <a:r>
              <a:rPr lang="en-US" sz="1800" dirty="0" smtClean="0">
                <a:solidFill>
                  <a:schemeClr val="tx1"/>
                </a:solidFill>
                <a:latin typeface="+mj-lt"/>
              </a:rPr>
              <a:t>TRIPS flexibilities awareness envisioned as options by </a:t>
            </a:r>
            <a:r>
              <a:rPr lang="en-US" sz="1800" dirty="0" err="1" smtClean="0">
                <a:solidFill>
                  <a:schemeClr val="tx1"/>
                </a:solidFill>
                <a:latin typeface="+mj-lt"/>
              </a:rPr>
              <a:t>GoK</a:t>
            </a:r>
            <a:r>
              <a:rPr lang="en-US" sz="1800" dirty="0" smtClean="0">
                <a:solidFill>
                  <a:schemeClr val="tx1"/>
                </a:solidFill>
                <a:latin typeface="+mj-lt"/>
              </a:rPr>
              <a:t> (DPI, CL, parallel imports) **</a:t>
            </a:r>
          </a:p>
          <a:p>
            <a:pPr>
              <a:spcBef>
                <a:spcPts val="0"/>
              </a:spcBef>
              <a:spcAft>
                <a:spcPts val="600"/>
              </a:spcAft>
            </a:pPr>
            <a:r>
              <a:rPr lang="en-US" sz="1800" dirty="0" smtClean="0">
                <a:solidFill>
                  <a:schemeClr val="tx1"/>
                </a:solidFill>
                <a:latin typeface="+mj-lt"/>
              </a:rPr>
              <a:t>Small scale initiatives in place**</a:t>
            </a:r>
          </a:p>
          <a:p>
            <a:pPr>
              <a:spcBef>
                <a:spcPts val="0"/>
              </a:spcBef>
              <a:spcAft>
                <a:spcPts val="600"/>
              </a:spcAft>
            </a:pPr>
            <a:r>
              <a:rPr lang="en-US" sz="1800" dirty="0" smtClean="0">
                <a:solidFill>
                  <a:schemeClr val="tx1"/>
                </a:solidFill>
                <a:latin typeface="+mj-lt"/>
              </a:rPr>
              <a:t>NHIF new allocation of specific budget for NCDs **</a:t>
            </a:r>
          </a:p>
          <a:p>
            <a:pPr>
              <a:spcBef>
                <a:spcPts val="0"/>
              </a:spcBef>
              <a:spcAft>
                <a:spcPts val="600"/>
              </a:spcAft>
            </a:pPr>
            <a:r>
              <a:rPr lang="en-US" sz="1800" dirty="0" smtClean="0">
                <a:solidFill>
                  <a:schemeClr val="tx1"/>
                </a:solidFill>
                <a:latin typeface="+mj-lt"/>
              </a:rPr>
              <a:t>Expedited pathways for registration and NRA harmonization</a:t>
            </a:r>
          </a:p>
          <a:p>
            <a:pPr>
              <a:spcBef>
                <a:spcPts val="0"/>
              </a:spcBef>
              <a:spcAft>
                <a:spcPts val="600"/>
              </a:spcAft>
            </a:pPr>
            <a:r>
              <a:rPr lang="en-US" sz="1800" dirty="0">
                <a:solidFill>
                  <a:schemeClr val="tx1"/>
                </a:solidFill>
                <a:latin typeface="+mj-lt"/>
              </a:rPr>
              <a:t>Generic substitution</a:t>
            </a:r>
          </a:p>
          <a:p>
            <a:pPr>
              <a:spcBef>
                <a:spcPts val="0"/>
              </a:spcBef>
              <a:spcAft>
                <a:spcPts val="600"/>
              </a:spcAft>
            </a:pPr>
            <a:endParaRPr lang="en-US" sz="1800" dirty="0" smtClean="0">
              <a:solidFill>
                <a:schemeClr val="tx1"/>
              </a:solidFill>
              <a:latin typeface="+mj-lt"/>
            </a:endParaRPr>
          </a:p>
          <a:p>
            <a:pPr>
              <a:spcBef>
                <a:spcPts val="0"/>
              </a:spcBef>
              <a:spcAft>
                <a:spcPts val="600"/>
              </a:spcAft>
            </a:pPr>
            <a:endParaRPr lang="en-US" sz="1800" dirty="0" smtClean="0">
              <a:solidFill>
                <a:schemeClr val="tx1"/>
              </a:solidFill>
              <a:latin typeface="+mj-lt"/>
            </a:endParaRPr>
          </a:p>
          <a:p>
            <a:pPr>
              <a:spcBef>
                <a:spcPts val="0"/>
              </a:spcBef>
              <a:spcAft>
                <a:spcPts val="600"/>
              </a:spcAft>
            </a:pPr>
            <a:endParaRPr lang="en-US" sz="1800" dirty="0" smtClean="0">
              <a:solidFill>
                <a:schemeClr val="tx1"/>
              </a:solidFill>
              <a:latin typeface="+mj-lt"/>
            </a:endParaRPr>
          </a:p>
          <a:p>
            <a:pPr>
              <a:spcBef>
                <a:spcPts val="0"/>
              </a:spcBef>
              <a:spcAft>
                <a:spcPts val="600"/>
              </a:spcAft>
            </a:pPr>
            <a:endParaRPr lang="en-US" sz="1800" dirty="0" smtClean="0">
              <a:solidFill>
                <a:schemeClr val="tx1"/>
              </a:solidFill>
              <a:latin typeface="+mj-lt"/>
            </a:endParaRPr>
          </a:p>
          <a:p>
            <a:pPr>
              <a:spcBef>
                <a:spcPts val="0"/>
              </a:spcBef>
              <a:spcAft>
                <a:spcPts val="600"/>
              </a:spcAft>
            </a:pPr>
            <a:endParaRPr lang="en-US" sz="2200" dirty="0" smtClean="0">
              <a:solidFill>
                <a:schemeClr val="tx1"/>
              </a:solidFill>
              <a:latin typeface="+mj-lt"/>
            </a:endParaRPr>
          </a:p>
          <a:p>
            <a:pPr marL="0" indent="0">
              <a:spcBef>
                <a:spcPts val="0"/>
              </a:spcBef>
              <a:spcAft>
                <a:spcPts val="600"/>
              </a:spcAft>
              <a:buNone/>
            </a:pPr>
            <a:endParaRPr lang="en-US" sz="2200" dirty="0">
              <a:solidFill>
                <a:schemeClr val="tx1"/>
              </a:solidFill>
              <a:latin typeface="+mj-lt"/>
            </a:endParaRPr>
          </a:p>
        </p:txBody>
      </p:sp>
      <p:sp>
        <p:nvSpPr>
          <p:cNvPr id="5" name="Shape 50"/>
          <p:cNvSpPr txBox="1">
            <a:spLocks/>
          </p:cNvSpPr>
          <p:nvPr/>
        </p:nvSpPr>
        <p:spPr>
          <a:xfrm>
            <a:off x="457200" y="350838"/>
            <a:ext cx="8229600" cy="639762"/>
          </a:xfrm>
          <a:prstGeom prst="rect">
            <a:avLst/>
          </a:prstGeom>
          <a:noFill/>
          <a:ln>
            <a:noFill/>
          </a:ln>
        </p:spPr>
        <p:txBody>
          <a:bodyPr lIns="91425" tIns="45700" rIns="91425" bIns="45700" anchor="ctr" anchorCtr="0">
            <a:noAutofit/>
          </a:bodyPr>
          <a:lst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a:lstStyle>
          <a:p>
            <a:pPr algn="ctr">
              <a:spcBef>
                <a:spcPts val="0"/>
              </a:spcBef>
              <a:buSzPct val="25000"/>
            </a:pPr>
            <a:r>
              <a:rPr lang="en-US" sz="4000" b="1" dirty="0" smtClean="0">
                <a:ea typeface="Gill Sans"/>
                <a:cs typeface="Gill Sans"/>
                <a:sym typeface="Gill Sans"/>
              </a:rPr>
              <a:t>CURRENT INITIATIVES</a:t>
            </a:r>
            <a:endParaRPr lang="en-US" sz="4000" b="1" dirty="0">
              <a:ea typeface="Gill Sans"/>
              <a:cs typeface="Gill Sans"/>
              <a:sym typeface="Gill Sans"/>
            </a:endParaRPr>
          </a:p>
        </p:txBody>
      </p:sp>
    </p:spTree>
    <p:extLst>
      <p:ext uri="{BB962C8B-B14F-4D97-AF65-F5344CB8AC3E}">
        <p14:creationId xmlns:p14="http://schemas.microsoft.com/office/powerpoint/2010/main" val="4130711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2"/>
          </p:nvPr>
        </p:nvSpPr>
        <p:spPr>
          <a:xfrm>
            <a:off x="85727" y="1143000"/>
            <a:ext cx="8905875" cy="4903440"/>
          </a:xfrm>
        </p:spPr>
        <p:txBody>
          <a:bodyPr>
            <a:noAutofit/>
          </a:bodyPr>
          <a:lstStyle/>
          <a:p>
            <a:pPr marL="0" indent="0">
              <a:buNone/>
            </a:pPr>
            <a:r>
              <a:rPr lang="en-US" sz="1800" u="sng" dirty="0" smtClean="0">
                <a:solidFill>
                  <a:schemeClr val="tx1"/>
                </a:solidFill>
                <a:latin typeface="+mj-lt"/>
              </a:rPr>
              <a:t>CATEGORIES</a:t>
            </a:r>
          </a:p>
          <a:p>
            <a:r>
              <a:rPr lang="en-US" sz="1900" u="sng" dirty="0" smtClean="0">
                <a:solidFill>
                  <a:schemeClr val="accent1"/>
                </a:solidFill>
                <a:latin typeface="+mj-lt"/>
              </a:rPr>
              <a:t>Capacity</a:t>
            </a:r>
            <a:r>
              <a:rPr lang="en-US" sz="1900" dirty="0" smtClean="0">
                <a:solidFill>
                  <a:schemeClr val="accent1"/>
                </a:solidFill>
                <a:latin typeface="+mj-lt"/>
              </a:rPr>
              <a:t>:</a:t>
            </a:r>
            <a:r>
              <a:rPr lang="en-US" sz="1900" dirty="0" smtClean="0">
                <a:solidFill>
                  <a:schemeClr val="tx1"/>
                </a:solidFill>
                <a:latin typeface="+mj-lt"/>
              </a:rPr>
              <a:t> regulatory, availability and quality of data, patient registry, ability to M&amp;E outcomes, availability of local clinical practice guidelines (CPGs), health technology assessments (HTA) or priority setting  in place, centralized or pooled procurement, level of awareness on MEAs</a:t>
            </a:r>
          </a:p>
          <a:p>
            <a:r>
              <a:rPr lang="en-US" sz="1900" u="sng" dirty="0" smtClean="0">
                <a:solidFill>
                  <a:schemeClr val="accent1"/>
                </a:solidFill>
                <a:latin typeface="+mj-lt"/>
              </a:rPr>
              <a:t>Clear rules</a:t>
            </a:r>
            <a:r>
              <a:rPr lang="en-US" sz="1900" dirty="0" smtClean="0">
                <a:solidFill>
                  <a:schemeClr val="accent1"/>
                </a:solidFill>
                <a:latin typeface="+mj-lt"/>
              </a:rPr>
              <a:t>:</a:t>
            </a:r>
            <a:r>
              <a:rPr lang="en-US" sz="1900" dirty="0" smtClean="0">
                <a:solidFill>
                  <a:schemeClr val="tx1"/>
                </a:solidFill>
                <a:latin typeface="+mj-lt"/>
              </a:rPr>
              <a:t> legislation, roles and responsibilities, sources of funding, SOPs, roadmap for implementation, timelines, enforceability, pre-established goals and outcomes, price adjusting rules</a:t>
            </a:r>
          </a:p>
          <a:p>
            <a:r>
              <a:rPr lang="en-US" sz="1900" u="sng" dirty="0" smtClean="0">
                <a:solidFill>
                  <a:schemeClr val="accent1"/>
                </a:solidFill>
                <a:latin typeface="+mj-lt"/>
              </a:rPr>
              <a:t>Political</a:t>
            </a:r>
            <a:r>
              <a:rPr lang="en-US" sz="1900" dirty="0" smtClean="0">
                <a:solidFill>
                  <a:schemeClr val="accent1"/>
                </a:solidFill>
                <a:latin typeface="+mj-lt"/>
              </a:rPr>
              <a:t>:</a:t>
            </a:r>
            <a:r>
              <a:rPr lang="en-US" sz="1900" dirty="0" smtClean="0">
                <a:solidFill>
                  <a:schemeClr val="tx1"/>
                </a:solidFill>
                <a:latin typeface="+mj-lt"/>
              </a:rPr>
              <a:t> policy agenda, political will, support from payers, manufacturers or government, coalitions and networks, financial support, policy champions</a:t>
            </a:r>
          </a:p>
          <a:p>
            <a:r>
              <a:rPr lang="en-US" sz="1900" u="sng" dirty="0" smtClean="0">
                <a:solidFill>
                  <a:schemeClr val="accent1"/>
                </a:solidFill>
                <a:latin typeface="+mj-lt"/>
              </a:rPr>
              <a:t>Local context</a:t>
            </a:r>
            <a:r>
              <a:rPr lang="en-US" sz="1900" dirty="0" smtClean="0">
                <a:solidFill>
                  <a:schemeClr val="accent1"/>
                </a:solidFill>
                <a:latin typeface="+mj-lt"/>
              </a:rPr>
              <a:t>: </a:t>
            </a:r>
            <a:r>
              <a:rPr lang="en-US" sz="1900" dirty="0" smtClean="0">
                <a:solidFill>
                  <a:schemeClr val="tx1"/>
                </a:solidFill>
                <a:latin typeface="+mj-lt"/>
              </a:rPr>
              <a:t>level of income, market size, ability to aggregate or negotiate, political stability, fragmentation, previous local successes, international cooperation, coordination</a:t>
            </a:r>
          </a:p>
          <a:p>
            <a:r>
              <a:rPr lang="en-US" sz="1900" u="sng" dirty="0" smtClean="0">
                <a:solidFill>
                  <a:schemeClr val="accent1"/>
                </a:solidFill>
                <a:latin typeface="+mj-lt"/>
              </a:rPr>
              <a:t>Perception</a:t>
            </a:r>
            <a:r>
              <a:rPr lang="en-US" sz="1900" dirty="0" smtClean="0">
                <a:solidFill>
                  <a:schemeClr val="accent1"/>
                </a:solidFill>
                <a:latin typeface="+mj-lt"/>
              </a:rPr>
              <a:t>: </a:t>
            </a:r>
            <a:r>
              <a:rPr lang="en-US" sz="1900" dirty="0" smtClean="0">
                <a:solidFill>
                  <a:schemeClr val="tx1"/>
                </a:solidFill>
                <a:latin typeface="+mj-lt"/>
              </a:rPr>
              <a:t>usefulness perception, perception of complexity, market attractiveness from both sides (payers &amp; developers), successful experiences from other similar countries, perception of limitations on MEAs</a:t>
            </a:r>
          </a:p>
          <a:p>
            <a:r>
              <a:rPr lang="en-US" sz="1800" dirty="0"/>
              <a:t/>
            </a:r>
            <a:br>
              <a:rPr lang="en-US" sz="1800" dirty="0"/>
            </a:br>
            <a:endParaRPr lang="en-US" sz="1800" dirty="0">
              <a:solidFill>
                <a:schemeClr val="tx1"/>
              </a:solidFill>
              <a:latin typeface="+mj-lt"/>
            </a:endParaRPr>
          </a:p>
          <a:p>
            <a:pPr>
              <a:spcBef>
                <a:spcPts val="0"/>
              </a:spcBef>
              <a:spcAft>
                <a:spcPts val="600"/>
              </a:spcAft>
            </a:pPr>
            <a:endParaRPr lang="en-US" sz="1800" dirty="0" smtClean="0">
              <a:solidFill>
                <a:schemeClr val="tx1"/>
              </a:solidFill>
              <a:latin typeface="+mj-lt"/>
            </a:endParaRPr>
          </a:p>
          <a:p>
            <a:pPr>
              <a:spcBef>
                <a:spcPts val="0"/>
              </a:spcBef>
              <a:spcAft>
                <a:spcPts val="600"/>
              </a:spcAft>
            </a:pPr>
            <a:endParaRPr lang="en-US" sz="1800" dirty="0" smtClean="0">
              <a:solidFill>
                <a:schemeClr val="tx1"/>
              </a:solidFill>
              <a:latin typeface="+mj-lt"/>
            </a:endParaRPr>
          </a:p>
          <a:p>
            <a:pPr>
              <a:spcBef>
                <a:spcPts val="0"/>
              </a:spcBef>
              <a:spcAft>
                <a:spcPts val="600"/>
              </a:spcAft>
            </a:pPr>
            <a:endParaRPr lang="en-US" sz="1800" dirty="0" smtClean="0">
              <a:solidFill>
                <a:schemeClr val="tx1"/>
              </a:solidFill>
              <a:latin typeface="+mj-lt"/>
            </a:endParaRPr>
          </a:p>
          <a:p>
            <a:pPr>
              <a:spcBef>
                <a:spcPts val="0"/>
              </a:spcBef>
              <a:spcAft>
                <a:spcPts val="600"/>
              </a:spcAft>
            </a:pPr>
            <a:endParaRPr lang="en-US" sz="1800" dirty="0" smtClean="0">
              <a:solidFill>
                <a:schemeClr val="tx1"/>
              </a:solidFill>
              <a:latin typeface="+mj-lt"/>
            </a:endParaRPr>
          </a:p>
          <a:p>
            <a:pPr>
              <a:spcBef>
                <a:spcPts val="0"/>
              </a:spcBef>
              <a:spcAft>
                <a:spcPts val="600"/>
              </a:spcAft>
            </a:pPr>
            <a:endParaRPr lang="en-US" sz="1800" dirty="0" smtClean="0">
              <a:solidFill>
                <a:schemeClr val="tx1"/>
              </a:solidFill>
              <a:latin typeface="+mj-lt"/>
            </a:endParaRPr>
          </a:p>
          <a:p>
            <a:pPr marL="0" indent="0">
              <a:spcBef>
                <a:spcPts val="0"/>
              </a:spcBef>
              <a:spcAft>
                <a:spcPts val="600"/>
              </a:spcAft>
              <a:buNone/>
            </a:pPr>
            <a:endParaRPr lang="en-US" sz="1800" dirty="0">
              <a:solidFill>
                <a:schemeClr val="tx1"/>
              </a:solidFill>
              <a:latin typeface="+mj-lt"/>
            </a:endParaRPr>
          </a:p>
        </p:txBody>
      </p:sp>
      <p:sp>
        <p:nvSpPr>
          <p:cNvPr id="5" name="Shape 50"/>
          <p:cNvSpPr txBox="1">
            <a:spLocks/>
          </p:cNvSpPr>
          <p:nvPr/>
        </p:nvSpPr>
        <p:spPr>
          <a:xfrm>
            <a:off x="0" y="350838"/>
            <a:ext cx="8991600" cy="639762"/>
          </a:xfrm>
          <a:prstGeom prst="rect">
            <a:avLst/>
          </a:prstGeom>
          <a:noFill/>
          <a:ln>
            <a:noFill/>
          </a:ln>
        </p:spPr>
        <p:txBody>
          <a:bodyPr lIns="91425" tIns="45700" rIns="91425" bIns="45700" anchor="ctr" anchorCtr="0">
            <a:noAutofit/>
          </a:bodyPr>
          <a:lst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a:lstStyle>
          <a:p>
            <a:pPr algn="ctr">
              <a:spcBef>
                <a:spcPts val="0"/>
              </a:spcBef>
              <a:buSzPct val="25000"/>
            </a:pPr>
            <a:r>
              <a:rPr lang="en-US" b="1" dirty="0">
                <a:ea typeface="Gill Sans"/>
                <a:cs typeface="Gill Sans"/>
                <a:sym typeface="Gill Sans"/>
              </a:rPr>
              <a:t>The Emergence of ‘Drivers” for MEAs</a:t>
            </a:r>
          </a:p>
        </p:txBody>
      </p:sp>
    </p:spTree>
    <p:extLst>
      <p:ext uri="{BB962C8B-B14F-4D97-AF65-F5344CB8AC3E}">
        <p14:creationId xmlns:p14="http://schemas.microsoft.com/office/powerpoint/2010/main" val="2518340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2"/>
          </p:nvPr>
        </p:nvSpPr>
        <p:spPr>
          <a:xfrm>
            <a:off x="85727" y="1143000"/>
            <a:ext cx="8905875" cy="4903440"/>
          </a:xfrm>
        </p:spPr>
        <p:txBody>
          <a:bodyPr>
            <a:noAutofit/>
          </a:bodyPr>
          <a:lstStyle/>
          <a:p>
            <a:pPr marL="0" indent="0">
              <a:buNone/>
            </a:pPr>
            <a:r>
              <a:rPr lang="en-US" sz="2000" u="sng" dirty="0" smtClean="0">
                <a:solidFill>
                  <a:schemeClr val="tx1"/>
                </a:solidFill>
                <a:latin typeface="+mj-lt"/>
              </a:rPr>
              <a:t>CATEGORIES</a:t>
            </a:r>
          </a:p>
          <a:p>
            <a:r>
              <a:rPr lang="en-US" sz="2000" u="sng" dirty="0">
                <a:solidFill>
                  <a:schemeClr val="accent1"/>
                </a:solidFill>
                <a:latin typeface="+mj-lt"/>
              </a:rPr>
              <a:t>Cultural</a:t>
            </a:r>
            <a:r>
              <a:rPr lang="en-US" sz="2000" dirty="0">
                <a:solidFill>
                  <a:schemeClr val="accent1"/>
                </a:solidFill>
                <a:latin typeface="+mj-lt"/>
              </a:rPr>
              <a:t>:</a:t>
            </a:r>
            <a:r>
              <a:rPr lang="en-US" sz="2000" dirty="0">
                <a:solidFill>
                  <a:schemeClr val="tx1"/>
                </a:solidFill>
                <a:latin typeface="+mj-lt"/>
              </a:rPr>
              <a:t> resistance to change, corruption, culture of transparency, lack of trust among key stakeholders, attitudes towards big pharma, attitudes towards the public and private sector</a:t>
            </a:r>
          </a:p>
          <a:p>
            <a:r>
              <a:rPr lang="en-US" sz="2000" u="sng" dirty="0" smtClean="0">
                <a:solidFill>
                  <a:schemeClr val="accent1"/>
                </a:solidFill>
                <a:latin typeface="+mj-lt"/>
              </a:rPr>
              <a:t>Evidence</a:t>
            </a:r>
            <a:r>
              <a:rPr lang="en-US" sz="2000" dirty="0">
                <a:solidFill>
                  <a:schemeClr val="accent1"/>
                </a:solidFill>
                <a:latin typeface="+mj-lt"/>
              </a:rPr>
              <a:t>:</a:t>
            </a:r>
            <a:r>
              <a:rPr lang="en-US" sz="2000" dirty="0">
                <a:solidFill>
                  <a:schemeClr val="tx1"/>
                </a:solidFill>
                <a:latin typeface="+mj-lt"/>
              </a:rPr>
              <a:t> sufficiency and quality of evidence, real world evidence, evidence on cost-effectiveness, on patient eligibility</a:t>
            </a:r>
          </a:p>
          <a:p>
            <a:r>
              <a:rPr lang="en-US" sz="2000" u="sng" dirty="0" smtClean="0">
                <a:solidFill>
                  <a:schemeClr val="accent1"/>
                </a:solidFill>
                <a:latin typeface="+mj-lt"/>
              </a:rPr>
              <a:t>Risk </a:t>
            </a:r>
            <a:r>
              <a:rPr lang="en-US" sz="2000" u="sng" dirty="0">
                <a:solidFill>
                  <a:schemeClr val="accent1"/>
                </a:solidFill>
                <a:latin typeface="+mj-lt"/>
              </a:rPr>
              <a:t>bearing</a:t>
            </a:r>
            <a:r>
              <a:rPr lang="en-US" sz="2000" dirty="0">
                <a:solidFill>
                  <a:schemeClr val="accent1"/>
                </a:solidFill>
                <a:latin typeface="+mj-lt"/>
              </a:rPr>
              <a:t>: </a:t>
            </a:r>
            <a:r>
              <a:rPr lang="en-US" sz="2000" dirty="0">
                <a:solidFill>
                  <a:schemeClr val="tx1"/>
                </a:solidFill>
                <a:latin typeface="+mj-lt"/>
              </a:rPr>
              <a:t>risk attitudes from payers or manufacturers, assurance that heavy losses would be compensated, compliance with agreement, potential risk of affecting international or portfolio revenues, risk attitudes towards uncertainty</a:t>
            </a:r>
          </a:p>
          <a:p>
            <a:r>
              <a:rPr lang="en-US" sz="2000" u="sng" dirty="0" smtClean="0">
                <a:solidFill>
                  <a:schemeClr val="accent1"/>
                </a:solidFill>
                <a:latin typeface="+mj-lt"/>
              </a:rPr>
              <a:t>Uncertainty</a:t>
            </a:r>
            <a:r>
              <a:rPr lang="en-US" sz="2000" dirty="0">
                <a:solidFill>
                  <a:schemeClr val="accent1"/>
                </a:solidFill>
                <a:latin typeface="+mj-lt"/>
              </a:rPr>
              <a:t>: </a:t>
            </a:r>
            <a:r>
              <a:rPr lang="en-US" sz="2000" dirty="0">
                <a:solidFill>
                  <a:schemeClr val="tx1"/>
                </a:solidFill>
                <a:latin typeface="+mj-lt"/>
              </a:rPr>
              <a:t>uncertainty of real (efficacy/ effectiveness), safety, value of innovation, other structural factors that may influence outcomes, eligibility, long term impact (outcomes and financial)</a:t>
            </a:r>
          </a:p>
          <a:p>
            <a:r>
              <a:rPr lang="en-US" sz="2000" u="sng" dirty="0" smtClean="0">
                <a:solidFill>
                  <a:schemeClr val="accent1"/>
                </a:solidFill>
                <a:latin typeface="+mj-lt"/>
              </a:rPr>
              <a:t>Transparency </a:t>
            </a:r>
            <a:r>
              <a:rPr lang="en-US" sz="2000" u="sng" dirty="0">
                <a:solidFill>
                  <a:schemeClr val="accent1"/>
                </a:solidFill>
                <a:latin typeface="+mj-lt"/>
              </a:rPr>
              <a:t>requirements</a:t>
            </a:r>
            <a:r>
              <a:rPr lang="en-US" sz="2000" dirty="0">
                <a:solidFill>
                  <a:schemeClr val="accent1"/>
                </a:solidFill>
                <a:latin typeface="+mj-lt"/>
              </a:rPr>
              <a:t>:</a:t>
            </a:r>
            <a:r>
              <a:rPr lang="en-US" sz="2000" dirty="0">
                <a:solidFill>
                  <a:schemeClr val="tx1"/>
                </a:solidFill>
                <a:latin typeface="+mj-lt"/>
              </a:rPr>
              <a:t> issues about transparency of pricing or confidential agreements, competition, publicly released information, information on rebates and discounts</a:t>
            </a:r>
          </a:p>
          <a:p>
            <a:r>
              <a:rPr lang="en-US" sz="2000" dirty="0">
                <a:solidFill>
                  <a:schemeClr val="tx1"/>
                </a:solidFill>
                <a:latin typeface="+mj-lt"/>
              </a:rPr>
              <a:t/>
            </a:r>
            <a:br>
              <a:rPr lang="en-US" sz="2000" dirty="0">
                <a:solidFill>
                  <a:schemeClr val="tx1"/>
                </a:solidFill>
                <a:latin typeface="+mj-lt"/>
              </a:rPr>
            </a:br>
            <a:endParaRPr lang="en-US" sz="2000" dirty="0">
              <a:solidFill>
                <a:schemeClr val="tx1"/>
              </a:solidFill>
              <a:latin typeface="+mj-lt"/>
            </a:endParaRPr>
          </a:p>
        </p:txBody>
      </p:sp>
      <p:sp>
        <p:nvSpPr>
          <p:cNvPr id="5" name="Shape 50"/>
          <p:cNvSpPr txBox="1">
            <a:spLocks/>
          </p:cNvSpPr>
          <p:nvPr/>
        </p:nvSpPr>
        <p:spPr>
          <a:xfrm>
            <a:off x="0" y="350838"/>
            <a:ext cx="8991600" cy="639762"/>
          </a:xfrm>
          <a:prstGeom prst="rect">
            <a:avLst/>
          </a:prstGeom>
          <a:noFill/>
          <a:ln>
            <a:noFill/>
          </a:ln>
        </p:spPr>
        <p:txBody>
          <a:bodyPr lIns="91425" tIns="45700" rIns="91425" bIns="45700" anchor="ctr" anchorCtr="0">
            <a:noAutofit/>
          </a:bodyPr>
          <a:lst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a:lstStyle>
          <a:p>
            <a:pPr algn="ctr">
              <a:spcBef>
                <a:spcPts val="0"/>
              </a:spcBef>
              <a:buSzPct val="25000"/>
            </a:pPr>
            <a:r>
              <a:rPr lang="en-US" b="1" dirty="0" smtClean="0">
                <a:ea typeface="Gill Sans"/>
                <a:cs typeface="Gill Sans"/>
                <a:sym typeface="Gill Sans"/>
              </a:rPr>
              <a:t>The Emergence of ‘Drivers” for MEAs</a:t>
            </a:r>
            <a:endParaRPr lang="en-US" b="1" dirty="0">
              <a:ea typeface="Gill Sans"/>
              <a:cs typeface="Gill Sans"/>
              <a:sym typeface="Gill Sans"/>
            </a:endParaRPr>
          </a:p>
        </p:txBody>
      </p:sp>
    </p:spTree>
    <p:extLst>
      <p:ext uri="{BB962C8B-B14F-4D97-AF65-F5344CB8AC3E}">
        <p14:creationId xmlns:p14="http://schemas.microsoft.com/office/powerpoint/2010/main" val="14235302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 y="274638"/>
            <a:ext cx="8610600" cy="1143000"/>
          </a:xfrm>
          <a:prstGeom prst="rect">
            <a:avLst/>
          </a:prstGeom>
        </p:spPr>
        <p:txBody>
          <a:bodyPr/>
          <a:lst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a:lstStyle>
          <a:p>
            <a:pPr algn="ctr"/>
            <a:r>
              <a:rPr lang="en-US" b="1" dirty="0" smtClean="0"/>
              <a:t>Key messages 1</a:t>
            </a:r>
            <a:endParaRPr lang="en-US" b="1" dirty="0"/>
          </a:p>
        </p:txBody>
      </p:sp>
      <p:sp>
        <p:nvSpPr>
          <p:cNvPr id="6" name="Content Placeholder 2"/>
          <p:cNvSpPr>
            <a:spLocks noGrp="1"/>
          </p:cNvSpPr>
          <p:nvPr>
            <p:ph idx="4294967295"/>
          </p:nvPr>
        </p:nvSpPr>
        <p:spPr>
          <a:xfrm>
            <a:off x="266700" y="990600"/>
            <a:ext cx="8648700" cy="4830763"/>
          </a:xfrm>
          <a:prstGeom prst="rect">
            <a:avLst/>
          </a:prstGeom>
        </p:spPr>
        <p:txBody>
          <a:bodyPr>
            <a:noAutofit/>
          </a:bodyPr>
          <a:lstStyle/>
          <a:p>
            <a:pPr lvl="0" algn="just"/>
            <a:r>
              <a:rPr lang="en-US" sz="2400" dirty="0" smtClean="0"/>
              <a:t>It seems the interest in MEAs has increased in recent years according to the number of peer reviewed publications</a:t>
            </a:r>
          </a:p>
          <a:p>
            <a:pPr lvl="0" algn="just"/>
            <a:r>
              <a:rPr lang="en-US" sz="2400" dirty="0" smtClean="0"/>
              <a:t>Most publications on MEAs report the experience of HICs, being Europe the most prominent setting (23 countries). </a:t>
            </a:r>
          </a:p>
          <a:p>
            <a:pPr algn="just"/>
            <a:r>
              <a:rPr lang="en-US" sz="2400" dirty="0" smtClean="0"/>
              <a:t>Financial-based schemes were slightly more frequent than performance based mechanisms.</a:t>
            </a:r>
          </a:p>
          <a:p>
            <a:pPr algn="just"/>
            <a:r>
              <a:rPr lang="en-US" sz="2400" dirty="0" smtClean="0"/>
              <a:t>Performance-based schemes more predominant in North America.</a:t>
            </a:r>
          </a:p>
          <a:p>
            <a:pPr algn="just"/>
            <a:r>
              <a:rPr lang="en-US" sz="2400" dirty="0" smtClean="0"/>
              <a:t>Majority </a:t>
            </a:r>
            <a:r>
              <a:rPr lang="en-US" sz="2400" dirty="0"/>
              <a:t>of schemes </a:t>
            </a:r>
            <a:r>
              <a:rPr lang="en-US" sz="2400" dirty="0" smtClean="0"/>
              <a:t>in HICs covered </a:t>
            </a:r>
            <a:r>
              <a:rPr lang="en-US" sz="2400" dirty="0"/>
              <a:t>treatments for non-communicable diseases, predominantly different types of </a:t>
            </a:r>
            <a:r>
              <a:rPr lang="en-US" sz="2400" dirty="0" smtClean="0"/>
              <a:t>cancer.</a:t>
            </a:r>
          </a:p>
          <a:p>
            <a:pPr algn="just"/>
            <a:r>
              <a:rPr lang="en-US" sz="2400" dirty="0"/>
              <a:t>An important number of international NGOs and global advocacy groups are raising awareness on TRIPs flexibilities to promote access to on patent medicines for NCDs.</a:t>
            </a:r>
          </a:p>
          <a:p>
            <a:pPr algn="just"/>
            <a:endParaRPr lang="en-US" sz="2400" dirty="0"/>
          </a:p>
          <a:p>
            <a:pPr lvl="0" algn="just"/>
            <a:endParaRPr lang="en-US" sz="2400" dirty="0"/>
          </a:p>
          <a:p>
            <a:pPr algn="just"/>
            <a:endParaRPr lang="en-US" sz="2400" dirty="0" smtClean="0"/>
          </a:p>
        </p:txBody>
      </p:sp>
    </p:spTree>
    <p:extLst>
      <p:ext uri="{BB962C8B-B14F-4D97-AF65-F5344CB8AC3E}">
        <p14:creationId xmlns:p14="http://schemas.microsoft.com/office/powerpoint/2010/main" val="6770256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 y="274638"/>
            <a:ext cx="8610600" cy="1143000"/>
          </a:xfrm>
          <a:prstGeom prst="rect">
            <a:avLst/>
          </a:prstGeom>
        </p:spPr>
        <p:txBody>
          <a:bodyPr/>
          <a:lst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a:lstStyle>
          <a:p>
            <a:pPr algn="ctr"/>
            <a:r>
              <a:rPr lang="en-US" b="1" dirty="0" smtClean="0"/>
              <a:t>Key messages 1I</a:t>
            </a:r>
            <a:endParaRPr lang="en-US" b="1" dirty="0"/>
          </a:p>
        </p:txBody>
      </p:sp>
      <p:sp>
        <p:nvSpPr>
          <p:cNvPr id="6" name="Content Placeholder 2"/>
          <p:cNvSpPr>
            <a:spLocks noGrp="1"/>
          </p:cNvSpPr>
          <p:nvPr>
            <p:ph idx="4294967295"/>
          </p:nvPr>
        </p:nvSpPr>
        <p:spPr>
          <a:xfrm>
            <a:off x="266700" y="1143000"/>
            <a:ext cx="8572500" cy="4830763"/>
          </a:xfrm>
          <a:prstGeom prst="rect">
            <a:avLst/>
          </a:prstGeom>
        </p:spPr>
        <p:txBody>
          <a:bodyPr>
            <a:normAutofit fontScale="85000" lnSpcReduction="20000"/>
          </a:bodyPr>
          <a:lstStyle/>
          <a:p>
            <a:pPr lvl="0" algn="just"/>
            <a:r>
              <a:rPr lang="en-US" dirty="0" smtClean="0"/>
              <a:t>The </a:t>
            </a:r>
            <a:r>
              <a:rPr lang="en-US" dirty="0"/>
              <a:t>level of involvement from international organizations and donors seems limited in the case of </a:t>
            </a:r>
            <a:r>
              <a:rPr lang="en-US" dirty="0" err="1"/>
              <a:t>MEAs.</a:t>
            </a:r>
            <a:endParaRPr lang="en-US" dirty="0"/>
          </a:p>
          <a:p>
            <a:pPr lvl="0" algn="just"/>
            <a:r>
              <a:rPr lang="en-US" dirty="0" smtClean="0"/>
              <a:t>Comprehensive </a:t>
            </a:r>
            <a:r>
              <a:rPr lang="en-US" dirty="0"/>
              <a:t>approaches </a:t>
            </a:r>
            <a:r>
              <a:rPr lang="en-US" dirty="0" smtClean="0"/>
              <a:t>used in the past for </a:t>
            </a:r>
            <a:r>
              <a:rPr lang="en-US" dirty="0" smtClean="0"/>
              <a:t>ID and NIDs may serve as benchmarks for NCDs.</a:t>
            </a:r>
            <a:endParaRPr lang="en-US" dirty="0"/>
          </a:p>
          <a:p>
            <a:pPr lvl="0" algn="just"/>
            <a:r>
              <a:rPr lang="en-US" dirty="0" smtClean="0"/>
              <a:t>The level of awareness and experience on MEAs in LMICs seems very limited, therefore an opportunity to provide TA.</a:t>
            </a:r>
          </a:p>
          <a:p>
            <a:pPr algn="just"/>
            <a:r>
              <a:rPr lang="en-US" dirty="0" smtClean="0"/>
              <a:t>Overall, geographical </a:t>
            </a:r>
            <a:r>
              <a:rPr lang="en-US" dirty="0"/>
              <a:t>reach of medicines access programs initiated by pharmaceutical </a:t>
            </a:r>
            <a:r>
              <a:rPr lang="en-US" dirty="0" smtClean="0"/>
              <a:t>companies is quasi global, important to consider market driven </a:t>
            </a:r>
            <a:r>
              <a:rPr lang="en-US" dirty="0" smtClean="0"/>
              <a:t>approaches (PPP).</a:t>
            </a:r>
            <a:endParaRPr lang="en-US" dirty="0" smtClean="0"/>
          </a:p>
          <a:p>
            <a:pPr algn="just"/>
            <a:r>
              <a:rPr lang="en-US" dirty="0" smtClean="0"/>
              <a:t>The emergence of ‘drivers’ for implementing MEAs may help to design an international roadmap for policy action.</a:t>
            </a:r>
          </a:p>
          <a:p>
            <a:pPr algn="just"/>
            <a:r>
              <a:rPr lang="en-US" dirty="0" smtClean="0"/>
              <a:t>Modelling P,  V and uncertainty of clinical outcomes may help to bridge the gap among payers and manufacturers, but also to set up a pathway for HS strengthening.</a:t>
            </a:r>
            <a:endParaRPr lang="en-US" dirty="0"/>
          </a:p>
          <a:p>
            <a:pPr lvl="0" algn="just"/>
            <a:endParaRPr lang="en-US" dirty="0" smtClean="0"/>
          </a:p>
          <a:p>
            <a:pPr lvl="0" algn="just"/>
            <a:endParaRPr lang="en-US" dirty="0" smtClean="0"/>
          </a:p>
          <a:p>
            <a:pPr lvl="0" algn="just"/>
            <a:endParaRPr lang="en-US" dirty="0"/>
          </a:p>
          <a:p>
            <a:pPr algn="just"/>
            <a:endParaRPr lang="en-US" sz="2800" dirty="0" smtClean="0"/>
          </a:p>
        </p:txBody>
      </p:sp>
    </p:spTree>
    <p:extLst>
      <p:ext uri="{BB962C8B-B14F-4D97-AF65-F5344CB8AC3E}">
        <p14:creationId xmlns:p14="http://schemas.microsoft.com/office/powerpoint/2010/main" val="22931038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b="1" dirty="0"/>
          </a:p>
        </p:txBody>
      </p:sp>
      <p:sp>
        <p:nvSpPr>
          <p:cNvPr id="3" name="TextBox 2"/>
          <p:cNvSpPr txBox="1"/>
          <p:nvPr/>
        </p:nvSpPr>
        <p:spPr>
          <a:xfrm>
            <a:off x="4191000" y="3429000"/>
            <a:ext cx="3733800" cy="215444"/>
          </a:xfrm>
          <a:prstGeom prst="rect">
            <a:avLst/>
          </a:prstGeom>
          <a:noFill/>
        </p:spPr>
        <p:txBody>
          <a:bodyPr wrap="square" rtlCol="0">
            <a:spAutoFit/>
          </a:bodyPr>
          <a:lstStyle/>
          <a:p>
            <a:pPr algn="r"/>
            <a:r>
              <a:rPr lang="en-US" sz="800" dirty="0" smtClean="0">
                <a:solidFill>
                  <a:schemeClr val="tx1"/>
                </a:solidFill>
                <a:latin typeface="Calibri" panose="020F0502020204030204" pitchFamily="34" charset="0"/>
              </a:rPr>
              <a:t>Photo credits</a:t>
            </a:r>
            <a:r>
              <a:rPr lang="en-US" sz="800" i="1" dirty="0" smtClean="0">
                <a:solidFill>
                  <a:schemeClr val="tx1"/>
                </a:solidFill>
                <a:latin typeface="Calibri" panose="020F0502020204030204" pitchFamily="34" charset="0"/>
              </a:rPr>
              <a:t>, l to r</a:t>
            </a:r>
            <a:r>
              <a:rPr lang="en-US" sz="800" dirty="0" smtClean="0">
                <a:solidFill>
                  <a:schemeClr val="tx1"/>
                </a:solidFill>
                <a:latin typeface="Calibri" panose="020F0502020204030204" pitchFamily="34" charset="0"/>
              </a:rPr>
              <a:t>: , </a:t>
            </a:r>
            <a:r>
              <a:rPr lang="en-US" sz="800" dirty="0">
                <a:solidFill>
                  <a:schemeClr val="tx1"/>
                </a:solidFill>
                <a:latin typeface="Calibri" panose="020F0502020204030204" pitchFamily="34" charset="0"/>
              </a:rPr>
              <a:t>Amy </a:t>
            </a:r>
            <a:r>
              <a:rPr lang="en-US" sz="800" dirty="0" err="1" smtClean="0">
                <a:solidFill>
                  <a:schemeClr val="tx1"/>
                </a:solidFill>
                <a:latin typeface="Calibri" panose="020F0502020204030204" pitchFamily="34" charset="0"/>
              </a:rPr>
              <a:t>Niebling</a:t>
            </a:r>
            <a:r>
              <a:rPr lang="en-US" sz="800" dirty="0" smtClean="0">
                <a:solidFill>
                  <a:schemeClr val="tx1"/>
                </a:solidFill>
                <a:latin typeface="Calibri" panose="020F0502020204030204" pitchFamily="34" charset="0"/>
              </a:rPr>
              <a:t>, Warren Zelman, </a:t>
            </a:r>
            <a:r>
              <a:rPr lang="en-US" sz="800" dirty="0">
                <a:solidFill>
                  <a:schemeClr val="tx1"/>
                </a:solidFill>
                <a:latin typeface="Calibri" panose="020F0502020204030204" pitchFamily="34" charset="0"/>
              </a:rPr>
              <a:t>Carmen </a:t>
            </a:r>
            <a:r>
              <a:rPr lang="en-US" sz="800" dirty="0" err="1">
                <a:solidFill>
                  <a:schemeClr val="tx1"/>
                </a:solidFill>
                <a:latin typeface="Calibri" panose="020F0502020204030204" pitchFamily="34" charset="0"/>
              </a:rPr>
              <a:t>Urdaneta</a:t>
            </a:r>
            <a:endParaRPr lang="en-US" sz="8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3133497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50"/>
          <p:cNvSpPr txBox="1">
            <a:spLocks/>
          </p:cNvSpPr>
          <p:nvPr/>
        </p:nvSpPr>
        <p:spPr>
          <a:xfrm>
            <a:off x="152400" y="304800"/>
            <a:ext cx="8839200" cy="639762"/>
          </a:xfrm>
          <a:prstGeom prst="rect">
            <a:avLst/>
          </a:prstGeom>
          <a:noFill/>
          <a:ln>
            <a:noFill/>
          </a:ln>
        </p:spPr>
        <p:txBody>
          <a:bodyPr lIns="91425" tIns="45700" rIns="91425" bIns="45700" anchor="ctr" anchorCtr="0">
            <a:noAutofit/>
          </a:bodyPr>
          <a:lst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a:lstStyle>
          <a:p>
            <a:pPr algn="ctr">
              <a:spcBef>
                <a:spcPts val="0"/>
              </a:spcBef>
              <a:buSzPct val="25000"/>
            </a:pPr>
            <a:r>
              <a:rPr lang="en-US" b="1" dirty="0" smtClean="0">
                <a:solidFill>
                  <a:srgbClr val="788E1E"/>
                </a:solidFill>
                <a:ea typeface="Gill Sans"/>
                <a:cs typeface="Gill Sans"/>
                <a:sym typeface="Gill Sans"/>
                <a:rtl val="0"/>
              </a:rPr>
              <a:t>BRIDGING GAPS THROUGH MODELLING</a:t>
            </a:r>
            <a:endParaRPr b="1" dirty="0">
              <a:solidFill>
                <a:srgbClr val="FF0000"/>
              </a:solidFill>
              <a:ea typeface="Gill Sans"/>
              <a:cs typeface="Gill Sans"/>
              <a:sym typeface="Gill Sans"/>
              <a:rtl val="0"/>
            </a:endParaRPr>
          </a:p>
        </p:txBody>
      </p:sp>
      <p:sp>
        <p:nvSpPr>
          <p:cNvPr id="6" name="Content Placeholder 2"/>
          <p:cNvSpPr txBox="1">
            <a:spLocks/>
          </p:cNvSpPr>
          <p:nvPr/>
        </p:nvSpPr>
        <p:spPr>
          <a:xfrm>
            <a:off x="457200" y="1295401"/>
            <a:ext cx="8229600" cy="4830763"/>
          </a:xfrm>
          <a:prstGeom prst="rect">
            <a:avLst/>
          </a:prstGeom>
        </p:spPr>
        <p:txBody>
          <a:bodyPr>
            <a:normAutofit fontScale="925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b="1" dirty="0"/>
              <a:t>Co-create new evidence for smarter decision making in the LMIC </a:t>
            </a:r>
            <a:r>
              <a:rPr lang="en-US" b="1" dirty="0" smtClean="0"/>
              <a:t>context</a:t>
            </a:r>
          </a:p>
          <a:p>
            <a:pPr algn="just"/>
            <a:r>
              <a:rPr lang="en-US" dirty="0" smtClean="0"/>
              <a:t>A </a:t>
            </a:r>
            <a:r>
              <a:rPr lang="en-US" dirty="0"/>
              <a:t>consortium </a:t>
            </a:r>
            <a:r>
              <a:rPr lang="en-US" dirty="0" smtClean="0"/>
              <a:t>led by MSH and supported by RTI developing  </a:t>
            </a:r>
            <a:r>
              <a:rPr lang="en-US" dirty="0"/>
              <a:t>web-based, interactive decision analysis </a:t>
            </a:r>
            <a:r>
              <a:rPr lang="en-US" dirty="0" smtClean="0"/>
              <a:t>tools </a:t>
            </a:r>
            <a:r>
              <a:rPr lang="en-US" dirty="0"/>
              <a:t>that </a:t>
            </a:r>
            <a:r>
              <a:rPr lang="en-US" dirty="0" smtClean="0"/>
              <a:t>allow decision </a:t>
            </a:r>
            <a:r>
              <a:rPr lang="en-US" dirty="0"/>
              <a:t>makers </a:t>
            </a:r>
            <a:r>
              <a:rPr lang="en-US" dirty="0" smtClean="0"/>
              <a:t>compare </a:t>
            </a:r>
            <a:r>
              <a:rPr lang="en-US" dirty="0"/>
              <a:t>policy scenarios in terms of their ability to provide affordable access to patented medicines</a:t>
            </a:r>
            <a:r>
              <a:rPr lang="en-US" dirty="0" smtClean="0"/>
              <a:t>.</a:t>
            </a:r>
          </a:p>
          <a:p>
            <a:pPr algn="just"/>
            <a:r>
              <a:rPr lang="en-US" dirty="0" smtClean="0"/>
              <a:t>Three models:</a:t>
            </a:r>
          </a:p>
          <a:p>
            <a:pPr lvl="1" algn="just"/>
            <a:r>
              <a:rPr lang="en-US" dirty="0" smtClean="0"/>
              <a:t>A snapshot model of potential policy options</a:t>
            </a:r>
          </a:p>
          <a:p>
            <a:pPr lvl="1" algn="just"/>
            <a:r>
              <a:rPr lang="en-US" dirty="0" smtClean="0"/>
              <a:t>A dynamic ‘bridge’ to illustrate progression</a:t>
            </a:r>
          </a:p>
          <a:p>
            <a:pPr lvl="1" algn="just"/>
            <a:r>
              <a:rPr lang="en-US" dirty="0" smtClean="0"/>
              <a:t>A quantitative model to estimate price, volume and other issues </a:t>
            </a:r>
            <a:endParaRPr lang="en-US" dirty="0"/>
          </a:p>
        </p:txBody>
      </p:sp>
    </p:spTree>
    <p:extLst>
      <p:ext uri="{BB962C8B-B14F-4D97-AF65-F5344CB8AC3E}">
        <p14:creationId xmlns:p14="http://schemas.microsoft.com/office/powerpoint/2010/main" val="25229872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50"/>
          <p:cNvSpPr txBox="1">
            <a:spLocks/>
          </p:cNvSpPr>
          <p:nvPr/>
        </p:nvSpPr>
        <p:spPr>
          <a:xfrm>
            <a:off x="152400" y="228600"/>
            <a:ext cx="8991600" cy="639762"/>
          </a:xfrm>
          <a:prstGeom prst="rect">
            <a:avLst/>
          </a:prstGeom>
          <a:noFill/>
          <a:ln>
            <a:noFill/>
          </a:ln>
        </p:spPr>
        <p:txBody>
          <a:bodyPr lIns="91425" tIns="45700" rIns="91425" bIns="45700" anchor="ctr" anchorCtr="0">
            <a:noAutofit/>
          </a:bodyPr>
          <a:lst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a:lstStyle>
          <a:p>
            <a:pPr lvl="1" algn="just"/>
            <a:r>
              <a:rPr lang="en-US" sz="2800" b="1" dirty="0">
                <a:solidFill>
                  <a:schemeClr val="accent2"/>
                </a:solidFill>
                <a:latin typeface="+mj-lt"/>
              </a:rPr>
              <a:t>A snapshot model of potential policy options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68" y="1200150"/>
            <a:ext cx="8703732"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51812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50"/>
          <p:cNvSpPr txBox="1">
            <a:spLocks/>
          </p:cNvSpPr>
          <p:nvPr/>
        </p:nvSpPr>
        <p:spPr>
          <a:xfrm>
            <a:off x="152400" y="228600"/>
            <a:ext cx="8991600" cy="639762"/>
          </a:xfrm>
          <a:prstGeom prst="rect">
            <a:avLst/>
          </a:prstGeom>
          <a:noFill/>
          <a:ln>
            <a:noFill/>
          </a:ln>
        </p:spPr>
        <p:txBody>
          <a:bodyPr lIns="91425" tIns="45700" rIns="91425" bIns="45700" anchor="ctr" anchorCtr="0">
            <a:noAutofit/>
          </a:bodyPr>
          <a:lst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a:lstStyle>
          <a:p>
            <a:pPr lvl="1" algn="just"/>
            <a:r>
              <a:rPr lang="en-US" sz="2800" b="1" dirty="0">
                <a:solidFill>
                  <a:schemeClr val="accent2"/>
                </a:solidFill>
                <a:latin typeface="+mj-lt"/>
              </a:rPr>
              <a:t>A snapshot model of potential policy options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1147082"/>
            <a:ext cx="8585200" cy="482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35069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50"/>
          <p:cNvSpPr txBox="1">
            <a:spLocks/>
          </p:cNvSpPr>
          <p:nvPr/>
        </p:nvSpPr>
        <p:spPr>
          <a:xfrm>
            <a:off x="152400" y="228600"/>
            <a:ext cx="8991600" cy="639762"/>
          </a:xfrm>
          <a:prstGeom prst="rect">
            <a:avLst/>
          </a:prstGeom>
          <a:noFill/>
          <a:ln>
            <a:noFill/>
          </a:ln>
        </p:spPr>
        <p:txBody>
          <a:bodyPr lIns="91425" tIns="45700" rIns="91425" bIns="45700" anchor="ctr" anchorCtr="0">
            <a:noAutofit/>
          </a:bodyPr>
          <a:lst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a:lstStyle>
          <a:p>
            <a:pPr lvl="1" algn="just"/>
            <a:r>
              <a:rPr lang="en-US" sz="2800" b="1" dirty="0">
                <a:solidFill>
                  <a:schemeClr val="accent2"/>
                </a:solidFill>
                <a:latin typeface="+mj-lt"/>
              </a:rPr>
              <a:t>A dynamic ‘bridge’ to illustrate progression</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143000"/>
            <a:ext cx="8940799"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2174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50" name="Shape 50"/>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r>
              <a:rPr lang="en-US" sz="4000" b="1" i="0" u="none" strike="noStrike" cap="none" spc="0" baseline="0" dirty="0" smtClean="0">
                <a:latin typeface="Gill Sans MT" panose="020B0502020104020203" pitchFamily="34" charset="0"/>
                <a:ea typeface="Gill Sans"/>
                <a:cs typeface="Gill Sans"/>
                <a:sym typeface="Gill Sans"/>
              </a:rPr>
              <a:t>ABOUT MSH</a:t>
            </a:r>
            <a:endParaRPr lang="en-US" sz="4000" b="1" i="0" u="none" strike="noStrike" cap="none" spc="0" baseline="0" dirty="0">
              <a:latin typeface="Gill Sans MT" panose="020B0502020104020203" pitchFamily="34" charset="0"/>
              <a:ea typeface="Gill Sans"/>
              <a:cs typeface="Gill Sans"/>
              <a:sym typeface="Gill Sans"/>
            </a:endParaRPr>
          </a:p>
        </p:txBody>
      </p:sp>
      <p:sp>
        <p:nvSpPr>
          <p:cNvPr id="49" name="Shape 49"/>
          <p:cNvSpPr txBox="1">
            <a:spLocks noGrp="1"/>
          </p:cNvSpPr>
          <p:nvPr>
            <p:ph idx="1"/>
          </p:nvPr>
        </p:nvSpPr>
        <p:spPr>
          <a:xfrm>
            <a:off x="381000" y="1143000"/>
            <a:ext cx="3886200" cy="3687763"/>
          </a:xfrm>
          <a:prstGeom prst="rect">
            <a:avLst/>
          </a:prstGeom>
          <a:noFill/>
          <a:ln>
            <a:noFill/>
          </a:ln>
        </p:spPr>
        <p:txBody>
          <a:bodyPr lIns="91425" tIns="45700" rIns="91425" bIns="45700" anchor="t" anchorCtr="0">
            <a:noAutofit/>
          </a:bodyPr>
          <a:lstStyle/>
          <a:p>
            <a:pPr algn="just"/>
            <a:r>
              <a:rPr lang="en-US" sz="2000" dirty="0" smtClean="0">
                <a:solidFill>
                  <a:schemeClr val="bg2">
                    <a:lumMod val="75000"/>
                  </a:schemeClr>
                </a:solidFill>
              </a:rPr>
              <a:t>Management </a:t>
            </a:r>
            <a:r>
              <a:rPr lang="en-US" sz="2000" dirty="0">
                <a:solidFill>
                  <a:schemeClr val="bg2">
                    <a:lumMod val="75000"/>
                  </a:schemeClr>
                </a:solidFill>
              </a:rPr>
              <a:t>Sciences for Health (MSH) builds strong health systems that deliver </a:t>
            </a:r>
            <a:r>
              <a:rPr lang="en-US" sz="2000" i="1" dirty="0">
                <a:solidFill>
                  <a:schemeClr val="bg2">
                    <a:lumMod val="75000"/>
                  </a:schemeClr>
                </a:solidFill>
              </a:rPr>
              <a:t>everything it </a:t>
            </a:r>
            <a:r>
              <a:rPr lang="en-US" sz="2000" i="1" dirty="0" smtClean="0">
                <a:solidFill>
                  <a:schemeClr val="bg2">
                    <a:lumMod val="75000"/>
                  </a:schemeClr>
                </a:solidFill>
              </a:rPr>
              <a:t>take </a:t>
            </a:r>
            <a:r>
              <a:rPr lang="en-US" sz="2000" dirty="0" smtClean="0">
                <a:solidFill>
                  <a:schemeClr val="bg2">
                    <a:lumMod val="75000"/>
                  </a:schemeClr>
                </a:solidFill>
              </a:rPr>
              <a:t>to </a:t>
            </a:r>
            <a:r>
              <a:rPr lang="en-US" sz="2000" dirty="0">
                <a:solidFill>
                  <a:schemeClr val="bg2">
                    <a:lumMod val="75000"/>
                  </a:schemeClr>
                </a:solidFill>
              </a:rPr>
              <a:t>prevent disease, treat illness, and empower people to lead healthier lives. For more than 45 years in over 150 countries, MSH has worked shoulder to shoulder with our partners to build </a:t>
            </a:r>
            <a:r>
              <a:rPr lang="en-US" sz="2000" dirty="0" smtClean="0">
                <a:solidFill>
                  <a:schemeClr val="bg2">
                    <a:lumMod val="75000"/>
                  </a:schemeClr>
                </a:solidFill>
              </a:rPr>
              <a:t>stronger health systems for better outcomes and performance. </a:t>
            </a:r>
            <a:r>
              <a:rPr lang="en-US" sz="2000" dirty="0">
                <a:solidFill>
                  <a:schemeClr val="bg2">
                    <a:lumMod val="75000"/>
                  </a:schemeClr>
                </a:solidFill>
              </a:rPr>
              <a:t>Our work will not be done until all people in need have </a:t>
            </a:r>
            <a:r>
              <a:rPr lang="en-US" sz="2000" i="1" dirty="0">
                <a:solidFill>
                  <a:schemeClr val="bg2">
                    <a:lumMod val="75000"/>
                  </a:schemeClr>
                </a:solidFill>
              </a:rPr>
              <a:t>equitable access to health care</a:t>
            </a:r>
            <a:r>
              <a:rPr lang="en-US" sz="2000" dirty="0">
                <a:solidFill>
                  <a:schemeClr val="bg2">
                    <a:lumMod val="75000"/>
                  </a:schemeClr>
                </a:solidFill>
              </a:rPr>
              <a:t>. </a:t>
            </a:r>
            <a:endParaRPr sz="2000" b="0" i="0" u="none" strike="noStrike" cap="none" baseline="0" dirty="0">
              <a:solidFill>
                <a:schemeClr val="bg2">
                  <a:lumMod val="75000"/>
                </a:schemeClr>
              </a:solidFill>
              <a:ea typeface="Calibri"/>
              <a:cs typeface="Calibri"/>
              <a:sym typeface="Calibri"/>
            </a:endParaRPr>
          </a:p>
        </p:txBody>
      </p:sp>
      <p:sp>
        <p:nvSpPr>
          <p:cNvPr id="3" name="Slide Number Placeholder 2"/>
          <p:cNvSpPr>
            <a:spLocks noGrp="1"/>
          </p:cNvSpPr>
          <p:nvPr>
            <p:ph type="sldNum" sz="quarter" idx="4"/>
          </p:nvPr>
        </p:nvSpPr>
        <p:spPr/>
        <p:txBody>
          <a:bodyPr/>
          <a:lstStyle/>
          <a:p>
            <a:fld id="{B96A8C67-B9EF-4EB6-9B06-D1F8B79AF090}" type="slidenum">
              <a:rPr lang="en-US" smtClean="0"/>
              <a:pPr/>
              <a:t>2</a:t>
            </a:fld>
            <a:endParaRPr lang="en-US"/>
          </a:p>
        </p:txBody>
      </p:sp>
      <p:pic>
        <p:nvPicPr>
          <p:cNvPr id="5" name="Picture 4" descr="map.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761999"/>
            <a:ext cx="5838825" cy="5187717"/>
          </a:xfrm>
          <a:prstGeom prst="rect">
            <a:avLst/>
          </a:prstGeom>
        </p:spPr>
      </p:pic>
      <p:sp>
        <p:nvSpPr>
          <p:cNvPr id="6" name="Shape 75"/>
          <p:cNvSpPr txBox="1">
            <a:spLocks/>
          </p:cNvSpPr>
          <p:nvPr/>
        </p:nvSpPr>
        <p:spPr>
          <a:xfrm>
            <a:off x="228600" y="4953000"/>
            <a:ext cx="8839200" cy="1752600"/>
          </a:xfrm>
          <a:prstGeom prst="rect">
            <a:avLst/>
          </a:prstGeom>
        </p:spPr>
        <p:txBody>
          <a:bodyPr vert="horz" lIns="91440" tIns="45720" rIns="91440" bIns="45720" rtlCol="0" anchor="ctr">
            <a:noAutofit/>
          </a:bodyPr>
          <a:lstStyle>
            <a:lvl1pPr algn="r" defTabSz="914400" rtl="0" eaLnBrk="1" latinLnBrk="0" hangingPunct="1">
              <a:spcBef>
                <a:spcPct val="0"/>
              </a:spcBef>
              <a:buNone/>
              <a:defRPr lang="en-US" sz="3200" kern="1200" spc="0">
                <a:solidFill>
                  <a:schemeClr val="accent2"/>
                </a:solidFill>
                <a:latin typeface="Gill Sans MT" panose="020B0502020104020203" pitchFamily="34" charset="0"/>
                <a:ea typeface="+mj-ea"/>
                <a:cs typeface="+mj-cs"/>
              </a:defRPr>
            </a:lvl1pPr>
          </a:lstStyle>
          <a:p>
            <a:pPr algn="l"/>
            <a:r>
              <a:rPr lang="en-GB" sz="2000" b="1" baseline="30000" dirty="0">
                <a:solidFill>
                  <a:srgbClr val="99B426"/>
                </a:solidFill>
              </a:rPr>
              <a:t>MSH in 2016</a:t>
            </a:r>
          </a:p>
          <a:p>
            <a:pPr algn="l"/>
            <a:r>
              <a:rPr lang="en-US" sz="2000" baseline="30000" dirty="0">
                <a:solidFill>
                  <a:schemeClr val="tx1">
                    <a:lumMod val="75000"/>
                  </a:schemeClr>
                </a:solidFill>
              </a:rPr>
              <a:t>72 Countries, 41 </a:t>
            </a:r>
            <a:r>
              <a:rPr lang="en-US" sz="2000" baseline="30000" dirty="0" smtClean="0">
                <a:solidFill>
                  <a:schemeClr val="tx1">
                    <a:lumMod val="75000"/>
                  </a:schemeClr>
                </a:solidFill>
              </a:rPr>
              <a:t>Offices.  Total </a:t>
            </a:r>
            <a:r>
              <a:rPr lang="en-US" sz="2000" baseline="30000" dirty="0">
                <a:solidFill>
                  <a:schemeClr val="tx1">
                    <a:lumMod val="75000"/>
                  </a:schemeClr>
                </a:solidFill>
              </a:rPr>
              <a:t>Staff: </a:t>
            </a:r>
            <a:r>
              <a:rPr lang="en-US" sz="2000" baseline="30000" dirty="0" smtClean="0">
                <a:solidFill>
                  <a:schemeClr val="tx1">
                    <a:lumMod val="75000"/>
                  </a:schemeClr>
                </a:solidFill>
              </a:rPr>
              <a:t>1,849.  Staff </a:t>
            </a:r>
            <a:r>
              <a:rPr lang="en-US" sz="2000" baseline="30000" dirty="0">
                <a:solidFill>
                  <a:schemeClr val="tx1">
                    <a:lumMod val="75000"/>
                  </a:schemeClr>
                </a:solidFill>
              </a:rPr>
              <a:t>Outside US: </a:t>
            </a:r>
            <a:r>
              <a:rPr lang="en-US" sz="2000" baseline="30000" dirty="0" smtClean="0">
                <a:solidFill>
                  <a:schemeClr val="tx1">
                    <a:lumMod val="75000"/>
                  </a:schemeClr>
                </a:solidFill>
              </a:rPr>
              <a:t>1,477</a:t>
            </a:r>
            <a:endParaRPr lang="en-US" sz="2000" baseline="30000" dirty="0">
              <a:solidFill>
                <a:schemeClr val="bg2">
                  <a:lumMod val="75000"/>
                </a:schemeClr>
              </a:solidFill>
            </a:endParaRPr>
          </a:p>
          <a:p>
            <a:pPr algn="l"/>
            <a:r>
              <a:rPr lang="en-US" sz="2000" b="1" baseline="30000" dirty="0" smtClean="0">
                <a:solidFill>
                  <a:schemeClr val="bg2">
                    <a:lumMod val="75000"/>
                  </a:schemeClr>
                </a:solidFill>
              </a:rPr>
              <a:t>93</a:t>
            </a:r>
            <a:r>
              <a:rPr lang="en-US" sz="2000" b="1" baseline="30000" dirty="0">
                <a:solidFill>
                  <a:schemeClr val="bg2">
                    <a:lumMod val="75000"/>
                  </a:schemeClr>
                </a:solidFill>
              </a:rPr>
              <a:t>% </a:t>
            </a:r>
            <a:r>
              <a:rPr lang="en-US" sz="2000" baseline="30000" dirty="0">
                <a:solidFill>
                  <a:schemeClr val="bg2">
                    <a:lumMod val="75000"/>
                  </a:schemeClr>
                </a:solidFill>
              </a:rPr>
              <a:t>of MSH personnel in countries or regional </a:t>
            </a:r>
            <a:r>
              <a:rPr lang="en-US" sz="2000" baseline="30000" dirty="0" smtClean="0">
                <a:solidFill>
                  <a:schemeClr val="bg2">
                    <a:lumMod val="75000"/>
                  </a:schemeClr>
                </a:solidFill>
              </a:rPr>
              <a:t>offices are </a:t>
            </a:r>
            <a:r>
              <a:rPr lang="en-US" sz="2000" baseline="30000" dirty="0">
                <a:solidFill>
                  <a:schemeClr val="bg2">
                    <a:lumMod val="75000"/>
                  </a:schemeClr>
                </a:solidFill>
              </a:rPr>
              <a:t>from the country or region where they work.</a:t>
            </a:r>
            <a:endParaRPr lang="en-US" sz="2000" dirty="0">
              <a:solidFill>
                <a:schemeClr val="bg2">
                  <a:lumMod val="75000"/>
                </a:schemeClr>
              </a:solidFill>
              <a:sym typeface="Calibri"/>
            </a:endParaRPr>
          </a:p>
        </p:txBody>
      </p:sp>
    </p:spTree>
    <p:extLst>
      <p:ext uri="{BB962C8B-B14F-4D97-AF65-F5344CB8AC3E}">
        <p14:creationId xmlns:p14="http://schemas.microsoft.com/office/powerpoint/2010/main" val="3817839412"/>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50"/>
          <p:cNvSpPr txBox="1">
            <a:spLocks/>
          </p:cNvSpPr>
          <p:nvPr/>
        </p:nvSpPr>
        <p:spPr>
          <a:xfrm>
            <a:off x="152400" y="228600"/>
            <a:ext cx="8991600" cy="639762"/>
          </a:xfrm>
          <a:prstGeom prst="rect">
            <a:avLst/>
          </a:prstGeom>
          <a:noFill/>
          <a:ln>
            <a:noFill/>
          </a:ln>
        </p:spPr>
        <p:txBody>
          <a:bodyPr lIns="91425" tIns="45700" rIns="91425" bIns="45700" anchor="ctr" anchorCtr="0">
            <a:noAutofit/>
          </a:bodyPr>
          <a:lst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a:lstStyle>
          <a:p>
            <a:pPr lvl="1" algn="just"/>
            <a:r>
              <a:rPr lang="en-US" sz="2800" b="1" dirty="0">
                <a:solidFill>
                  <a:schemeClr val="accent2"/>
                </a:solidFill>
                <a:latin typeface="+mj-lt"/>
              </a:rPr>
              <a:t>A dynamic ‘bridge’ to illustrate progression</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68" y="1295400"/>
            <a:ext cx="866986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42024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50"/>
          <p:cNvSpPr txBox="1">
            <a:spLocks/>
          </p:cNvSpPr>
          <p:nvPr/>
        </p:nvSpPr>
        <p:spPr>
          <a:xfrm>
            <a:off x="152400" y="228600"/>
            <a:ext cx="8991600" cy="639762"/>
          </a:xfrm>
          <a:prstGeom prst="rect">
            <a:avLst/>
          </a:prstGeom>
          <a:noFill/>
          <a:ln>
            <a:noFill/>
          </a:ln>
        </p:spPr>
        <p:txBody>
          <a:bodyPr lIns="91425" tIns="45700" rIns="91425" bIns="45700" anchor="ctr" anchorCtr="0">
            <a:noAutofit/>
          </a:bodyPr>
          <a:lst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a:lstStyle>
          <a:p>
            <a:pPr lvl="1" algn="just"/>
            <a:r>
              <a:rPr lang="en-US" sz="2800" b="1" dirty="0">
                <a:solidFill>
                  <a:schemeClr val="accent2"/>
                </a:solidFill>
                <a:latin typeface="+mj-lt"/>
              </a:rPr>
              <a:t>A dynamic ‘bridge’ to illustrate progression</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04912"/>
            <a:ext cx="8839200" cy="4972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42024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50"/>
          <p:cNvSpPr txBox="1">
            <a:spLocks/>
          </p:cNvSpPr>
          <p:nvPr/>
        </p:nvSpPr>
        <p:spPr>
          <a:xfrm>
            <a:off x="33867" y="228600"/>
            <a:ext cx="8991600" cy="639762"/>
          </a:xfrm>
          <a:prstGeom prst="rect">
            <a:avLst/>
          </a:prstGeom>
          <a:noFill/>
          <a:ln>
            <a:noFill/>
          </a:ln>
        </p:spPr>
        <p:txBody>
          <a:bodyPr lIns="91425" tIns="45700" rIns="91425" bIns="45700" anchor="ctr" anchorCtr="0">
            <a:noAutofit/>
          </a:bodyPr>
          <a:lst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a:lstStyle>
          <a:p>
            <a:pPr lvl="1" algn="just"/>
            <a:r>
              <a:rPr lang="en-US" sz="2800" b="1" dirty="0">
                <a:solidFill>
                  <a:schemeClr val="accent2"/>
                </a:solidFill>
                <a:latin typeface="+mj-lt"/>
              </a:rPr>
              <a:t>A quantitative model to estimate price, volume and other issues </a:t>
            </a:r>
          </a:p>
        </p:txBody>
      </p:sp>
      <p:graphicFrame>
        <p:nvGraphicFramePr>
          <p:cNvPr id="2" name="Table 1"/>
          <p:cNvGraphicFramePr>
            <a:graphicFrameLocks noGrp="1"/>
          </p:cNvGraphicFramePr>
          <p:nvPr>
            <p:extLst>
              <p:ext uri="{D42A27DB-BD31-4B8C-83A1-F6EECF244321}">
                <p14:modId xmlns:p14="http://schemas.microsoft.com/office/powerpoint/2010/main" val="3673314790"/>
              </p:ext>
            </p:extLst>
          </p:nvPr>
        </p:nvGraphicFramePr>
        <p:xfrm>
          <a:off x="304799" y="1219201"/>
          <a:ext cx="7626351" cy="4860946"/>
        </p:xfrm>
        <a:graphic>
          <a:graphicData uri="http://schemas.openxmlformats.org/drawingml/2006/table">
            <a:tbl>
              <a:tblPr/>
              <a:tblGrid>
                <a:gridCol w="242945"/>
                <a:gridCol w="242945"/>
                <a:gridCol w="739397"/>
                <a:gridCol w="327447"/>
                <a:gridCol w="612643"/>
                <a:gridCol w="897839"/>
                <a:gridCol w="232382"/>
                <a:gridCol w="52814"/>
                <a:gridCol w="285196"/>
                <a:gridCol w="792211"/>
                <a:gridCol w="665457"/>
                <a:gridCol w="507015"/>
                <a:gridCol w="507015"/>
                <a:gridCol w="507015"/>
                <a:gridCol w="507015"/>
                <a:gridCol w="507015"/>
              </a:tblGrid>
              <a:tr h="157991">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r>
              <a:tr h="164573">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Key:  </a:t>
                      </a:r>
                    </a:p>
                  </a:txBody>
                  <a:tcPr marL="6211" marR="6211" marT="6211"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900" b="0" i="0" u="none" strike="noStrike">
                          <a:solidFill>
                            <a:srgbClr val="3F3F76"/>
                          </a:solidFill>
                          <a:effectLst/>
                          <a:latin typeface="Calibri"/>
                        </a:rPr>
                        <a:t>Input</a:t>
                      </a:r>
                    </a:p>
                  </a:txBody>
                  <a:tcPr marL="6211" marR="6211" marT="6211"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gridSpan="8">
                  <a:txBody>
                    <a:bodyPr/>
                    <a:lstStyle/>
                    <a:p>
                      <a:pPr algn="l" fontAlgn="b"/>
                      <a:r>
                        <a:rPr lang="en-US" sz="900" b="0" i="0" u="none" strike="noStrike">
                          <a:solidFill>
                            <a:srgbClr val="000000"/>
                          </a:solidFill>
                          <a:effectLst/>
                          <a:latin typeface="Calibri"/>
                        </a:rPr>
                        <a:t>  Edit only orange cells. Click on other cells to view formulas, then 'Esc' out.</a:t>
                      </a:r>
                    </a:p>
                  </a:txBody>
                  <a:tcPr marL="6211" marR="6211" marT="6211" marB="0" anchor="b">
                    <a:lnL w="6350" cap="flat" cmpd="sng" algn="ctr">
                      <a:solidFill>
                        <a:srgbClr val="7F7F7F"/>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r>
              <a:tr h="157991">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r>
              <a:tr h="230402">
                <a:tc gridSpan="5">
                  <a:txBody>
                    <a:bodyPr/>
                    <a:lstStyle/>
                    <a:p>
                      <a:pPr algn="l" fontAlgn="b"/>
                      <a:r>
                        <a:rPr lang="en-US" sz="1300" b="1" i="0" u="none" strike="noStrike">
                          <a:solidFill>
                            <a:srgbClr val="000000"/>
                          </a:solidFill>
                          <a:effectLst/>
                          <a:latin typeface="Calibri"/>
                        </a:rPr>
                        <a:t>A. Payer Budget — Baseline</a:t>
                      </a:r>
                    </a:p>
                  </a:txBody>
                  <a:tcPr marL="6211" marR="6211" marT="621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r>
              <a:tr h="230402">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gridSpan="5">
                  <a:txBody>
                    <a:bodyPr/>
                    <a:lstStyle/>
                    <a:p>
                      <a:pPr algn="l" fontAlgn="b"/>
                      <a:r>
                        <a:rPr lang="en-US" sz="900" b="0" i="0" u="none" strike="noStrike">
                          <a:solidFill>
                            <a:srgbClr val="000000"/>
                          </a:solidFill>
                          <a:effectLst/>
                          <a:latin typeface="Calibri"/>
                        </a:rPr>
                        <a:t>1. Total budget for high-cost prescription drugs (HCPD):</a:t>
                      </a:r>
                    </a:p>
                  </a:txBody>
                  <a:tcPr marL="6211" marR="6211" marT="621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r>
                        <a:rPr lang="en-US" sz="900" b="0" i="0" u="none" strike="noStrike">
                          <a:solidFill>
                            <a:srgbClr val="000000"/>
                          </a:solidFill>
                          <a:effectLst/>
                          <a:latin typeface="Calibri"/>
                        </a:rPr>
                        <a:t> </a:t>
                      </a:r>
                    </a:p>
                  </a:txBody>
                  <a:tcPr marL="6211" marR="6211" marT="62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r>
              <a:tr h="157991">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r" fontAlgn="b"/>
                      <a:r>
                        <a:rPr lang="en-US" sz="900" b="0" i="0" u="none" strike="noStrike">
                          <a:solidFill>
                            <a:srgbClr val="3F3F76"/>
                          </a:solidFill>
                          <a:effectLst/>
                          <a:latin typeface="Calibri"/>
                        </a:rPr>
                        <a:t>4,452,000</a:t>
                      </a:r>
                    </a:p>
                  </a:txBody>
                  <a:tcPr marL="6211" marR="6211" marT="6211"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ctr" fontAlgn="b"/>
                      <a:r>
                        <a:rPr lang="en-US" sz="900" b="1" i="1" u="none" strike="noStrike">
                          <a:solidFill>
                            <a:srgbClr val="3F3F76"/>
                          </a:solidFill>
                          <a:effectLst/>
                          <a:latin typeface="Calibri"/>
                        </a:rPr>
                        <a:t>USD</a:t>
                      </a:r>
                    </a:p>
                  </a:txBody>
                  <a:tcPr marL="6211" marR="6211" marT="6211"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900" b="1" i="1" u="none" strike="noStrike">
                          <a:solidFill>
                            <a:srgbClr val="3F3F76"/>
                          </a:solidFill>
                          <a:effectLst/>
                          <a:latin typeface="Calibri"/>
                        </a:rPr>
                        <a:t>per year</a:t>
                      </a:r>
                    </a:p>
                  </a:txBody>
                  <a:tcPr marL="6211" marR="6211" marT="6211"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900" b="0" i="0" u="none" strike="noStrike">
                        <a:solidFill>
                          <a:srgbClr val="000000"/>
                        </a:solidFill>
                        <a:effectLst/>
                        <a:latin typeface="Calibri"/>
                      </a:endParaRPr>
                    </a:p>
                  </a:txBody>
                  <a:tcPr marL="6211" marR="6211" marT="6211"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r>
                        <a:rPr lang="en-US" sz="900" b="0" i="0" u="none" strike="noStrike">
                          <a:solidFill>
                            <a:srgbClr val="000000"/>
                          </a:solidFill>
                          <a:effectLst/>
                          <a:latin typeface="Calibri"/>
                        </a:rPr>
                        <a:t> </a:t>
                      </a:r>
                    </a:p>
                  </a:txBody>
                  <a:tcPr marL="6211" marR="6211" marT="6211" marB="0" anchor="b">
                    <a:lnL>
                      <a:noFill/>
                    </a:lnL>
                    <a:lnR w="6350" cap="flat" cmpd="sng" algn="ctr">
                      <a:solidFill>
                        <a:srgbClr val="000000"/>
                      </a:solidFill>
                      <a:prstDash val="solid"/>
                      <a:round/>
                      <a:headEnd type="none" w="med" len="med"/>
                      <a:tailEnd type="none" w="med" len="med"/>
                    </a:lnR>
                    <a:lnT>
                      <a:noFill/>
                    </a:lnT>
                    <a:lnB>
                      <a:noFill/>
                    </a:lnB>
                  </a:tcPr>
                </a:tc>
                <a:tc gridSpan="4">
                  <a:txBody>
                    <a:bodyPr/>
                    <a:lstStyle/>
                    <a:p>
                      <a:pPr algn="l" fontAlgn="b"/>
                      <a:r>
                        <a:rPr lang="en-US" sz="900" b="1" i="1" u="none" strike="noStrike">
                          <a:solidFill>
                            <a:srgbClr val="000000"/>
                          </a:solidFill>
                          <a:effectLst/>
                          <a:latin typeface="Calibri"/>
                        </a:rPr>
                        <a:t>—implies average cost per patient of</a:t>
                      </a:r>
                    </a:p>
                  </a:txBody>
                  <a:tcPr marL="6211" marR="6211" marT="6211"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r>
              <a:tr h="189259">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gridSpan="5">
                  <a:txBody>
                    <a:bodyPr/>
                    <a:lstStyle/>
                    <a:p>
                      <a:pPr algn="l" fontAlgn="b"/>
                      <a:r>
                        <a:rPr lang="en-US" sz="900" b="0" i="0" u="none" strike="noStrike">
                          <a:solidFill>
                            <a:srgbClr val="000000"/>
                          </a:solidFill>
                          <a:effectLst/>
                          <a:latin typeface="Calibri"/>
                        </a:rPr>
                        <a:t>2. Total number of patients receiving these drugs:</a:t>
                      </a:r>
                    </a:p>
                  </a:txBody>
                  <a:tcPr marL="6211" marR="6211" marT="621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r>
                        <a:rPr lang="en-US" sz="900" b="0" i="0" u="none" strike="noStrike">
                          <a:solidFill>
                            <a:srgbClr val="000000"/>
                          </a:solidFill>
                          <a:effectLst/>
                          <a:latin typeface="Calibri"/>
                        </a:rPr>
                        <a:t> </a:t>
                      </a:r>
                    </a:p>
                  </a:txBody>
                  <a:tcPr marL="6211" marR="6211" marT="621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w="6350" cap="flat" cmpd="sng" algn="ctr">
                      <a:solidFill>
                        <a:srgbClr val="000000"/>
                      </a:solidFill>
                      <a:prstDash val="solid"/>
                      <a:round/>
                      <a:headEnd type="none" w="med" len="med"/>
                      <a:tailEnd type="none" w="med" len="med"/>
                    </a:lnL>
                    <a:lnR w="6350" cap="flat" cmpd="sng" algn="ctr">
                      <a:solidFill>
                        <a:srgbClr val="7F7F7F"/>
                      </a:solidFill>
                      <a:prstDash val="solid"/>
                      <a:round/>
                      <a:headEnd type="none" w="med" len="med"/>
                      <a:tailEnd type="none" w="med" len="med"/>
                    </a:lnR>
                    <a:lnT>
                      <a:noFill/>
                    </a:lnT>
                    <a:lnB>
                      <a:noFill/>
                    </a:lnB>
                  </a:tcPr>
                </a:tc>
                <a:tc>
                  <a:txBody>
                    <a:bodyPr/>
                    <a:lstStyle/>
                    <a:p>
                      <a:pPr algn="r" fontAlgn="b"/>
                      <a:r>
                        <a:rPr lang="en-US" sz="900" b="1" i="0" u="none" strike="noStrike">
                          <a:solidFill>
                            <a:srgbClr val="1F4E78"/>
                          </a:solidFill>
                          <a:effectLst/>
                          <a:latin typeface="Calibri"/>
                        </a:rPr>
                        <a:t>285</a:t>
                      </a:r>
                    </a:p>
                  </a:txBody>
                  <a:tcPr marL="6211" marR="6211" marT="6211"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en-US" sz="900" b="1" i="1" u="none" strike="noStrike">
                          <a:solidFill>
                            <a:srgbClr val="1F4E78"/>
                          </a:solidFill>
                          <a:effectLst/>
                          <a:latin typeface="Calibri"/>
                        </a:rPr>
                        <a:t>USD</a:t>
                      </a:r>
                    </a:p>
                  </a:txBody>
                  <a:tcPr marL="6211" marR="6211" marT="6211"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r>
                        <a:rPr lang="en-US" sz="900" b="1" i="1" u="none" strike="noStrike">
                          <a:solidFill>
                            <a:srgbClr val="1F4E78"/>
                          </a:solidFill>
                          <a:effectLst/>
                          <a:latin typeface="Calibri"/>
                        </a:rPr>
                        <a:t>per year</a:t>
                      </a: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r>
              <a:tr h="164573">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r" fontAlgn="b"/>
                      <a:r>
                        <a:rPr lang="en-US" sz="900" b="0" i="0" u="none" strike="noStrike">
                          <a:solidFill>
                            <a:srgbClr val="3F3F76"/>
                          </a:solidFill>
                          <a:effectLst/>
                          <a:latin typeface="Calibri"/>
                        </a:rPr>
                        <a:t>15,644</a:t>
                      </a:r>
                    </a:p>
                  </a:txBody>
                  <a:tcPr marL="6211" marR="6211" marT="6211"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gridSpan="2">
                  <a:txBody>
                    <a:bodyPr/>
                    <a:lstStyle/>
                    <a:p>
                      <a:pPr algn="l" fontAlgn="b"/>
                      <a:r>
                        <a:rPr lang="en-US" sz="900" b="0" i="0" u="none" strike="noStrike">
                          <a:solidFill>
                            <a:srgbClr val="000000"/>
                          </a:solidFill>
                          <a:effectLst/>
                          <a:latin typeface="Calibri"/>
                        </a:rPr>
                        <a:t>patients</a:t>
                      </a:r>
                    </a:p>
                  </a:txBody>
                  <a:tcPr marL="6211" marR="6211" marT="6211" marB="0" anchor="b">
                    <a:lnL w="6350" cap="flat" cmpd="sng" algn="ctr">
                      <a:solidFill>
                        <a:srgbClr val="7F7F7F"/>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r>
                        <a:rPr lang="en-US" sz="900" b="0" i="0" u="none" strike="noStrike">
                          <a:solidFill>
                            <a:srgbClr val="000000"/>
                          </a:solidFill>
                          <a:effectLst/>
                          <a:latin typeface="Calibri"/>
                        </a:rPr>
                        <a:t> </a:t>
                      </a:r>
                    </a:p>
                  </a:txBody>
                  <a:tcPr marL="6211" marR="6211" marT="621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a:endParaRPr>
                    </a:p>
                  </a:txBody>
                  <a:tcPr marL="6211" marR="6211" marT="621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r>
              <a:tr h="296232">
                <a:tc gridSpan="6">
                  <a:txBody>
                    <a:bodyPr/>
                    <a:lstStyle/>
                    <a:p>
                      <a:pPr algn="l" fontAlgn="b"/>
                      <a:r>
                        <a:rPr lang="en-US" sz="1300" b="1" i="0" u="none" strike="noStrike">
                          <a:solidFill>
                            <a:srgbClr val="000000"/>
                          </a:solidFill>
                          <a:effectLst/>
                          <a:latin typeface="Calibri"/>
                        </a:rPr>
                        <a:t>B. New Drug Impact — Payer Adopts</a:t>
                      </a:r>
                    </a:p>
                  </a:txBody>
                  <a:tcPr marL="6211" marR="6211" marT="621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r>
              <a:tr h="230402">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gridSpan="4">
                  <a:txBody>
                    <a:bodyPr/>
                    <a:lstStyle/>
                    <a:p>
                      <a:pPr algn="l" fontAlgn="b"/>
                      <a:r>
                        <a:rPr lang="en-US" sz="900" b="0" i="0" u="none" strike="noStrike">
                          <a:solidFill>
                            <a:srgbClr val="000000"/>
                          </a:solidFill>
                          <a:effectLst/>
                          <a:latin typeface="Calibri"/>
                        </a:rPr>
                        <a:t>1. Treatable patient population:</a:t>
                      </a:r>
                    </a:p>
                  </a:txBody>
                  <a:tcPr marL="6211" marR="6211" marT="621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r>
                        <a:rPr lang="en-US" sz="900" b="0" i="0" u="none" strike="noStrike">
                          <a:solidFill>
                            <a:srgbClr val="000000"/>
                          </a:solidFill>
                          <a:effectLst/>
                          <a:latin typeface="Calibri"/>
                        </a:rPr>
                        <a:t> </a:t>
                      </a:r>
                    </a:p>
                  </a:txBody>
                  <a:tcPr marL="6211" marR="6211" marT="62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1" i="1" u="none" strike="noStrike">
                        <a:solidFill>
                          <a:srgbClr val="000000"/>
                        </a:solidFill>
                        <a:effectLst/>
                        <a:latin typeface="Calibri"/>
                      </a:endParaRPr>
                    </a:p>
                  </a:txBody>
                  <a:tcPr marL="6211" marR="6211" marT="621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r>
              <a:tr h="217237">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r>
                        <a:rPr lang="en-US" sz="1300" b="1" i="0" u="none" strike="noStrike">
                          <a:solidFill>
                            <a:srgbClr val="FFFFFF"/>
                          </a:solidFill>
                          <a:effectLst/>
                          <a:latin typeface="Symbol"/>
                        </a:rPr>
                        <a:t>®</a:t>
                      </a:r>
                    </a:p>
                  </a:txBody>
                  <a:tcPr marL="6211" marR="6211" marT="6211"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r" fontAlgn="b"/>
                      <a:r>
                        <a:rPr lang="en-US" sz="900" b="0" i="0" u="none" strike="noStrike">
                          <a:solidFill>
                            <a:srgbClr val="3F3F76"/>
                          </a:solidFill>
                          <a:effectLst/>
                          <a:latin typeface="Calibri"/>
                        </a:rPr>
                        <a:t>10,000</a:t>
                      </a:r>
                    </a:p>
                  </a:txBody>
                  <a:tcPr marL="6211" marR="6211" marT="6211"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gridSpan="3">
                  <a:txBody>
                    <a:bodyPr/>
                    <a:lstStyle/>
                    <a:p>
                      <a:pPr algn="l" fontAlgn="b"/>
                      <a:r>
                        <a:rPr lang="en-US" sz="900" b="0" i="0" u="none" strike="noStrike">
                          <a:solidFill>
                            <a:srgbClr val="000000"/>
                          </a:solidFill>
                          <a:effectLst/>
                          <a:latin typeface="Calibri"/>
                        </a:rPr>
                        <a:t>patients who </a:t>
                      </a:r>
                      <a:r>
                        <a:rPr lang="en-US" sz="900" b="0" i="1" u="sng" strike="noStrike">
                          <a:solidFill>
                            <a:srgbClr val="000000"/>
                          </a:solidFill>
                          <a:effectLst/>
                          <a:latin typeface="Calibri"/>
                        </a:rPr>
                        <a:t>could</a:t>
                      </a:r>
                      <a:r>
                        <a:rPr lang="en-US" sz="900" b="0" i="0" u="none" strike="noStrike">
                          <a:solidFill>
                            <a:srgbClr val="000000"/>
                          </a:solidFill>
                          <a:effectLst/>
                          <a:latin typeface="Calibri"/>
                        </a:rPr>
                        <a:t> benefit</a:t>
                      </a:r>
                    </a:p>
                  </a:txBody>
                  <a:tcPr marL="6211" marR="6211" marT="6211" marB="0" anchor="b">
                    <a:lnL w="6350" cap="flat" cmpd="sng" algn="ctr">
                      <a:solidFill>
                        <a:srgbClr val="7F7F7F"/>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r>
                        <a:rPr lang="en-US" sz="900" b="0" i="0" u="none" strike="noStrike">
                          <a:solidFill>
                            <a:srgbClr val="000000"/>
                          </a:solidFill>
                          <a:effectLst/>
                          <a:latin typeface="Calibri"/>
                        </a:rPr>
                        <a:t> </a:t>
                      </a:r>
                    </a:p>
                  </a:txBody>
                  <a:tcPr marL="6211" marR="6211" marT="621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r>
              <a:tr h="297328">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gridSpan="4">
                  <a:txBody>
                    <a:bodyPr/>
                    <a:lstStyle/>
                    <a:p>
                      <a:pPr algn="l" fontAlgn="b"/>
                      <a:r>
                        <a:rPr lang="en-US" sz="900" b="0" i="0" u="none" strike="noStrike">
                          <a:solidFill>
                            <a:srgbClr val="000000"/>
                          </a:solidFill>
                          <a:effectLst/>
                          <a:latin typeface="Calibri"/>
                        </a:rPr>
                        <a:t>2. Proposed number of patients to treat:</a:t>
                      </a:r>
                    </a:p>
                  </a:txBody>
                  <a:tcPr marL="6211" marR="6211" marT="621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r>
                        <a:rPr lang="en-US" sz="900" b="0" i="0" u="none" strike="noStrike">
                          <a:solidFill>
                            <a:srgbClr val="000000"/>
                          </a:solidFill>
                          <a:effectLst/>
                          <a:latin typeface="Calibri"/>
                        </a:rPr>
                        <a:t> </a:t>
                      </a:r>
                    </a:p>
                  </a:txBody>
                  <a:tcPr marL="6211" marR="6211" marT="6211"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b"/>
                      <a:r>
                        <a:rPr lang="en-US" sz="900" b="1" i="1" u="none" strike="noStrike">
                          <a:solidFill>
                            <a:srgbClr val="000000"/>
                          </a:solidFill>
                          <a:effectLst/>
                          <a:latin typeface="Calibri"/>
                        </a:rPr>
                        <a:t>—implies the following outcomes:</a:t>
                      </a:r>
                    </a:p>
                  </a:txBody>
                  <a:tcPr marL="6211" marR="6211" marT="6211"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r>
              <a:tr h="197488">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r" fontAlgn="b"/>
                      <a:endParaRPr lang="en-US" sz="900" b="1" i="1" u="none" strike="noStrike">
                        <a:solidFill>
                          <a:srgbClr val="FF0000"/>
                        </a:solidFill>
                        <a:effectLst/>
                        <a:latin typeface="Calibri"/>
                      </a:endParaRPr>
                    </a:p>
                  </a:txBody>
                  <a:tcPr marL="6211" marR="6211" marT="6211"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r" fontAlgn="b"/>
                      <a:r>
                        <a:rPr lang="en-US" sz="900" b="0" i="0" u="none" strike="noStrike">
                          <a:solidFill>
                            <a:srgbClr val="3F3F76"/>
                          </a:solidFill>
                          <a:effectLst/>
                          <a:latin typeface="Calibri"/>
                        </a:rPr>
                        <a:t>2,000</a:t>
                      </a:r>
                    </a:p>
                  </a:txBody>
                  <a:tcPr marL="6211" marR="6211" marT="6211"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gridSpan="3">
                  <a:txBody>
                    <a:bodyPr/>
                    <a:lstStyle/>
                    <a:p>
                      <a:pPr algn="l" fontAlgn="b"/>
                      <a:r>
                        <a:rPr lang="en-US" sz="900" b="0" i="0" u="none" strike="noStrike">
                          <a:solidFill>
                            <a:srgbClr val="000000"/>
                          </a:solidFill>
                          <a:effectLst/>
                          <a:latin typeface="Calibri"/>
                        </a:rPr>
                        <a:t>patients who </a:t>
                      </a:r>
                      <a:r>
                        <a:rPr lang="en-US" sz="900" b="0" i="1" u="sng" strike="noStrike">
                          <a:solidFill>
                            <a:srgbClr val="000000"/>
                          </a:solidFill>
                          <a:effectLst/>
                          <a:latin typeface="Calibri"/>
                        </a:rPr>
                        <a:t>will</a:t>
                      </a:r>
                      <a:r>
                        <a:rPr lang="en-US" sz="900" b="0" i="0" u="none" strike="noStrike">
                          <a:solidFill>
                            <a:srgbClr val="000000"/>
                          </a:solidFill>
                          <a:effectLst/>
                          <a:latin typeface="Calibri"/>
                        </a:rPr>
                        <a:t> receive treatment</a:t>
                      </a:r>
                    </a:p>
                  </a:txBody>
                  <a:tcPr marL="6211" marR="6211" marT="6211" marB="0" anchor="b">
                    <a:lnL w="6350" cap="flat" cmpd="sng" algn="ctr">
                      <a:solidFill>
                        <a:srgbClr val="7F7F7F"/>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r>
                        <a:rPr lang="en-US" sz="900" b="0" i="0" u="none" strike="noStrike">
                          <a:solidFill>
                            <a:srgbClr val="000000"/>
                          </a:solidFill>
                          <a:effectLst/>
                          <a:latin typeface="Calibri"/>
                        </a:rPr>
                        <a:t> </a:t>
                      </a:r>
                    </a:p>
                  </a:txBody>
                  <a:tcPr marL="6211" marR="6211" marT="621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Buget Impact:</a:t>
                      </a:r>
                    </a:p>
                  </a:txBody>
                  <a:tcPr marL="6211" marR="6211" marT="6211"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r" fontAlgn="b"/>
                      <a:r>
                        <a:rPr lang="en-US" sz="900" b="1" i="0" u="none" strike="noStrike">
                          <a:solidFill>
                            <a:srgbClr val="1F4E78"/>
                          </a:solidFill>
                          <a:effectLst/>
                          <a:latin typeface="Calibri"/>
                        </a:rPr>
                        <a:t>1,750,000</a:t>
                      </a:r>
                    </a:p>
                  </a:txBody>
                  <a:tcPr marL="6211" marR="6211" marT="6211"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en-US" sz="900" b="1" i="1" u="none" strike="noStrike">
                          <a:solidFill>
                            <a:srgbClr val="1F4E78"/>
                          </a:solidFill>
                          <a:effectLst/>
                          <a:latin typeface="Calibri"/>
                        </a:rPr>
                        <a:t>USD</a:t>
                      </a:r>
                    </a:p>
                  </a:txBody>
                  <a:tcPr marL="6211" marR="6211" marT="6211"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r>
                        <a:rPr lang="en-US" sz="900" b="1" i="1" u="none" strike="noStrike">
                          <a:solidFill>
                            <a:srgbClr val="1F4E78"/>
                          </a:solidFill>
                          <a:effectLst/>
                          <a:latin typeface="Calibri"/>
                        </a:rPr>
                        <a:t>per year</a:t>
                      </a: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r>
              <a:tr h="190905">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gridSpan="3">
                  <a:txBody>
                    <a:bodyPr/>
                    <a:lstStyle/>
                    <a:p>
                      <a:pPr algn="l" fontAlgn="b"/>
                      <a:r>
                        <a:rPr lang="en-US" sz="900" b="0" i="0" u="none" strike="noStrike">
                          <a:solidFill>
                            <a:srgbClr val="000000"/>
                          </a:solidFill>
                          <a:effectLst/>
                          <a:latin typeface="Calibri"/>
                        </a:rPr>
                        <a:t>3. Treatment expansion:</a:t>
                      </a:r>
                    </a:p>
                  </a:txBody>
                  <a:tcPr marL="6211" marR="6211" marT="6211"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r>
                        <a:rPr lang="en-US" sz="900" b="0" i="0" u="none" strike="noStrike">
                          <a:solidFill>
                            <a:srgbClr val="000000"/>
                          </a:solidFill>
                          <a:effectLst/>
                          <a:latin typeface="Calibri"/>
                        </a:rPr>
                        <a:t> </a:t>
                      </a:r>
                    </a:p>
                  </a:txBody>
                  <a:tcPr marL="6211" marR="6211" marT="621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1" i="0" u="none" strike="noStrike">
                          <a:solidFill>
                            <a:srgbClr val="1F4E78"/>
                          </a:solidFill>
                          <a:effectLst/>
                          <a:latin typeface="Calibri"/>
                        </a:rPr>
                        <a:t>(</a:t>
                      </a:r>
                    </a:p>
                  </a:txBody>
                  <a:tcPr marL="6211" marR="6211" marT="6211"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r" fontAlgn="b"/>
                      <a:r>
                        <a:rPr lang="en-US" sz="900" b="1" i="0" u="none" strike="noStrike">
                          <a:solidFill>
                            <a:srgbClr val="1F4E78"/>
                          </a:solidFill>
                          <a:effectLst/>
                          <a:latin typeface="Calibri"/>
                        </a:rPr>
                        <a:t>39%</a:t>
                      </a:r>
                    </a:p>
                  </a:txBody>
                  <a:tcPr marL="6211" marR="6211" marT="6211"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gridSpan="2">
                  <a:txBody>
                    <a:bodyPr/>
                    <a:lstStyle/>
                    <a:p>
                      <a:pPr algn="l" fontAlgn="b"/>
                      <a:r>
                        <a:rPr lang="en-US" sz="1100" b="1" i="0" u="none" strike="noStrike">
                          <a:solidFill>
                            <a:srgbClr val="1F4E78"/>
                          </a:solidFill>
                          <a:effectLst/>
                          <a:latin typeface="Calibri"/>
                        </a:rPr>
                        <a:t> increase)</a:t>
                      </a:r>
                    </a:p>
                  </a:txBody>
                  <a:tcPr marL="6211" marR="6211" marT="6211" marB="0" anchor="b">
                    <a:lnL w="6350" cap="flat" cmpd="sng" algn="ctr">
                      <a:solidFill>
                        <a:srgbClr val="7F7F7F"/>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r>
              <a:tr h="329147">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gridSpan="4">
                  <a:txBody>
                    <a:bodyPr/>
                    <a:lstStyle/>
                    <a:p>
                      <a:pPr algn="l" fontAlgn="b"/>
                      <a:r>
                        <a:rPr lang="en-US" sz="900" b="0" i="0" u="none" strike="noStrike">
                          <a:solidFill>
                            <a:srgbClr val="000000"/>
                          </a:solidFill>
                          <a:effectLst/>
                          <a:latin typeface="Calibri"/>
                        </a:rPr>
                        <a:t>Of the patients to be treated, how many are </a:t>
                      </a:r>
                      <a:r>
                        <a:rPr lang="en-US" sz="900" b="0" i="1" u="sng" strike="noStrike">
                          <a:solidFill>
                            <a:srgbClr val="000000"/>
                          </a:solidFill>
                          <a:effectLst/>
                          <a:latin typeface="Calibri"/>
                        </a:rPr>
                        <a:t>not</a:t>
                      </a:r>
                      <a:r>
                        <a:rPr lang="en-US" sz="900" b="0" i="0" u="none" strike="noStrike">
                          <a:solidFill>
                            <a:srgbClr val="000000"/>
                          </a:solidFill>
                          <a:effectLst/>
                          <a:latin typeface="Calibri"/>
                        </a:rPr>
                        <a:t> already receiving HCPD?</a:t>
                      </a:r>
                    </a:p>
                  </a:txBody>
                  <a:tcPr marL="6211" marR="6211" marT="6211" marB="0" anchor="b">
                    <a:lnL>
                      <a:noFill/>
                    </a:lnL>
                    <a:lnR>
                      <a:noFill/>
                    </a:lnR>
                    <a:lnT>
                      <a:noFill/>
                    </a:lnT>
                    <a:lnB w="6350" cap="flat" cmpd="sng" algn="ctr">
                      <a:solidFill>
                        <a:srgbClr val="7F7F7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r>
                        <a:rPr lang="en-US" sz="900" b="0" i="0" u="none" strike="noStrike">
                          <a:solidFill>
                            <a:srgbClr val="000000"/>
                          </a:solidFill>
                          <a:effectLst/>
                          <a:latin typeface="Calibri"/>
                        </a:rPr>
                        <a:t> </a:t>
                      </a:r>
                    </a:p>
                  </a:txBody>
                  <a:tcPr marL="6211" marR="6211" marT="621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w="6350" cap="flat" cmpd="sng" algn="ctr">
                      <a:solidFill>
                        <a:srgbClr val="000000"/>
                      </a:solidFill>
                      <a:prstDash val="solid"/>
                      <a:round/>
                      <a:headEnd type="none" w="med" len="med"/>
                      <a:tailEnd type="none" w="med" len="med"/>
                    </a:lnL>
                    <a:lnR>
                      <a:noFill/>
                    </a:lnR>
                    <a:lnT>
                      <a:noFill/>
                    </a:lnT>
                    <a:lnB>
                      <a:noFill/>
                    </a:lnB>
                  </a:tcPr>
                </a:tc>
                <a:tc gridSpan="4">
                  <a:txBody>
                    <a:bodyPr/>
                    <a:lstStyle/>
                    <a:p>
                      <a:pPr algn="l" fontAlgn="b"/>
                      <a:r>
                        <a:rPr lang="en-US" sz="900" b="0" i="0" u="none" strike="noStrike">
                          <a:solidFill>
                            <a:srgbClr val="000000"/>
                          </a:solidFill>
                          <a:effectLst/>
                          <a:latin typeface="Calibri"/>
                        </a:rPr>
                        <a:t>New average cost per HCPD patient per year:</a:t>
                      </a:r>
                    </a:p>
                  </a:txBody>
                  <a:tcPr marL="6211" marR="6211" marT="621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r>
              <a:tr h="164573">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r" fontAlgn="b"/>
                      <a:endParaRPr lang="en-US" sz="900" b="1" i="1" u="none" strike="noStrike">
                        <a:solidFill>
                          <a:srgbClr val="FF0000"/>
                        </a:solidFill>
                        <a:effectLst/>
                        <a:latin typeface="Calibri"/>
                      </a:endParaRPr>
                    </a:p>
                  </a:txBody>
                  <a:tcPr marL="6211" marR="6211" marT="6211"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r" fontAlgn="b"/>
                      <a:r>
                        <a:rPr lang="en-US" sz="900" b="0" i="0" u="none" strike="noStrike">
                          <a:solidFill>
                            <a:srgbClr val="3F3F76"/>
                          </a:solidFill>
                          <a:effectLst/>
                          <a:latin typeface="Calibri"/>
                        </a:rPr>
                        <a:t>650</a:t>
                      </a:r>
                    </a:p>
                  </a:txBody>
                  <a:tcPr marL="6211" marR="6211" marT="6211"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gridSpan="2">
                  <a:txBody>
                    <a:bodyPr/>
                    <a:lstStyle/>
                    <a:p>
                      <a:pPr algn="l" fontAlgn="b"/>
                      <a:r>
                        <a:rPr lang="en-US" sz="900" b="0" i="0" u="none" strike="noStrike">
                          <a:solidFill>
                            <a:srgbClr val="000000"/>
                          </a:solidFill>
                          <a:effectLst/>
                          <a:latin typeface="Calibri"/>
                        </a:rPr>
                        <a:t>new HCPD patients</a:t>
                      </a:r>
                    </a:p>
                  </a:txBody>
                  <a:tcPr marL="6211" marR="6211" marT="6211" marB="0" anchor="b">
                    <a:lnL w="6350" cap="flat" cmpd="sng" algn="ctr">
                      <a:solidFill>
                        <a:srgbClr val="7F7F7F"/>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r>
                        <a:rPr lang="en-US" sz="900" b="0" i="0" u="none" strike="noStrike">
                          <a:solidFill>
                            <a:srgbClr val="000000"/>
                          </a:solidFill>
                          <a:effectLst/>
                          <a:latin typeface="Calibri"/>
                        </a:rPr>
                        <a:t> </a:t>
                      </a:r>
                    </a:p>
                  </a:txBody>
                  <a:tcPr marL="6211" marR="6211" marT="621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endParaRPr lang="en-US" sz="900" b="0" i="0" u="none" strike="noStrike">
                        <a:solidFill>
                          <a:srgbClr val="000000"/>
                        </a:solidFill>
                        <a:effectLst/>
                        <a:latin typeface="Calibri"/>
                      </a:endParaRPr>
                    </a:p>
                  </a:txBody>
                  <a:tcPr marL="6211" marR="6211" marT="6211"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r" fontAlgn="b"/>
                      <a:r>
                        <a:rPr lang="en-US" sz="900" b="1" i="0" u="none" strike="noStrike">
                          <a:solidFill>
                            <a:srgbClr val="1F4E78"/>
                          </a:solidFill>
                          <a:effectLst/>
                          <a:latin typeface="Calibri"/>
                        </a:rPr>
                        <a:t>381</a:t>
                      </a:r>
                    </a:p>
                  </a:txBody>
                  <a:tcPr marL="6211" marR="6211" marT="6211"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en-US" sz="900" b="1" i="1" u="none" strike="noStrike">
                          <a:solidFill>
                            <a:srgbClr val="1F4E78"/>
                          </a:solidFill>
                          <a:effectLst/>
                          <a:latin typeface="Calibri"/>
                        </a:rPr>
                        <a:t>USD</a:t>
                      </a:r>
                    </a:p>
                  </a:txBody>
                  <a:tcPr marL="6211" marR="6211" marT="6211"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r>
                        <a:rPr lang="en-US" sz="900" b="1" i="1" u="none" strike="noStrike">
                          <a:solidFill>
                            <a:srgbClr val="1F4E78"/>
                          </a:solidFill>
                          <a:effectLst/>
                          <a:latin typeface="Calibri"/>
                        </a:rPr>
                        <a:t>per year</a:t>
                      </a: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r>
              <a:tr h="190905">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gridSpan="3">
                  <a:txBody>
                    <a:bodyPr/>
                    <a:lstStyle/>
                    <a:p>
                      <a:pPr algn="l" fontAlgn="b"/>
                      <a:r>
                        <a:rPr lang="en-US" sz="900" b="0" i="0" u="none" strike="noStrike">
                          <a:solidFill>
                            <a:srgbClr val="000000"/>
                          </a:solidFill>
                          <a:effectLst/>
                          <a:latin typeface="Calibri"/>
                        </a:rPr>
                        <a:t>4. Treatment replacement:</a:t>
                      </a:r>
                    </a:p>
                  </a:txBody>
                  <a:tcPr marL="6211" marR="6211" marT="6211"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r>
                        <a:rPr lang="en-US" sz="900" b="0" i="0" u="none" strike="noStrike">
                          <a:solidFill>
                            <a:srgbClr val="000000"/>
                          </a:solidFill>
                          <a:effectLst/>
                          <a:latin typeface="Calibri"/>
                        </a:rPr>
                        <a:t> </a:t>
                      </a:r>
                    </a:p>
                  </a:txBody>
                  <a:tcPr marL="6211" marR="6211" marT="621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1" i="0" u="none" strike="noStrike">
                          <a:solidFill>
                            <a:srgbClr val="1F4E78"/>
                          </a:solidFill>
                          <a:effectLst/>
                          <a:latin typeface="Calibri"/>
                        </a:rPr>
                        <a:t>(</a:t>
                      </a:r>
                    </a:p>
                  </a:txBody>
                  <a:tcPr marL="6211" marR="6211" marT="6211"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r" fontAlgn="b"/>
                      <a:r>
                        <a:rPr lang="en-US" sz="900" b="1" i="0" u="none" strike="noStrike">
                          <a:solidFill>
                            <a:srgbClr val="1F4E78"/>
                          </a:solidFill>
                          <a:effectLst/>
                          <a:latin typeface="Calibri"/>
                        </a:rPr>
                        <a:t>34%</a:t>
                      </a:r>
                    </a:p>
                  </a:txBody>
                  <a:tcPr marL="6211" marR="6211" marT="6211"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gridSpan="2">
                  <a:txBody>
                    <a:bodyPr/>
                    <a:lstStyle/>
                    <a:p>
                      <a:pPr algn="l" fontAlgn="b"/>
                      <a:r>
                        <a:rPr lang="en-US" sz="1100" b="1" i="0" u="none" strike="noStrike">
                          <a:solidFill>
                            <a:srgbClr val="1F4E78"/>
                          </a:solidFill>
                          <a:effectLst/>
                          <a:latin typeface="Calibri"/>
                        </a:rPr>
                        <a:t> increase)</a:t>
                      </a:r>
                    </a:p>
                  </a:txBody>
                  <a:tcPr marL="6211" marR="6211" marT="6211" marB="0" anchor="b">
                    <a:lnL w="6350" cap="flat" cmpd="sng" algn="ctr">
                      <a:solidFill>
                        <a:srgbClr val="7F7F7F"/>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r>
              <a:tr h="493720">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gridSpan="4">
                  <a:txBody>
                    <a:bodyPr/>
                    <a:lstStyle/>
                    <a:p>
                      <a:pPr algn="l" fontAlgn="b"/>
                      <a:r>
                        <a:rPr lang="en-US" sz="900" b="0" i="0" u="none" strike="noStrike">
                          <a:solidFill>
                            <a:srgbClr val="000000"/>
                          </a:solidFill>
                          <a:effectLst/>
                          <a:latin typeface="Calibri"/>
                        </a:rPr>
                        <a:t>For those patients who </a:t>
                      </a:r>
                      <a:r>
                        <a:rPr lang="en-US" sz="900" b="0" i="1" u="sng" strike="noStrike">
                          <a:solidFill>
                            <a:srgbClr val="000000"/>
                          </a:solidFill>
                          <a:effectLst/>
                          <a:latin typeface="Calibri"/>
                        </a:rPr>
                        <a:t>are</a:t>
                      </a:r>
                      <a:r>
                        <a:rPr lang="en-US" sz="900" b="0" i="0" u="none" strike="noStrike">
                          <a:solidFill>
                            <a:srgbClr val="000000"/>
                          </a:solidFill>
                          <a:effectLst/>
                          <a:latin typeface="Calibri"/>
                        </a:rPr>
                        <a:t> already receiving HCPD, what is the average cost per patient of drugs this new one will replace?</a:t>
                      </a:r>
                    </a:p>
                  </a:txBody>
                  <a:tcPr marL="6211" marR="6211" marT="6211" marB="0" anchor="b">
                    <a:lnL>
                      <a:noFill/>
                    </a:lnL>
                    <a:lnR>
                      <a:noFill/>
                    </a:lnR>
                    <a:lnT>
                      <a:noFill/>
                    </a:lnT>
                    <a:lnB w="6350" cap="flat" cmpd="sng" algn="ctr">
                      <a:solidFill>
                        <a:srgbClr val="7F7F7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r>
                        <a:rPr lang="en-US" sz="900" b="0" i="0" u="none" strike="noStrike">
                          <a:solidFill>
                            <a:srgbClr val="000000"/>
                          </a:solidFill>
                          <a:effectLst/>
                          <a:latin typeface="Calibri"/>
                        </a:rPr>
                        <a:t> </a:t>
                      </a:r>
                    </a:p>
                  </a:txBody>
                  <a:tcPr marL="6211" marR="6211" marT="621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w="6350" cap="flat" cmpd="sng" algn="ctr">
                      <a:solidFill>
                        <a:srgbClr val="000000"/>
                      </a:solidFill>
                      <a:prstDash val="solid"/>
                      <a:round/>
                      <a:headEnd type="none" w="med" len="med"/>
                      <a:tailEnd type="none" w="med" len="med"/>
                    </a:lnL>
                    <a:lnR>
                      <a:noFill/>
                    </a:lnR>
                    <a:lnT>
                      <a:noFill/>
                    </a:lnT>
                    <a:lnB>
                      <a:noFill/>
                    </a:lnB>
                  </a:tcPr>
                </a:tc>
                <a:tc gridSpan="4">
                  <a:txBody>
                    <a:bodyPr/>
                    <a:lstStyle/>
                    <a:p>
                      <a:pPr algn="l" fontAlgn="b"/>
                      <a:r>
                        <a:rPr lang="en-US" sz="900" b="0" i="0" u="none" strike="noStrike">
                          <a:solidFill>
                            <a:srgbClr val="000000"/>
                          </a:solidFill>
                          <a:effectLst/>
                          <a:latin typeface="Calibri"/>
                        </a:rPr>
                        <a:t>Based on the following treatment assumptions:</a:t>
                      </a:r>
                    </a:p>
                  </a:txBody>
                  <a:tcPr marL="6211" marR="6211" marT="621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r>
              <a:tr h="164573">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r" fontAlgn="b"/>
                      <a:r>
                        <a:rPr lang="en-US" sz="900" b="0" i="0" u="none" strike="noStrike">
                          <a:solidFill>
                            <a:srgbClr val="3F3F76"/>
                          </a:solidFill>
                          <a:effectLst/>
                          <a:latin typeface="Calibri"/>
                        </a:rPr>
                        <a:t>0</a:t>
                      </a:r>
                    </a:p>
                  </a:txBody>
                  <a:tcPr marL="6211" marR="6211" marT="6211"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ctr" fontAlgn="b"/>
                      <a:r>
                        <a:rPr lang="en-US" sz="900" b="1" i="1" u="none" strike="noStrike">
                          <a:solidFill>
                            <a:srgbClr val="000000"/>
                          </a:solidFill>
                          <a:effectLst/>
                          <a:latin typeface="Calibri"/>
                        </a:rPr>
                        <a:t>USD</a:t>
                      </a:r>
                    </a:p>
                  </a:txBody>
                  <a:tcPr marL="6211" marR="6211" marT="6211"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r>
                        <a:rPr lang="en-US" sz="900" b="1" i="1" u="none" strike="noStrike">
                          <a:solidFill>
                            <a:srgbClr val="000000"/>
                          </a:solidFill>
                          <a:effectLst/>
                          <a:latin typeface="Calibri"/>
                        </a:rPr>
                        <a:t>per year</a:t>
                      </a: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r>
                        <a:rPr lang="en-US" sz="900" b="0" i="0" u="none" strike="noStrike">
                          <a:solidFill>
                            <a:srgbClr val="000000"/>
                          </a:solidFill>
                          <a:effectLst/>
                          <a:latin typeface="Calibri"/>
                        </a:rPr>
                        <a:t> </a:t>
                      </a:r>
                    </a:p>
                  </a:txBody>
                  <a:tcPr marL="6211" marR="6211" marT="621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r" fontAlgn="b"/>
                      <a:r>
                        <a:rPr lang="en-US" sz="900" b="1" i="0" u="none" strike="noStrike">
                          <a:solidFill>
                            <a:srgbClr val="1F4E78"/>
                          </a:solidFill>
                          <a:effectLst/>
                          <a:latin typeface="Calibri"/>
                        </a:rPr>
                        <a:t>2,000</a:t>
                      </a:r>
                    </a:p>
                  </a:txBody>
                  <a:tcPr marL="6211" marR="6211" marT="6211"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gridSpan="4">
                  <a:txBody>
                    <a:bodyPr/>
                    <a:lstStyle/>
                    <a:p>
                      <a:pPr algn="l" fontAlgn="b"/>
                      <a:r>
                        <a:rPr lang="en-US" sz="900" b="1" i="1" u="none" strike="noStrike">
                          <a:solidFill>
                            <a:srgbClr val="1F4E78"/>
                          </a:solidFill>
                          <a:effectLst/>
                          <a:latin typeface="Calibri"/>
                        </a:rPr>
                        <a:t> patients treated with new drug</a:t>
                      </a:r>
                    </a:p>
                  </a:txBody>
                  <a:tcPr marL="6211" marR="6211" marT="6211" marB="0" anchor="b">
                    <a:lnL w="6350" cap="flat" cmpd="sng" algn="ctr">
                      <a:solidFill>
                        <a:srgbClr val="7F7F7F"/>
                      </a:solidFill>
                      <a:prstDash val="solid"/>
                      <a:round/>
                      <a:headEnd type="none" w="med" len="med"/>
                      <a:tailEnd type="none" w="med" len="med"/>
                    </a:lnL>
                    <a:lnR>
                      <a:noFill/>
                    </a:lnR>
                    <a:lnT>
                      <a:noFill/>
                    </a:lnT>
                    <a:lnB w="6350" cap="flat" cmpd="sng" algn="ctr">
                      <a:solidFill>
                        <a:srgbClr val="7F7F7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r>
              <a:tr h="189259">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gridSpan="4">
                  <a:txBody>
                    <a:bodyPr/>
                    <a:lstStyle/>
                    <a:p>
                      <a:pPr algn="l" fontAlgn="b"/>
                      <a:r>
                        <a:rPr lang="en-US" sz="900" b="0" i="0" u="none" strike="noStrike">
                          <a:solidFill>
                            <a:srgbClr val="000000"/>
                          </a:solidFill>
                          <a:effectLst/>
                          <a:latin typeface="Calibri"/>
                        </a:rPr>
                        <a:t>5. Price of new drug per patient treated:</a:t>
                      </a:r>
                    </a:p>
                  </a:txBody>
                  <a:tcPr marL="6211" marR="6211" marT="621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r>
                        <a:rPr lang="en-US" sz="900" b="0" i="0" u="none" strike="noStrike">
                          <a:solidFill>
                            <a:srgbClr val="000000"/>
                          </a:solidFill>
                          <a:effectLst/>
                          <a:latin typeface="Calibri"/>
                        </a:rPr>
                        <a:t> </a:t>
                      </a:r>
                    </a:p>
                  </a:txBody>
                  <a:tcPr marL="6211" marR="6211" marT="621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w="6350" cap="flat" cmpd="sng" algn="ctr">
                      <a:solidFill>
                        <a:srgbClr val="000000"/>
                      </a:solidFill>
                      <a:prstDash val="solid"/>
                      <a:round/>
                      <a:headEnd type="none" w="med" len="med"/>
                      <a:tailEnd type="none" w="med" len="med"/>
                    </a:lnL>
                    <a:lnR>
                      <a:noFill/>
                    </a:lnR>
                    <a:lnT>
                      <a:noFill/>
                    </a:lnT>
                    <a:lnB>
                      <a:noFill/>
                    </a:lnB>
                  </a:tcPr>
                </a:tc>
                <a:tc rowSpan="2" gridSpan="2">
                  <a:txBody>
                    <a:bodyPr/>
                    <a:lstStyle/>
                    <a:p>
                      <a:pPr algn="r" fontAlgn="ctr"/>
                      <a:r>
                        <a:rPr lang="en-US" sz="900" b="0" i="0" u="none" strike="noStrike">
                          <a:solidFill>
                            <a:srgbClr val="000000"/>
                          </a:solidFill>
                          <a:effectLst/>
                          <a:latin typeface="Calibri"/>
                        </a:rPr>
                        <a:t>Of these, . . .  </a:t>
                      </a:r>
                    </a:p>
                  </a:txBody>
                  <a:tcPr marL="6211" marR="6211" marT="6211" marB="0" anchor="ctr">
                    <a:lnL>
                      <a:noFill/>
                    </a:lnL>
                    <a:lnR w="6350" cap="flat" cmpd="sng" algn="ctr">
                      <a:solidFill>
                        <a:srgbClr val="7F7F7F"/>
                      </a:solidFill>
                      <a:prstDash val="solid"/>
                      <a:round/>
                      <a:headEnd type="none" w="med" len="med"/>
                      <a:tailEnd type="none" w="med" len="med"/>
                    </a:lnR>
                    <a:lnT>
                      <a:noFill/>
                    </a:lnT>
                    <a:lnB>
                      <a:noFill/>
                    </a:lnB>
                  </a:tcPr>
                </a:tc>
                <a:tc rowSpan="2" hMerge="1">
                  <a:txBody>
                    <a:bodyPr/>
                    <a:lstStyle/>
                    <a:p>
                      <a:endParaRPr lang="en-US"/>
                    </a:p>
                  </a:txBody>
                  <a:tcPr/>
                </a:tc>
                <a:tc>
                  <a:txBody>
                    <a:bodyPr/>
                    <a:lstStyle/>
                    <a:p>
                      <a:pPr algn="r" fontAlgn="b"/>
                      <a:r>
                        <a:rPr lang="en-US" sz="900" b="1" i="0" u="none" strike="noStrike">
                          <a:solidFill>
                            <a:srgbClr val="1F4E78"/>
                          </a:solidFill>
                          <a:effectLst/>
                          <a:latin typeface="Calibri"/>
                        </a:rPr>
                        <a:t>1,350</a:t>
                      </a:r>
                    </a:p>
                  </a:txBody>
                  <a:tcPr marL="6211" marR="6211" marT="6211"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gridSpan="3">
                  <a:txBody>
                    <a:bodyPr/>
                    <a:lstStyle/>
                    <a:p>
                      <a:pPr algn="l" fontAlgn="b"/>
                      <a:r>
                        <a:rPr lang="en-US" sz="900" b="1" i="1" u="none" strike="noStrike">
                          <a:solidFill>
                            <a:srgbClr val="1F4E78"/>
                          </a:solidFill>
                          <a:effectLst/>
                          <a:latin typeface="Calibri"/>
                        </a:rPr>
                        <a:t> were already receiving HCPD</a:t>
                      </a:r>
                    </a:p>
                  </a:txBody>
                  <a:tcPr marL="6211" marR="6211" marT="6211" marB="0" anchor="b">
                    <a:lnL w="6350" cap="flat" cmpd="sng" algn="ctr">
                      <a:solidFill>
                        <a:srgbClr val="7F7F7F"/>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r>
              <a:tr h="157991">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r" fontAlgn="b"/>
                      <a:r>
                        <a:rPr lang="en-US" sz="900" b="0" i="0" u="none" strike="noStrike">
                          <a:solidFill>
                            <a:srgbClr val="3F3F76"/>
                          </a:solidFill>
                          <a:effectLst/>
                          <a:latin typeface="Calibri"/>
                        </a:rPr>
                        <a:t>875</a:t>
                      </a:r>
                    </a:p>
                  </a:txBody>
                  <a:tcPr marL="6211" marR="6211" marT="6211"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ctr" fontAlgn="b"/>
                      <a:r>
                        <a:rPr lang="en-US" sz="900" b="1" i="1" u="none" strike="noStrike">
                          <a:solidFill>
                            <a:srgbClr val="000000"/>
                          </a:solidFill>
                          <a:effectLst/>
                          <a:latin typeface="Calibri"/>
                        </a:rPr>
                        <a:t>USD</a:t>
                      </a:r>
                    </a:p>
                  </a:txBody>
                  <a:tcPr marL="6211" marR="6211" marT="6211"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r>
                        <a:rPr lang="en-US" sz="900" b="1" i="1" u="none" strike="noStrike">
                          <a:solidFill>
                            <a:srgbClr val="000000"/>
                          </a:solidFill>
                          <a:effectLst/>
                          <a:latin typeface="Calibri"/>
                        </a:rPr>
                        <a:t>per year</a:t>
                      </a: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r>
                        <a:rPr lang="en-US" sz="900" b="0" i="0" u="none" strike="noStrike">
                          <a:solidFill>
                            <a:srgbClr val="000000"/>
                          </a:solidFill>
                          <a:effectLst/>
                          <a:latin typeface="Calibri"/>
                        </a:rPr>
                        <a:t> </a:t>
                      </a:r>
                    </a:p>
                  </a:txBody>
                  <a:tcPr marL="6211" marR="6211" marT="621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w="6350" cap="flat" cmpd="sng" algn="ctr">
                      <a:solidFill>
                        <a:srgbClr val="000000"/>
                      </a:solidFill>
                      <a:prstDash val="solid"/>
                      <a:round/>
                      <a:headEnd type="none" w="med" len="med"/>
                      <a:tailEnd type="none" w="med" len="med"/>
                    </a:lnL>
                    <a:lnR>
                      <a:noFill/>
                    </a:lnR>
                    <a:lnT>
                      <a:noFill/>
                    </a:lnT>
                    <a:lnB>
                      <a:noFill/>
                    </a:lnB>
                  </a:tcPr>
                </a:tc>
                <a:tc gridSpan="2" vMerge="1">
                  <a:txBody>
                    <a:bodyPr/>
                    <a:lstStyle/>
                    <a:p>
                      <a:endParaRPr lang="en-US"/>
                    </a:p>
                  </a:txBody>
                  <a:tcPr/>
                </a:tc>
                <a:tc hMerge="1" vMerge="1">
                  <a:txBody>
                    <a:bodyPr/>
                    <a:lstStyle/>
                    <a:p>
                      <a:endParaRPr lang="en-US"/>
                    </a:p>
                  </a:txBody>
                  <a:tcPr/>
                </a:tc>
                <a:tc>
                  <a:txBody>
                    <a:bodyPr/>
                    <a:lstStyle/>
                    <a:p>
                      <a:pPr algn="r" fontAlgn="b"/>
                      <a:r>
                        <a:rPr lang="en-US" sz="900" b="1" i="0" u="none" strike="noStrike">
                          <a:solidFill>
                            <a:srgbClr val="1F4E78"/>
                          </a:solidFill>
                          <a:effectLst/>
                          <a:latin typeface="Calibri"/>
                        </a:rPr>
                        <a:t>650</a:t>
                      </a:r>
                    </a:p>
                  </a:txBody>
                  <a:tcPr marL="6211" marR="6211" marT="6211"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gridSpan="4">
                  <a:txBody>
                    <a:bodyPr/>
                    <a:lstStyle/>
                    <a:p>
                      <a:pPr algn="l" fontAlgn="b"/>
                      <a:r>
                        <a:rPr lang="en-US" sz="900" b="1" i="1" u="none" strike="noStrike">
                          <a:solidFill>
                            <a:srgbClr val="1F4E78"/>
                          </a:solidFill>
                          <a:effectLst/>
                          <a:latin typeface="Calibri"/>
                        </a:rPr>
                        <a:t>were not already receiving HCPD</a:t>
                      </a:r>
                    </a:p>
                  </a:txBody>
                  <a:tcPr marL="6211" marR="6211" marT="6211" marB="0" anchor="b">
                    <a:lnL w="6350" cap="flat" cmpd="sng" algn="ctr">
                      <a:solidFill>
                        <a:srgbClr val="7F7F7F"/>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288004">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gridSpan="4">
                  <a:txBody>
                    <a:bodyPr/>
                    <a:lstStyle/>
                    <a:p>
                      <a:pPr algn="l" fontAlgn="b"/>
                      <a:r>
                        <a:rPr lang="en-US" sz="800" b="0" i="0" u="none" strike="noStrike">
                          <a:solidFill>
                            <a:srgbClr val="000000"/>
                          </a:solidFill>
                          <a:effectLst/>
                          <a:latin typeface="Calibri"/>
                        </a:rPr>
                        <a:t>NOTE: If treatment duration is less than one year, this is simply the price for treating one patient.</a:t>
                      </a:r>
                    </a:p>
                  </a:txBody>
                  <a:tcPr marL="6211" marR="6211" marT="6211" marB="0" anchor="b">
                    <a:lnL>
                      <a:noFill/>
                    </a:lnL>
                    <a:lnR>
                      <a:noFill/>
                    </a:lnR>
                    <a:lnT w="6350" cap="flat" cmpd="sng" algn="ctr">
                      <a:solidFill>
                        <a:srgbClr val="7F7F7F"/>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r>
                        <a:rPr lang="en-US" sz="900" b="0" i="0" u="none" strike="noStrike">
                          <a:solidFill>
                            <a:srgbClr val="000000"/>
                          </a:solidFill>
                          <a:effectLst/>
                          <a:latin typeface="Calibri"/>
                        </a:rPr>
                        <a:t> </a:t>
                      </a:r>
                    </a:p>
                  </a:txBody>
                  <a:tcPr marL="6211" marR="6211" marT="621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a:endParaRPr>
                    </a:p>
                  </a:txBody>
                  <a:tcPr marL="6211" marR="6211" marT="621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endParaRPr lang="en-US" sz="900" b="0" i="0" u="none" strike="noStrike">
                        <a:solidFill>
                          <a:srgbClr val="000000"/>
                        </a:solidFill>
                        <a:effectLst/>
                        <a:latin typeface="Calibri"/>
                      </a:endParaRPr>
                    </a:p>
                  </a:txBody>
                  <a:tcPr marL="6211" marR="6211" marT="6211" marB="0" anchor="ctr">
                    <a:lnL>
                      <a:noFill/>
                    </a:lnL>
                    <a:lnR>
                      <a:noFill/>
                    </a:lnR>
                    <a:lnT>
                      <a:noFill/>
                    </a:lnT>
                    <a:lnB>
                      <a:noFill/>
                    </a:lnB>
                  </a:tcPr>
                </a:tc>
                <a:tc>
                  <a:txBody>
                    <a:bodyPr/>
                    <a:lstStyle/>
                    <a:p>
                      <a:pPr algn="r" fontAlgn="ctr"/>
                      <a:endParaRPr lang="en-US" sz="900" b="0" i="0" u="none" strike="noStrike">
                        <a:solidFill>
                          <a:srgbClr val="000000"/>
                        </a:solidFill>
                        <a:effectLst/>
                        <a:latin typeface="Calibri"/>
                      </a:endParaRPr>
                    </a:p>
                  </a:txBody>
                  <a:tcPr marL="6211" marR="6211" marT="6211" marB="0" anchor="ctr">
                    <a:lnL>
                      <a:noFill/>
                    </a:lnL>
                    <a:lnR>
                      <a:noFill/>
                    </a:lnR>
                    <a:lnT>
                      <a:noFill/>
                    </a:lnT>
                    <a:lnB>
                      <a:noFill/>
                    </a:lnB>
                  </a:tcPr>
                </a:tc>
                <a:tc>
                  <a:txBody>
                    <a:bodyPr/>
                    <a:lstStyle/>
                    <a:p>
                      <a:pPr algn="r" fontAlgn="ctr"/>
                      <a:endParaRPr lang="en-US" sz="900" b="0" i="0" u="none" strike="noStrike">
                        <a:solidFill>
                          <a:srgbClr val="000000"/>
                        </a:solidFill>
                        <a:effectLst/>
                        <a:latin typeface="Calibri"/>
                      </a:endParaRPr>
                    </a:p>
                  </a:txBody>
                  <a:tcPr marL="6211" marR="6211" marT="6211" marB="0" anchor="ctr">
                    <a:lnL>
                      <a:noFill/>
                    </a:lnL>
                    <a:lnR>
                      <a:noFill/>
                    </a:lnR>
                    <a:lnT w="6350" cap="flat" cmpd="sng" algn="ctr">
                      <a:solidFill>
                        <a:srgbClr val="7F7F7F"/>
                      </a:solidFill>
                      <a:prstDash val="solid"/>
                      <a:round/>
                      <a:headEnd type="none" w="med" len="med"/>
                      <a:tailEnd type="none" w="med" len="med"/>
                    </a:lnT>
                    <a:lnB>
                      <a:noFill/>
                    </a:lnB>
                  </a:tcPr>
                </a:tc>
                <a:tc>
                  <a:txBody>
                    <a:bodyPr/>
                    <a:lstStyle/>
                    <a:p>
                      <a:pPr algn="r" fontAlgn="ctr"/>
                      <a:endParaRPr lang="en-US" sz="900" b="0" i="0" u="none" strike="noStrike">
                        <a:solidFill>
                          <a:srgbClr val="000000"/>
                        </a:solidFill>
                        <a:effectLst/>
                        <a:latin typeface="Calibri"/>
                      </a:endParaRPr>
                    </a:p>
                  </a:txBody>
                  <a:tcPr marL="6211" marR="6211" marT="6211" marB="0" anchor="ctr">
                    <a:lnL>
                      <a:noFill/>
                    </a:lnL>
                    <a:lnR>
                      <a:noFill/>
                    </a:lnR>
                    <a:lnT>
                      <a:noFill/>
                    </a:lnT>
                    <a:lnB>
                      <a:noFill/>
                    </a:lnB>
                  </a:tcPr>
                </a:tc>
                <a:tc>
                  <a:txBody>
                    <a:bodyPr/>
                    <a:lstStyle/>
                    <a:p>
                      <a:pPr algn="r" fontAlgn="ctr"/>
                      <a:endParaRPr lang="en-US" sz="900" b="0" i="0" u="none" strike="noStrike">
                        <a:solidFill>
                          <a:srgbClr val="000000"/>
                        </a:solidFill>
                        <a:effectLst/>
                        <a:latin typeface="Calibri"/>
                      </a:endParaRPr>
                    </a:p>
                  </a:txBody>
                  <a:tcPr marL="6211" marR="6211" marT="6211" marB="0" anchor="ctr">
                    <a:lnL>
                      <a:noFill/>
                    </a:lnL>
                    <a:lnR>
                      <a:noFill/>
                    </a:lnR>
                    <a:lnT>
                      <a:noFill/>
                    </a:lnT>
                    <a:lnB>
                      <a:noFill/>
                    </a:lnB>
                  </a:tcPr>
                </a:tc>
                <a:tc>
                  <a:txBody>
                    <a:bodyPr/>
                    <a:lstStyle/>
                    <a:p>
                      <a:pPr algn="r" fontAlgn="ctr"/>
                      <a:endParaRPr lang="en-US" sz="900" b="0" i="0" u="none" strike="noStrike">
                        <a:solidFill>
                          <a:srgbClr val="000000"/>
                        </a:solidFill>
                        <a:effectLst/>
                        <a:latin typeface="Calibri"/>
                      </a:endParaRPr>
                    </a:p>
                  </a:txBody>
                  <a:tcPr marL="6211" marR="6211" marT="6211" marB="0" anchor="ctr">
                    <a:lnL>
                      <a:noFill/>
                    </a:lnL>
                    <a:lnR>
                      <a:noFill/>
                    </a:lnR>
                    <a:lnT>
                      <a:noFill/>
                    </a:lnT>
                    <a:lnB>
                      <a:noFill/>
                    </a:lnB>
                  </a:tcPr>
                </a:tc>
                <a:tc>
                  <a:txBody>
                    <a:bodyPr/>
                    <a:lstStyle/>
                    <a:p>
                      <a:pPr algn="r" fontAlgn="ctr"/>
                      <a:endParaRPr lang="en-US" sz="900" b="0" i="0" u="none" strike="noStrike" dirty="0">
                        <a:solidFill>
                          <a:srgbClr val="000000"/>
                        </a:solidFill>
                        <a:effectLst/>
                        <a:latin typeface="Calibri"/>
                      </a:endParaRPr>
                    </a:p>
                  </a:txBody>
                  <a:tcPr marL="6211" marR="6211" marT="6211" marB="0" anchor="ctr">
                    <a:lnL>
                      <a:noFill/>
                    </a:lnL>
                    <a:lnR>
                      <a:noFill/>
                    </a:lnR>
                    <a:lnT>
                      <a:noFill/>
                    </a:lnT>
                    <a:lnB>
                      <a:noFill/>
                    </a:lnB>
                  </a:tcPr>
                </a:tc>
              </a:tr>
            </a:tbl>
          </a:graphicData>
        </a:graphic>
      </p:graphicFrame>
    </p:spTree>
    <p:extLst>
      <p:ext uri="{BB962C8B-B14F-4D97-AF65-F5344CB8AC3E}">
        <p14:creationId xmlns:p14="http://schemas.microsoft.com/office/powerpoint/2010/main" val="31341672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50"/>
          <p:cNvSpPr txBox="1">
            <a:spLocks/>
          </p:cNvSpPr>
          <p:nvPr/>
        </p:nvSpPr>
        <p:spPr>
          <a:xfrm>
            <a:off x="33867" y="228600"/>
            <a:ext cx="8991600" cy="639762"/>
          </a:xfrm>
          <a:prstGeom prst="rect">
            <a:avLst/>
          </a:prstGeom>
          <a:noFill/>
          <a:ln>
            <a:noFill/>
          </a:ln>
        </p:spPr>
        <p:txBody>
          <a:bodyPr lIns="91425" tIns="45700" rIns="91425" bIns="45700" anchor="ctr" anchorCtr="0">
            <a:noAutofit/>
          </a:bodyPr>
          <a:lst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a:lstStyle>
          <a:p>
            <a:pPr lvl="1" algn="just"/>
            <a:r>
              <a:rPr lang="en-US" sz="2800" b="1" dirty="0">
                <a:solidFill>
                  <a:schemeClr val="accent2"/>
                </a:solidFill>
                <a:latin typeface="+mj-lt"/>
              </a:rPr>
              <a:t>A quantitative model to estimate price, volume and other issues </a:t>
            </a:r>
          </a:p>
        </p:txBody>
      </p:sp>
      <p:graphicFrame>
        <p:nvGraphicFramePr>
          <p:cNvPr id="3" name="Table 2"/>
          <p:cNvGraphicFramePr>
            <a:graphicFrameLocks noGrp="1"/>
          </p:cNvGraphicFramePr>
          <p:nvPr>
            <p:extLst>
              <p:ext uri="{D42A27DB-BD31-4B8C-83A1-F6EECF244321}">
                <p14:modId xmlns:p14="http://schemas.microsoft.com/office/powerpoint/2010/main" val="453260572"/>
              </p:ext>
            </p:extLst>
          </p:nvPr>
        </p:nvGraphicFramePr>
        <p:xfrm>
          <a:off x="381001" y="1219201"/>
          <a:ext cx="7550151" cy="4818246"/>
        </p:xfrm>
        <a:graphic>
          <a:graphicData uri="http://schemas.openxmlformats.org/drawingml/2006/table">
            <a:tbl>
              <a:tblPr/>
              <a:tblGrid>
                <a:gridCol w="213100"/>
                <a:gridCol w="213100"/>
                <a:gridCol w="639299"/>
                <a:gridCol w="281841"/>
                <a:gridCol w="529313"/>
                <a:gridCol w="776784"/>
                <a:gridCol w="199352"/>
                <a:gridCol w="57285"/>
                <a:gridCol w="309339"/>
                <a:gridCol w="859273"/>
                <a:gridCol w="721790"/>
                <a:gridCol w="549935"/>
                <a:gridCol w="549935"/>
                <a:gridCol w="549935"/>
                <a:gridCol w="549935"/>
                <a:gridCol w="549935"/>
              </a:tblGrid>
              <a:tr h="432180">
                <a:tc gridSpan="7">
                  <a:txBody>
                    <a:bodyPr/>
                    <a:lstStyle/>
                    <a:p>
                      <a:pPr algn="l" fontAlgn="b"/>
                      <a:r>
                        <a:rPr lang="en-US" sz="1300" b="1" i="0" u="none" strike="noStrike">
                          <a:solidFill>
                            <a:srgbClr val="000000"/>
                          </a:solidFill>
                          <a:effectLst/>
                          <a:latin typeface="Calibri"/>
                        </a:rPr>
                        <a:t>C. New Drug Impact — Financial Agreement</a:t>
                      </a:r>
                    </a:p>
                  </a:txBody>
                  <a:tcPr marL="6211" marR="6211" marT="621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r>
              <a:tr h="232712">
                <a:tc>
                  <a:txBody>
                    <a:bodyPr/>
                    <a:lstStyle/>
                    <a:p>
                      <a:pPr algn="l" fontAlgn="b"/>
                      <a:endParaRPr lang="en-US" sz="900" b="0" i="0" u="none" strike="noStrike">
                        <a:solidFill>
                          <a:srgbClr val="000000"/>
                        </a:solidFill>
                        <a:effectLst/>
                        <a:latin typeface="Calibri"/>
                      </a:endParaRPr>
                    </a:p>
                  </a:txBody>
                  <a:tcPr marL="6211" marR="6211" marT="6211" marB="0" anchor="b">
                    <a:lnL>
                      <a:noFill/>
                    </a:lnL>
                    <a:lnR w="6350" cap="flat" cmpd="sng" algn="ctr">
                      <a:solidFill>
                        <a:srgbClr val="1F4E78"/>
                      </a:solidFill>
                      <a:prstDash val="solid"/>
                      <a:round/>
                      <a:headEnd type="none" w="med" len="med"/>
                      <a:tailEnd type="none" w="med" len="med"/>
                    </a:lnR>
                    <a:lnT>
                      <a:noFill/>
                    </a:lnT>
                    <a:lnB>
                      <a:noFill/>
                    </a:lnB>
                  </a:tcPr>
                </a:tc>
                <a:tc gridSpan="2">
                  <a:txBody>
                    <a:bodyPr/>
                    <a:lstStyle/>
                    <a:p>
                      <a:pPr algn="l" fontAlgn="b"/>
                      <a:r>
                        <a:rPr lang="en-US" sz="900" b="0" i="0" u="none" strike="noStrike">
                          <a:solidFill>
                            <a:srgbClr val="1F4E78"/>
                          </a:solidFill>
                          <a:effectLst/>
                          <a:latin typeface="Calibri"/>
                        </a:rPr>
                        <a:t>Still assuming:</a:t>
                      </a:r>
                    </a:p>
                  </a:txBody>
                  <a:tcPr marL="6211" marR="6211" marT="6211" marB="0" anchor="b">
                    <a:lnL w="6350" cap="flat" cmpd="sng" algn="ctr">
                      <a:solidFill>
                        <a:srgbClr val="1F4E78"/>
                      </a:solidFill>
                      <a:prstDash val="solid"/>
                      <a:round/>
                      <a:headEnd type="none" w="med" len="med"/>
                      <a:tailEnd type="none" w="med" len="med"/>
                    </a:lnL>
                    <a:lnR>
                      <a:noFill/>
                    </a:lnR>
                    <a:lnT w="6350" cap="flat" cmpd="sng" algn="ctr">
                      <a:solidFill>
                        <a:srgbClr val="1F4E78"/>
                      </a:solidFill>
                      <a:prstDash val="solid"/>
                      <a:round/>
                      <a:headEnd type="none" w="med" len="med"/>
                      <a:tailEnd type="none" w="med" len="med"/>
                    </a:lnT>
                    <a:lnB>
                      <a:noFill/>
                    </a:lnB>
                    <a:solidFill>
                      <a:srgbClr val="D9D9D9"/>
                    </a:solidFill>
                  </a:tcPr>
                </a:tc>
                <a:tc hMerge="1">
                  <a:txBody>
                    <a:bodyPr/>
                    <a:lstStyle/>
                    <a:p>
                      <a:endParaRPr lang="en-US"/>
                    </a:p>
                  </a:txBody>
                  <a:tcPr/>
                </a:tc>
                <a:tc>
                  <a:txBody>
                    <a:bodyPr/>
                    <a:lstStyle/>
                    <a:p>
                      <a:pPr algn="l" fontAlgn="b"/>
                      <a:r>
                        <a:rPr lang="en-US" sz="900" b="0" i="0" u="none" strike="noStrike">
                          <a:solidFill>
                            <a:srgbClr val="1F4E78"/>
                          </a:solidFill>
                          <a:effectLst/>
                          <a:latin typeface="Calibri"/>
                        </a:rPr>
                        <a:t> </a:t>
                      </a:r>
                    </a:p>
                  </a:txBody>
                  <a:tcPr marL="6211" marR="6211" marT="6211" marB="0" anchor="b">
                    <a:lnL>
                      <a:noFill/>
                    </a:lnL>
                    <a:lnR>
                      <a:noFill/>
                    </a:lnR>
                    <a:lnT w="6350" cap="flat" cmpd="sng" algn="ctr">
                      <a:solidFill>
                        <a:srgbClr val="1F4E78"/>
                      </a:solidFill>
                      <a:prstDash val="solid"/>
                      <a:round/>
                      <a:headEnd type="none" w="med" len="med"/>
                      <a:tailEnd type="none" w="med" len="med"/>
                    </a:lnT>
                    <a:lnB>
                      <a:noFill/>
                    </a:lnB>
                    <a:solidFill>
                      <a:srgbClr val="D9D9D9"/>
                    </a:solidFill>
                  </a:tcPr>
                </a:tc>
                <a:tc>
                  <a:txBody>
                    <a:bodyPr/>
                    <a:lstStyle/>
                    <a:p>
                      <a:pPr algn="l" fontAlgn="b"/>
                      <a:r>
                        <a:rPr lang="en-US" sz="900" b="0" i="0" u="none" strike="noStrike">
                          <a:solidFill>
                            <a:srgbClr val="1F4E78"/>
                          </a:solidFill>
                          <a:effectLst/>
                          <a:latin typeface="Calibri"/>
                        </a:rPr>
                        <a:t> </a:t>
                      </a:r>
                    </a:p>
                  </a:txBody>
                  <a:tcPr marL="6211" marR="6211" marT="6211" marB="0" anchor="b">
                    <a:lnL>
                      <a:noFill/>
                    </a:lnL>
                    <a:lnR>
                      <a:noFill/>
                    </a:lnR>
                    <a:lnT w="6350" cap="flat" cmpd="sng" algn="ctr">
                      <a:solidFill>
                        <a:srgbClr val="1F4E78"/>
                      </a:solidFill>
                      <a:prstDash val="solid"/>
                      <a:round/>
                      <a:headEnd type="none" w="med" len="med"/>
                      <a:tailEnd type="none" w="med" len="med"/>
                    </a:lnT>
                    <a:lnB>
                      <a:noFill/>
                    </a:lnB>
                    <a:solidFill>
                      <a:srgbClr val="D9D9D9"/>
                    </a:solidFill>
                  </a:tcPr>
                </a:tc>
                <a:tc>
                  <a:txBody>
                    <a:bodyPr/>
                    <a:lstStyle/>
                    <a:p>
                      <a:pPr algn="l" fontAlgn="b"/>
                      <a:r>
                        <a:rPr lang="en-US" sz="900" b="0" i="0" u="none" strike="noStrike">
                          <a:solidFill>
                            <a:srgbClr val="1F4E78"/>
                          </a:solidFill>
                          <a:effectLst/>
                          <a:latin typeface="Calibri"/>
                        </a:rPr>
                        <a:t> </a:t>
                      </a:r>
                    </a:p>
                  </a:txBody>
                  <a:tcPr marL="6211" marR="6211" marT="6211" marB="0" anchor="b">
                    <a:lnL>
                      <a:noFill/>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a:noFill/>
                    </a:lnB>
                    <a:solidFill>
                      <a:srgbClr val="D9D9D9"/>
                    </a:solidFill>
                  </a:tcPr>
                </a:tc>
                <a:tc>
                  <a:txBody>
                    <a:bodyPr/>
                    <a:lstStyle/>
                    <a:p>
                      <a:pPr algn="l" fontAlgn="b"/>
                      <a:endParaRPr lang="en-US" sz="900" b="0" i="0" u="none" strike="noStrike">
                        <a:solidFill>
                          <a:srgbClr val="000000"/>
                        </a:solidFill>
                        <a:effectLst/>
                        <a:latin typeface="Calibri"/>
                      </a:endParaRPr>
                    </a:p>
                  </a:txBody>
                  <a:tcPr marL="6211" marR="6211" marT="6211" marB="0" anchor="b">
                    <a:lnL w="6350" cap="flat" cmpd="sng" algn="ctr">
                      <a:solidFill>
                        <a:srgbClr val="1F4E78"/>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Calibri"/>
                        </a:rPr>
                        <a:t> </a:t>
                      </a:r>
                    </a:p>
                  </a:txBody>
                  <a:tcPr marL="6211" marR="6211" marT="62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1" i="1" u="none" strike="noStrike">
                        <a:solidFill>
                          <a:srgbClr val="000000"/>
                        </a:solidFill>
                        <a:effectLst/>
                        <a:latin typeface="Calibri"/>
                      </a:endParaRPr>
                    </a:p>
                  </a:txBody>
                  <a:tcPr marL="6211" marR="6211" marT="621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r>
              <a:tr h="199467">
                <a:tc>
                  <a:txBody>
                    <a:bodyPr/>
                    <a:lstStyle/>
                    <a:p>
                      <a:pPr algn="l" fontAlgn="b"/>
                      <a:endParaRPr lang="en-US" sz="900" b="0" i="0" u="none" strike="noStrike">
                        <a:solidFill>
                          <a:srgbClr val="000000"/>
                        </a:solidFill>
                        <a:effectLst/>
                        <a:latin typeface="Calibri"/>
                      </a:endParaRPr>
                    </a:p>
                  </a:txBody>
                  <a:tcPr marL="6211" marR="6211" marT="6211" marB="0" anchor="b">
                    <a:lnL>
                      <a:noFill/>
                    </a:lnL>
                    <a:lnR w="6350" cap="flat" cmpd="sng" algn="ctr">
                      <a:solidFill>
                        <a:srgbClr val="1F4E78"/>
                      </a:solidFill>
                      <a:prstDash val="solid"/>
                      <a:round/>
                      <a:headEnd type="none" w="med" len="med"/>
                      <a:tailEnd type="none" w="med" len="med"/>
                    </a:lnR>
                    <a:lnT>
                      <a:noFill/>
                    </a:lnT>
                    <a:lnB>
                      <a:noFill/>
                    </a:lnB>
                  </a:tcPr>
                </a:tc>
                <a:tc>
                  <a:txBody>
                    <a:bodyPr/>
                    <a:lstStyle/>
                    <a:p>
                      <a:pPr algn="l" fontAlgn="b"/>
                      <a:r>
                        <a:rPr lang="en-US" sz="900" b="0" i="0" u="none" strike="noStrike">
                          <a:solidFill>
                            <a:srgbClr val="1F4E78"/>
                          </a:solidFill>
                          <a:effectLst/>
                          <a:latin typeface="Calibri"/>
                        </a:rPr>
                        <a:t> </a:t>
                      </a:r>
                    </a:p>
                  </a:txBody>
                  <a:tcPr marL="6211" marR="6211" marT="6211" marB="0" anchor="b">
                    <a:lnL w="6350" cap="flat" cmpd="sng" algn="ctr">
                      <a:solidFill>
                        <a:srgbClr val="1F4E78"/>
                      </a:solidFill>
                      <a:prstDash val="solid"/>
                      <a:round/>
                      <a:headEnd type="none" w="med" len="med"/>
                      <a:tailEnd type="none" w="med" len="med"/>
                    </a:lnL>
                    <a:lnR>
                      <a:noFill/>
                    </a:lnR>
                    <a:lnT>
                      <a:noFill/>
                    </a:lnT>
                    <a:lnB>
                      <a:noFill/>
                    </a:lnB>
                    <a:solidFill>
                      <a:srgbClr val="D9D9D9"/>
                    </a:solidFill>
                  </a:tcPr>
                </a:tc>
                <a:tc>
                  <a:txBody>
                    <a:bodyPr/>
                    <a:lstStyle/>
                    <a:p>
                      <a:pPr algn="r" fontAlgn="b"/>
                      <a:r>
                        <a:rPr lang="en-US" sz="900" b="1" i="0" u="none" strike="noStrike">
                          <a:solidFill>
                            <a:srgbClr val="1F4E78"/>
                          </a:solidFill>
                          <a:effectLst/>
                          <a:latin typeface="Calibri"/>
                        </a:rPr>
                        <a:t>10,000</a:t>
                      </a:r>
                    </a:p>
                  </a:txBody>
                  <a:tcPr marL="6211" marR="6211" marT="6211" marB="0" anchor="b">
                    <a:lnL>
                      <a:noFill/>
                    </a:lnL>
                    <a:lnR>
                      <a:noFill/>
                    </a:lnR>
                    <a:lnT>
                      <a:noFill/>
                    </a:lnT>
                    <a:lnB>
                      <a:noFill/>
                    </a:lnB>
                    <a:solidFill>
                      <a:srgbClr val="D9D9D9"/>
                    </a:solidFill>
                  </a:tcPr>
                </a:tc>
                <a:tc gridSpan="3">
                  <a:txBody>
                    <a:bodyPr/>
                    <a:lstStyle/>
                    <a:p>
                      <a:pPr algn="l" fontAlgn="b"/>
                      <a:r>
                        <a:rPr lang="en-US" sz="900" b="0" i="0" u="none" strike="noStrike">
                          <a:solidFill>
                            <a:srgbClr val="1F4E78"/>
                          </a:solidFill>
                          <a:effectLst/>
                          <a:latin typeface="Calibri"/>
                        </a:rPr>
                        <a:t>patients could benefit, and</a:t>
                      </a:r>
                    </a:p>
                  </a:txBody>
                  <a:tcPr marL="6211" marR="6211" marT="6211" marB="0" anchor="b">
                    <a:lnL>
                      <a:noFill/>
                    </a:lnL>
                    <a:lnR w="6350" cap="flat" cmpd="sng" algn="ctr">
                      <a:solidFill>
                        <a:srgbClr val="1F4E78"/>
                      </a:solidFill>
                      <a:prstDash val="solid"/>
                      <a:round/>
                      <a:headEnd type="none" w="med" len="med"/>
                      <a:tailEnd type="none" w="med" len="med"/>
                    </a:lnR>
                    <a:lnT>
                      <a:noFill/>
                    </a:lnT>
                    <a:lnB>
                      <a:noFill/>
                    </a:lnB>
                    <a:solidFill>
                      <a:srgbClr val="D9D9D9"/>
                    </a:solidFill>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211" marR="6211" marT="6211" marB="0" anchor="b">
                    <a:lnL w="6350" cap="flat" cmpd="sng" algn="ctr">
                      <a:solidFill>
                        <a:srgbClr val="1F4E78"/>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Calibri"/>
                        </a:rPr>
                        <a:t> </a:t>
                      </a:r>
                    </a:p>
                  </a:txBody>
                  <a:tcPr marL="6211" marR="6211" marT="621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r>
              <a:tr h="199467">
                <a:tc>
                  <a:txBody>
                    <a:bodyPr/>
                    <a:lstStyle/>
                    <a:p>
                      <a:pPr algn="l" fontAlgn="b"/>
                      <a:endParaRPr lang="en-US" sz="900" b="0" i="0" u="none" strike="noStrike">
                        <a:solidFill>
                          <a:srgbClr val="000000"/>
                        </a:solidFill>
                        <a:effectLst/>
                        <a:latin typeface="Calibri"/>
                      </a:endParaRPr>
                    </a:p>
                  </a:txBody>
                  <a:tcPr marL="6211" marR="6211" marT="6211" marB="0" anchor="b">
                    <a:lnL>
                      <a:noFill/>
                    </a:lnL>
                    <a:lnR w="6350" cap="flat" cmpd="sng" algn="ctr">
                      <a:solidFill>
                        <a:srgbClr val="1F4E78"/>
                      </a:solidFill>
                      <a:prstDash val="solid"/>
                      <a:round/>
                      <a:headEnd type="none" w="med" len="med"/>
                      <a:tailEnd type="none" w="med" len="med"/>
                    </a:lnR>
                    <a:lnT>
                      <a:noFill/>
                    </a:lnT>
                    <a:lnB>
                      <a:noFill/>
                    </a:lnB>
                  </a:tcPr>
                </a:tc>
                <a:tc>
                  <a:txBody>
                    <a:bodyPr/>
                    <a:lstStyle/>
                    <a:p>
                      <a:pPr algn="l" fontAlgn="b"/>
                      <a:r>
                        <a:rPr lang="en-US" sz="900" b="0" i="0" u="none" strike="noStrike">
                          <a:solidFill>
                            <a:srgbClr val="1F4E78"/>
                          </a:solidFill>
                          <a:effectLst/>
                          <a:latin typeface="Calibri"/>
                        </a:rPr>
                        <a:t> </a:t>
                      </a:r>
                    </a:p>
                  </a:txBody>
                  <a:tcPr marL="6211" marR="6211" marT="6211" marB="0" anchor="b">
                    <a:lnL w="6350" cap="flat" cmpd="sng" algn="ctr">
                      <a:solidFill>
                        <a:srgbClr val="1F4E78"/>
                      </a:solidFill>
                      <a:prstDash val="solid"/>
                      <a:round/>
                      <a:headEnd type="none" w="med" len="med"/>
                      <a:tailEnd type="none" w="med" len="med"/>
                    </a:lnL>
                    <a:lnR>
                      <a:noFill/>
                    </a:lnR>
                    <a:lnT>
                      <a:noFill/>
                    </a:lnT>
                    <a:lnB>
                      <a:noFill/>
                    </a:lnB>
                    <a:solidFill>
                      <a:srgbClr val="D9D9D9"/>
                    </a:solidFill>
                  </a:tcPr>
                </a:tc>
                <a:tc>
                  <a:txBody>
                    <a:bodyPr/>
                    <a:lstStyle/>
                    <a:p>
                      <a:pPr algn="r" fontAlgn="b"/>
                      <a:r>
                        <a:rPr lang="en-US" sz="900" b="1" i="0" u="none" strike="noStrike">
                          <a:solidFill>
                            <a:srgbClr val="1F4E78"/>
                          </a:solidFill>
                          <a:effectLst/>
                          <a:latin typeface="Calibri"/>
                        </a:rPr>
                        <a:t>2,000</a:t>
                      </a:r>
                    </a:p>
                  </a:txBody>
                  <a:tcPr marL="6211" marR="6211" marT="6211" marB="0" anchor="b">
                    <a:lnL>
                      <a:noFill/>
                    </a:lnL>
                    <a:lnR>
                      <a:noFill/>
                    </a:lnR>
                    <a:lnT>
                      <a:noFill/>
                    </a:lnT>
                    <a:lnB>
                      <a:noFill/>
                    </a:lnB>
                    <a:solidFill>
                      <a:srgbClr val="D9D9D9"/>
                    </a:solidFill>
                  </a:tcPr>
                </a:tc>
                <a:tc gridSpan="3">
                  <a:txBody>
                    <a:bodyPr/>
                    <a:lstStyle/>
                    <a:p>
                      <a:pPr algn="l" fontAlgn="b"/>
                      <a:r>
                        <a:rPr lang="en-US" sz="900" b="0" i="0" u="none" strike="noStrike">
                          <a:solidFill>
                            <a:srgbClr val="1F4E78"/>
                          </a:solidFill>
                          <a:effectLst/>
                          <a:latin typeface="Calibri"/>
                        </a:rPr>
                        <a:t>patients will receive treatment</a:t>
                      </a:r>
                    </a:p>
                  </a:txBody>
                  <a:tcPr marL="6211" marR="6211" marT="6211" marB="0" anchor="b">
                    <a:lnL>
                      <a:noFill/>
                    </a:lnL>
                    <a:lnR w="6350" cap="flat" cmpd="sng" algn="ctr">
                      <a:solidFill>
                        <a:srgbClr val="1F4E78"/>
                      </a:solidFill>
                      <a:prstDash val="solid"/>
                      <a:round/>
                      <a:headEnd type="none" w="med" len="med"/>
                      <a:tailEnd type="none" w="med" len="med"/>
                    </a:lnR>
                    <a:lnT>
                      <a:noFill/>
                    </a:lnT>
                    <a:lnB>
                      <a:noFill/>
                    </a:lnB>
                    <a:solidFill>
                      <a:srgbClr val="D9D9D9"/>
                    </a:solidFill>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211" marR="6211" marT="6211" marB="0" anchor="b">
                    <a:lnL w="6350" cap="flat" cmpd="sng" algn="ctr">
                      <a:solidFill>
                        <a:srgbClr val="1F4E78"/>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Calibri"/>
                        </a:rPr>
                        <a:t> </a:t>
                      </a:r>
                    </a:p>
                  </a:txBody>
                  <a:tcPr marL="6211" marR="6211" marT="621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r>
              <a:tr h="300309">
                <a:tc>
                  <a:txBody>
                    <a:bodyPr/>
                    <a:lstStyle/>
                    <a:p>
                      <a:pPr algn="l" fontAlgn="b"/>
                      <a:endParaRPr lang="en-US" sz="900" b="0" i="0" u="none" strike="noStrike">
                        <a:solidFill>
                          <a:srgbClr val="000000"/>
                        </a:solidFill>
                        <a:effectLst/>
                        <a:latin typeface="Calibri"/>
                      </a:endParaRPr>
                    </a:p>
                  </a:txBody>
                  <a:tcPr marL="6211" marR="6211" marT="6211" marB="0" anchor="b">
                    <a:lnL>
                      <a:noFill/>
                    </a:lnL>
                    <a:lnR w="6350" cap="flat" cmpd="sng" algn="ctr">
                      <a:solidFill>
                        <a:srgbClr val="1F4E78"/>
                      </a:solidFill>
                      <a:prstDash val="solid"/>
                      <a:round/>
                      <a:headEnd type="none" w="med" len="med"/>
                      <a:tailEnd type="none" w="med" len="med"/>
                    </a:lnR>
                    <a:lnT>
                      <a:noFill/>
                    </a:lnT>
                    <a:lnB>
                      <a:noFill/>
                    </a:lnB>
                  </a:tcPr>
                </a:tc>
                <a:tc>
                  <a:txBody>
                    <a:bodyPr/>
                    <a:lstStyle/>
                    <a:p>
                      <a:pPr algn="l" fontAlgn="b"/>
                      <a:r>
                        <a:rPr lang="en-US" sz="900" b="0" i="0" u="none" strike="noStrike">
                          <a:solidFill>
                            <a:srgbClr val="1F4E78"/>
                          </a:solidFill>
                          <a:effectLst/>
                          <a:latin typeface="Calibri"/>
                        </a:rPr>
                        <a:t> </a:t>
                      </a:r>
                    </a:p>
                  </a:txBody>
                  <a:tcPr marL="6211" marR="6211" marT="6211" marB="0" anchor="b">
                    <a:lnL w="6350" cap="flat" cmpd="sng" algn="ctr">
                      <a:solidFill>
                        <a:srgbClr val="1F4E78"/>
                      </a:solidFill>
                      <a:prstDash val="solid"/>
                      <a:round/>
                      <a:headEnd type="none" w="med" len="med"/>
                      <a:tailEnd type="none" w="med" len="med"/>
                    </a:lnL>
                    <a:lnR>
                      <a:noFill/>
                    </a:lnR>
                    <a:lnT>
                      <a:noFill/>
                    </a:lnT>
                    <a:lnB>
                      <a:noFill/>
                    </a:lnB>
                    <a:solidFill>
                      <a:srgbClr val="D9D9D9"/>
                    </a:solidFill>
                  </a:tcPr>
                </a:tc>
                <a:tc gridSpan="3">
                  <a:txBody>
                    <a:bodyPr/>
                    <a:lstStyle/>
                    <a:p>
                      <a:pPr algn="l" fontAlgn="b"/>
                      <a:r>
                        <a:rPr lang="en-US" sz="900" b="0" i="0" u="none" strike="noStrike">
                          <a:solidFill>
                            <a:srgbClr val="1F4E78"/>
                          </a:solidFill>
                          <a:effectLst/>
                          <a:latin typeface="Calibri"/>
                        </a:rPr>
                        <a:t>at an average price per patient of </a:t>
                      </a:r>
                    </a:p>
                  </a:txBody>
                  <a:tcPr marL="6211" marR="6211" marT="6211" marB="0" anchor="b">
                    <a:lnL>
                      <a:noFill/>
                    </a:lnL>
                    <a:lnR>
                      <a:noFill/>
                    </a:lnR>
                    <a:lnT>
                      <a:noFill/>
                    </a:lnT>
                    <a:lnB>
                      <a:noFill/>
                    </a:lnB>
                    <a:solidFill>
                      <a:srgbClr val="D9D9D9"/>
                    </a:solidFill>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a:solidFill>
                            <a:srgbClr val="1F4E78"/>
                          </a:solidFill>
                          <a:effectLst/>
                          <a:latin typeface="Calibri"/>
                        </a:rPr>
                        <a:t> </a:t>
                      </a:r>
                    </a:p>
                  </a:txBody>
                  <a:tcPr marL="6211" marR="6211" marT="6211" marB="0" anchor="b">
                    <a:lnL>
                      <a:noFill/>
                    </a:lnL>
                    <a:lnR w="6350" cap="flat" cmpd="sng" algn="ctr">
                      <a:solidFill>
                        <a:srgbClr val="1F4E78"/>
                      </a:solidFill>
                      <a:prstDash val="solid"/>
                      <a:round/>
                      <a:headEnd type="none" w="med" len="med"/>
                      <a:tailEnd type="none" w="med" len="med"/>
                    </a:lnR>
                    <a:lnT>
                      <a:noFill/>
                    </a:lnT>
                    <a:lnB>
                      <a:noFill/>
                    </a:lnB>
                    <a:solidFill>
                      <a:srgbClr val="D9D9D9"/>
                    </a:solidFill>
                  </a:tcPr>
                </a:tc>
                <a:tc>
                  <a:txBody>
                    <a:bodyPr/>
                    <a:lstStyle/>
                    <a:p>
                      <a:pPr algn="l" fontAlgn="b"/>
                      <a:endParaRPr lang="en-US" sz="900" b="0" i="0" u="none" strike="noStrike">
                        <a:solidFill>
                          <a:srgbClr val="000000"/>
                        </a:solidFill>
                        <a:effectLst/>
                        <a:latin typeface="Calibri"/>
                      </a:endParaRPr>
                    </a:p>
                  </a:txBody>
                  <a:tcPr marL="6211" marR="6211" marT="6211" marB="0" anchor="b">
                    <a:lnL w="6350" cap="flat" cmpd="sng" algn="ctr">
                      <a:solidFill>
                        <a:srgbClr val="1F4E78"/>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Calibri"/>
                        </a:rPr>
                        <a:t> </a:t>
                      </a:r>
                    </a:p>
                  </a:txBody>
                  <a:tcPr marL="6211" marR="6211" marT="621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r>
              <a:tr h="199467">
                <a:tc>
                  <a:txBody>
                    <a:bodyPr/>
                    <a:lstStyle/>
                    <a:p>
                      <a:pPr algn="l" fontAlgn="b"/>
                      <a:endParaRPr lang="en-US" sz="900" b="0" i="0" u="none" strike="noStrike">
                        <a:solidFill>
                          <a:srgbClr val="000000"/>
                        </a:solidFill>
                        <a:effectLst/>
                        <a:latin typeface="Calibri"/>
                      </a:endParaRPr>
                    </a:p>
                  </a:txBody>
                  <a:tcPr marL="6211" marR="6211" marT="6211" marB="0" anchor="b">
                    <a:lnL>
                      <a:noFill/>
                    </a:lnL>
                    <a:lnR w="6350" cap="flat" cmpd="sng" algn="ctr">
                      <a:solidFill>
                        <a:srgbClr val="1F4E78"/>
                      </a:solidFill>
                      <a:prstDash val="solid"/>
                      <a:round/>
                      <a:headEnd type="none" w="med" len="med"/>
                      <a:tailEnd type="none" w="med" len="med"/>
                    </a:lnR>
                    <a:lnT>
                      <a:noFill/>
                    </a:lnT>
                    <a:lnB>
                      <a:noFill/>
                    </a:lnB>
                  </a:tcPr>
                </a:tc>
                <a:tc>
                  <a:txBody>
                    <a:bodyPr/>
                    <a:lstStyle/>
                    <a:p>
                      <a:pPr algn="l" fontAlgn="b"/>
                      <a:r>
                        <a:rPr lang="en-US" sz="900" b="0" i="0" u="none" strike="noStrike">
                          <a:solidFill>
                            <a:srgbClr val="1F4E78"/>
                          </a:solidFill>
                          <a:effectLst/>
                          <a:latin typeface="Calibri"/>
                        </a:rPr>
                        <a:t> </a:t>
                      </a:r>
                    </a:p>
                  </a:txBody>
                  <a:tcPr marL="6211" marR="6211" marT="6211" marB="0" anchor="b">
                    <a:lnL w="6350" cap="flat" cmpd="sng" algn="ctr">
                      <a:solidFill>
                        <a:srgbClr val="1F4E78"/>
                      </a:solidFill>
                      <a:prstDash val="solid"/>
                      <a:round/>
                      <a:headEnd type="none" w="med" len="med"/>
                      <a:tailEnd type="none" w="med" len="med"/>
                    </a:lnL>
                    <a:lnR>
                      <a:noFill/>
                    </a:lnR>
                    <a:lnT>
                      <a:noFill/>
                    </a:lnT>
                    <a:lnB w="6350" cap="flat" cmpd="sng" algn="ctr">
                      <a:solidFill>
                        <a:srgbClr val="1F4E78"/>
                      </a:solidFill>
                      <a:prstDash val="solid"/>
                      <a:round/>
                      <a:headEnd type="none" w="med" len="med"/>
                      <a:tailEnd type="none" w="med" len="med"/>
                    </a:lnB>
                    <a:solidFill>
                      <a:srgbClr val="D9D9D9"/>
                    </a:solidFill>
                  </a:tcPr>
                </a:tc>
                <a:tc>
                  <a:txBody>
                    <a:bodyPr/>
                    <a:lstStyle/>
                    <a:p>
                      <a:pPr algn="r" fontAlgn="b"/>
                      <a:r>
                        <a:rPr lang="en-US" sz="900" b="1" i="0" u="none" strike="noStrike">
                          <a:solidFill>
                            <a:srgbClr val="1F4E78"/>
                          </a:solidFill>
                          <a:effectLst/>
                          <a:latin typeface="Calibri"/>
                        </a:rPr>
                        <a:t>875</a:t>
                      </a:r>
                    </a:p>
                  </a:txBody>
                  <a:tcPr marL="6211" marR="6211" marT="6211" marB="0" anchor="b">
                    <a:lnL>
                      <a:noFill/>
                    </a:lnL>
                    <a:lnR>
                      <a:noFill/>
                    </a:lnR>
                    <a:lnT>
                      <a:noFill/>
                    </a:lnT>
                    <a:lnB w="6350" cap="flat" cmpd="sng" algn="ctr">
                      <a:solidFill>
                        <a:srgbClr val="1F4E78"/>
                      </a:solidFill>
                      <a:prstDash val="solid"/>
                      <a:round/>
                      <a:headEnd type="none" w="med" len="med"/>
                      <a:tailEnd type="none" w="med" len="med"/>
                    </a:lnB>
                    <a:solidFill>
                      <a:srgbClr val="D9D9D9"/>
                    </a:solidFill>
                  </a:tcPr>
                </a:tc>
                <a:tc>
                  <a:txBody>
                    <a:bodyPr/>
                    <a:lstStyle/>
                    <a:p>
                      <a:pPr algn="ctr" fontAlgn="b"/>
                      <a:r>
                        <a:rPr lang="en-US" sz="900" b="1" i="1" u="none" strike="noStrike">
                          <a:solidFill>
                            <a:srgbClr val="1F4E78"/>
                          </a:solidFill>
                          <a:effectLst/>
                          <a:latin typeface="Calibri"/>
                        </a:rPr>
                        <a:t>USD</a:t>
                      </a:r>
                    </a:p>
                  </a:txBody>
                  <a:tcPr marL="6211" marR="6211" marT="6211" marB="0" anchor="b">
                    <a:lnL>
                      <a:noFill/>
                    </a:lnL>
                    <a:lnR>
                      <a:noFill/>
                    </a:lnR>
                    <a:lnT>
                      <a:noFill/>
                    </a:lnT>
                    <a:lnB w="6350" cap="flat" cmpd="sng" algn="ctr">
                      <a:solidFill>
                        <a:srgbClr val="1F4E78"/>
                      </a:solidFill>
                      <a:prstDash val="solid"/>
                      <a:round/>
                      <a:headEnd type="none" w="med" len="med"/>
                      <a:tailEnd type="none" w="med" len="med"/>
                    </a:lnB>
                    <a:solidFill>
                      <a:srgbClr val="D9D9D9"/>
                    </a:solidFill>
                  </a:tcPr>
                </a:tc>
                <a:tc>
                  <a:txBody>
                    <a:bodyPr/>
                    <a:lstStyle/>
                    <a:p>
                      <a:pPr algn="ctr" fontAlgn="b"/>
                      <a:r>
                        <a:rPr lang="en-US" sz="900" b="1" i="1" u="none" strike="noStrike">
                          <a:solidFill>
                            <a:srgbClr val="1F4E78"/>
                          </a:solidFill>
                          <a:effectLst/>
                          <a:latin typeface="Calibri"/>
                        </a:rPr>
                        <a:t>per year</a:t>
                      </a:r>
                    </a:p>
                  </a:txBody>
                  <a:tcPr marL="6211" marR="6211" marT="6211" marB="0" anchor="b">
                    <a:lnL>
                      <a:noFill/>
                    </a:lnL>
                    <a:lnR>
                      <a:noFill/>
                    </a:lnR>
                    <a:lnT>
                      <a:noFill/>
                    </a:lnT>
                    <a:lnB w="6350" cap="flat" cmpd="sng" algn="ctr">
                      <a:solidFill>
                        <a:srgbClr val="1F4E78"/>
                      </a:solidFill>
                      <a:prstDash val="solid"/>
                      <a:round/>
                      <a:headEnd type="none" w="med" len="med"/>
                      <a:tailEnd type="none" w="med" len="med"/>
                    </a:lnB>
                    <a:solidFill>
                      <a:srgbClr val="D9D9D9"/>
                    </a:solidFill>
                  </a:tcPr>
                </a:tc>
                <a:tc>
                  <a:txBody>
                    <a:bodyPr/>
                    <a:lstStyle/>
                    <a:p>
                      <a:pPr algn="l" fontAlgn="b"/>
                      <a:r>
                        <a:rPr lang="en-US" sz="900" b="1" i="1" u="none" strike="noStrike">
                          <a:solidFill>
                            <a:srgbClr val="1F4E78"/>
                          </a:solidFill>
                          <a:effectLst/>
                          <a:latin typeface="Calibri"/>
                        </a:rPr>
                        <a:t> </a:t>
                      </a:r>
                    </a:p>
                  </a:txBody>
                  <a:tcPr marL="6211" marR="6211" marT="6211" marB="0" anchor="b">
                    <a:lnL>
                      <a:noFill/>
                    </a:lnL>
                    <a:lnR w="6350" cap="flat" cmpd="sng" algn="ctr">
                      <a:solidFill>
                        <a:srgbClr val="1F4E78"/>
                      </a:solidFill>
                      <a:prstDash val="solid"/>
                      <a:round/>
                      <a:headEnd type="none" w="med" len="med"/>
                      <a:tailEnd type="none" w="med" len="med"/>
                    </a:lnR>
                    <a:lnT>
                      <a:noFill/>
                    </a:lnT>
                    <a:lnB w="6350" cap="flat" cmpd="sng" algn="ctr">
                      <a:solidFill>
                        <a:srgbClr val="1F4E78"/>
                      </a:solidFill>
                      <a:prstDash val="solid"/>
                      <a:round/>
                      <a:headEnd type="none" w="med" len="med"/>
                      <a:tailEnd type="none" w="med" len="med"/>
                    </a:lnB>
                    <a:solidFill>
                      <a:srgbClr val="D9D9D9"/>
                    </a:solidFill>
                  </a:tcPr>
                </a:tc>
                <a:tc>
                  <a:txBody>
                    <a:bodyPr/>
                    <a:lstStyle/>
                    <a:p>
                      <a:pPr algn="l" fontAlgn="b"/>
                      <a:endParaRPr lang="en-US" sz="900" b="0" i="0" u="none" strike="noStrike">
                        <a:solidFill>
                          <a:srgbClr val="000000"/>
                        </a:solidFill>
                        <a:effectLst/>
                        <a:latin typeface="Calibri"/>
                      </a:endParaRPr>
                    </a:p>
                  </a:txBody>
                  <a:tcPr marL="6211" marR="6211" marT="6211" marB="0" anchor="b">
                    <a:lnL w="6350" cap="flat" cmpd="sng" algn="ctr">
                      <a:solidFill>
                        <a:srgbClr val="1F4E78"/>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Calibri"/>
                        </a:rPr>
                        <a:t> </a:t>
                      </a:r>
                    </a:p>
                  </a:txBody>
                  <a:tcPr marL="6211" marR="6211" marT="6211"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b"/>
                      <a:r>
                        <a:rPr lang="en-US" sz="900" b="1" i="1" u="none" strike="noStrike">
                          <a:solidFill>
                            <a:srgbClr val="000000"/>
                          </a:solidFill>
                          <a:effectLst/>
                          <a:latin typeface="Calibri"/>
                        </a:rPr>
                        <a:t>—implies the following outcomes:</a:t>
                      </a:r>
                    </a:p>
                  </a:txBody>
                  <a:tcPr marL="6211" marR="6211" marT="6211"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r>
              <a:tr h="199467">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gridSpan="5">
                  <a:txBody>
                    <a:bodyPr/>
                    <a:lstStyle/>
                    <a:p>
                      <a:pPr algn="l" fontAlgn="b"/>
                      <a:r>
                        <a:rPr lang="en-US" sz="900" b="0" i="0" u="none" strike="noStrike">
                          <a:solidFill>
                            <a:srgbClr val="000000"/>
                          </a:solidFill>
                          <a:effectLst/>
                          <a:latin typeface="Calibri"/>
                        </a:rPr>
                        <a:t>1. Effectively reduced price for additional patients:</a:t>
                      </a:r>
                    </a:p>
                  </a:txBody>
                  <a:tcPr marL="6211" marR="6211" marT="6211" marB="0" anchor="b">
                    <a:lnL>
                      <a:noFill/>
                    </a:lnL>
                    <a:lnR>
                      <a:noFill/>
                    </a:lnR>
                    <a:lnT w="6350" cap="flat" cmpd="sng" algn="ctr">
                      <a:solidFill>
                        <a:srgbClr val="1F4E78"/>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r>
                        <a:rPr lang="en-US" sz="900" b="0" i="0" u="none" strike="noStrike">
                          <a:solidFill>
                            <a:srgbClr val="000000"/>
                          </a:solidFill>
                          <a:effectLst/>
                          <a:latin typeface="Calibri"/>
                        </a:rPr>
                        <a:t> </a:t>
                      </a:r>
                    </a:p>
                  </a:txBody>
                  <a:tcPr marL="6211" marR="6211" marT="621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Buget Impact:</a:t>
                      </a:r>
                    </a:p>
                  </a:txBody>
                  <a:tcPr marL="6211" marR="6211" marT="6211"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r" fontAlgn="b"/>
                      <a:r>
                        <a:rPr lang="en-US" sz="900" b="1" i="0" u="none" strike="noStrike">
                          <a:solidFill>
                            <a:srgbClr val="1F4E78"/>
                          </a:solidFill>
                          <a:effectLst/>
                          <a:latin typeface="Calibri"/>
                        </a:rPr>
                        <a:t>1,775,000</a:t>
                      </a:r>
                    </a:p>
                  </a:txBody>
                  <a:tcPr marL="6211" marR="6211" marT="6211"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en-US" sz="900" b="1" i="1" u="none" strike="noStrike">
                          <a:solidFill>
                            <a:srgbClr val="1F4E78"/>
                          </a:solidFill>
                          <a:effectLst/>
                          <a:latin typeface="Calibri"/>
                        </a:rPr>
                        <a:t>USD</a:t>
                      </a:r>
                    </a:p>
                  </a:txBody>
                  <a:tcPr marL="6211" marR="6211" marT="6211"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r>
                        <a:rPr lang="en-US" sz="900" b="1" i="1" u="none" strike="noStrike">
                          <a:solidFill>
                            <a:srgbClr val="1F4E78"/>
                          </a:solidFill>
                          <a:effectLst/>
                          <a:latin typeface="Calibri"/>
                        </a:rPr>
                        <a:t>per year</a:t>
                      </a: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r>
              <a:tr h="199467">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r" fontAlgn="b"/>
                      <a:r>
                        <a:rPr lang="en-US" sz="900" b="0" i="0" u="none" strike="noStrike">
                          <a:solidFill>
                            <a:srgbClr val="3F3F76"/>
                          </a:solidFill>
                          <a:effectLst/>
                          <a:latin typeface="Calibri"/>
                        </a:rPr>
                        <a:t>25</a:t>
                      </a:r>
                    </a:p>
                  </a:txBody>
                  <a:tcPr marL="6211" marR="6211" marT="6211"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ctr" fontAlgn="b"/>
                      <a:r>
                        <a:rPr lang="en-US" sz="900" b="1" i="1" u="none" strike="noStrike">
                          <a:solidFill>
                            <a:srgbClr val="000000"/>
                          </a:solidFill>
                          <a:effectLst/>
                          <a:latin typeface="Calibri"/>
                        </a:rPr>
                        <a:t>USD</a:t>
                      </a:r>
                    </a:p>
                  </a:txBody>
                  <a:tcPr marL="6211" marR="6211" marT="6211"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r>
                        <a:rPr lang="en-US" sz="900" b="1" i="1" u="none" strike="noStrike">
                          <a:solidFill>
                            <a:srgbClr val="000000"/>
                          </a:solidFill>
                          <a:effectLst/>
                          <a:latin typeface="Calibri"/>
                        </a:rPr>
                        <a:t>per year</a:t>
                      </a: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r>
                        <a:rPr lang="en-US" sz="900" b="0" i="0" u="none" strike="noStrike">
                          <a:solidFill>
                            <a:srgbClr val="000000"/>
                          </a:solidFill>
                          <a:effectLst/>
                          <a:latin typeface="Calibri"/>
                        </a:rPr>
                        <a:t> </a:t>
                      </a:r>
                    </a:p>
                  </a:txBody>
                  <a:tcPr marL="6211" marR="6211" marT="621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1" i="0" u="none" strike="noStrike">
                          <a:solidFill>
                            <a:srgbClr val="1F4E78"/>
                          </a:solidFill>
                          <a:effectLst/>
                          <a:latin typeface="Calibri"/>
                        </a:rPr>
                        <a:t>(</a:t>
                      </a:r>
                    </a:p>
                  </a:txBody>
                  <a:tcPr marL="6211" marR="6211" marT="6211"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r" fontAlgn="b"/>
                      <a:r>
                        <a:rPr lang="en-US" sz="900" b="1" i="0" u="none" strike="noStrike">
                          <a:solidFill>
                            <a:srgbClr val="1F4E78"/>
                          </a:solidFill>
                          <a:effectLst/>
                          <a:latin typeface="Calibri"/>
                        </a:rPr>
                        <a:t>40%</a:t>
                      </a:r>
                    </a:p>
                  </a:txBody>
                  <a:tcPr marL="6211" marR="6211" marT="6211"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gridSpan="2">
                  <a:txBody>
                    <a:bodyPr/>
                    <a:lstStyle/>
                    <a:p>
                      <a:pPr algn="l" fontAlgn="b"/>
                      <a:r>
                        <a:rPr lang="en-US" sz="1100" b="1" i="0" u="none" strike="noStrike">
                          <a:solidFill>
                            <a:srgbClr val="1F4E78"/>
                          </a:solidFill>
                          <a:effectLst/>
                          <a:latin typeface="Calibri"/>
                        </a:rPr>
                        <a:t> increase)</a:t>
                      </a:r>
                    </a:p>
                  </a:txBody>
                  <a:tcPr marL="6211" marR="6211" marT="6211" marB="0" anchor="b">
                    <a:lnL w="6350" cap="flat" cmpd="sng" algn="ctr">
                      <a:solidFill>
                        <a:srgbClr val="7F7F7F"/>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r>
              <a:tr h="191156">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gridSpan="4">
                  <a:txBody>
                    <a:bodyPr/>
                    <a:lstStyle/>
                    <a:p>
                      <a:pPr algn="l" fontAlgn="t"/>
                      <a:r>
                        <a:rPr lang="en-US" sz="700" b="0" i="0" u="none" strike="noStrike">
                          <a:solidFill>
                            <a:srgbClr val="000000"/>
                          </a:solidFill>
                          <a:effectLst/>
                          <a:latin typeface="Calibri"/>
                        </a:rPr>
                        <a:t>(to be achieved by caps, rebates, or other means)</a:t>
                      </a:r>
                    </a:p>
                  </a:txBody>
                  <a:tcPr marL="6211" marR="6211" marT="6211" marB="0">
                    <a:lnL>
                      <a:noFill/>
                    </a:lnL>
                    <a:lnR>
                      <a:noFill/>
                    </a:lnR>
                    <a:lnT w="6350" cap="flat" cmpd="sng" algn="ctr">
                      <a:solidFill>
                        <a:srgbClr val="7F7F7F"/>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r>
                        <a:rPr lang="en-US" sz="900" b="0" i="0" u="none" strike="noStrike">
                          <a:solidFill>
                            <a:srgbClr val="000000"/>
                          </a:solidFill>
                          <a:effectLst/>
                          <a:latin typeface="Calibri"/>
                        </a:rPr>
                        <a:t> </a:t>
                      </a:r>
                    </a:p>
                  </a:txBody>
                  <a:tcPr marL="6211" marR="6211" marT="621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w="6350" cap="flat" cmpd="sng" algn="ctr">
                      <a:solidFill>
                        <a:srgbClr val="000000"/>
                      </a:solidFill>
                      <a:prstDash val="solid"/>
                      <a:round/>
                      <a:headEnd type="none" w="med" len="med"/>
                      <a:tailEnd type="none" w="med" len="med"/>
                    </a:lnL>
                    <a:lnR>
                      <a:noFill/>
                    </a:lnR>
                    <a:lnT>
                      <a:noFill/>
                    </a:lnT>
                    <a:lnB>
                      <a:noFill/>
                    </a:lnB>
                  </a:tcPr>
                </a:tc>
                <a:tc gridSpan="4">
                  <a:txBody>
                    <a:bodyPr/>
                    <a:lstStyle/>
                    <a:p>
                      <a:pPr algn="l" fontAlgn="b"/>
                      <a:r>
                        <a:rPr lang="en-US" sz="900" b="0" i="0" u="none" strike="noStrike">
                          <a:solidFill>
                            <a:srgbClr val="000000"/>
                          </a:solidFill>
                          <a:effectLst/>
                          <a:latin typeface="Calibri"/>
                        </a:rPr>
                        <a:t>New average cost per HCPD patient per year:</a:t>
                      </a:r>
                    </a:p>
                  </a:txBody>
                  <a:tcPr marL="6211" marR="6211" marT="621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r>
              <a:tr h="300309">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gridSpan="5">
                  <a:txBody>
                    <a:bodyPr/>
                    <a:lstStyle/>
                    <a:p>
                      <a:pPr algn="l" fontAlgn="b"/>
                      <a:r>
                        <a:rPr lang="en-US" sz="900" b="0" i="0" u="none" strike="noStrike">
                          <a:solidFill>
                            <a:srgbClr val="000000"/>
                          </a:solidFill>
                          <a:effectLst/>
                          <a:latin typeface="Calibri"/>
                        </a:rPr>
                        <a:t>2. Number of additional patients treated at reduced price:</a:t>
                      </a:r>
                    </a:p>
                  </a:txBody>
                  <a:tcPr marL="6211" marR="6211" marT="621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r>
                        <a:rPr lang="en-US" sz="900" b="0" i="0" u="none" strike="noStrike">
                          <a:solidFill>
                            <a:srgbClr val="000000"/>
                          </a:solidFill>
                          <a:effectLst/>
                          <a:latin typeface="Calibri"/>
                        </a:rPr>
                        <a:t> </a:t>
                      </a:r>
                    </a:p>
                  </a:txBody>
                  <a:tcPr marL="6211" marR="6211" marT="621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endParaRPr lang="en-US" sz="900" b="0" i="0" u="none" strike="noStrike">
                        <a:solidFill>
                          <a:srgbClr val="000000"/>
                        </a:solidFill>
                        <a:effectLst/>
                        <a:latin typeface="Calibri"/>
                      </a:endParaRPr>
                    </a:p>
                  </a:txBody>
                  <a:tcPr marL="6211" marR="6211" marT="6211"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r" fontAlgn="b"/>
                      <a:r>
                        <a:rPr lang="en-US" sz="900" b="1" i="0" u="none" strike="noStrike">
                          <a:solidFill>
                            <a:srgbClr val="1F4E78"/>
                          </a:solidFill>
                          <a:effectLst/>
                          <a:latin typeface="Calibri"/>
                        </a:rPr>
                        <a:t>371</a:t>
                      </a:r>
                    </a:p>
                  </a:txBody>
                  <a:tcPr marL="6211" marR="6211" marT="6211"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en-US" sz="900" b="1" i="1" u="none" strike="noStrike">
                          <a:solidFill>
                            <a:srgbClr val="1F4E78"/>
                          </a:solidFill>
                          <a:effectLst/>
                          <a:latin typeface="Calibri"/>
                        </a:rPr>
                        <a:t>USD</a:t>
                      </a:r>
                    </a:p>
                  </a:txBody>
                  <a:tcPr marL="6211" marR="6211" marT="6211"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r>
                        <a:rPr lang="en-US" sz="900" b="1" i="1" u="none" strike="noStrike">
                          <a:solidFill>
                            <a:srgbClr val="1F4E78"/>
                          </a:solidFill>
                          <a:effectLst/>
                          <a:latin typeface="Calibri"/>
                        </a:rPr>
                        <a:t>per year</a:t>
                      </a: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r>
              <a:tr h="199467">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r" fontAlgn="b"/>
                      <a:r>
                        <a:rPr lang="en-US" sz="900" b="0" i="0" u="none" strike="noStrike">
                          <a:solidFill>
                            <a:srgbClr val="3F3F76"/>
                          </a:solidFill>
                          <a:effectLst/>
                          <a:latin typeface="Calibri"/>
                        </a:rPr>
                        <a:t>1,000</a:t>
                      </a:r>
                    </a:p>
                  </a:txBody>
                  <a:tcPr marL="6211" marR="6211" marT="6211"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gridSpan="3">
                  <a:txBody>
                    <a:bodyPr/>
                    <a:lstStyle/>
                    <a:p>
                      <a:pPr algn="l" fontAlgn="b"/>
                      <a:r>
                        <a:rPr lang="en-US" sz="900" b="0" i="0" u="none" strike="noStrike">
                          <a:solidFill>
                            <a:srgbClr val="000000"/>
                          </a:solidFill>
                          <a:effectLst/>
                          <a:latin typeface="Calibri"/>
                        </a:rPr>
                        <a:t>patients treated at reduced price</a:t>
                      </a:r>
                    </a:p>
                  </a:txBody>
                  <a:tcPr marL="6211" marR="6211" marT="6211" marB="0" anchor="b">
                    <a:lnL w="6350" cap="flat" cmpd="sng" algn="ctr">
                      <a:solidFill>
                        <a:srgbClr val="7F7F7F"/>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r>
                        <a:rPr lang="en-US" sz="900" b="0" i="0" u="none" strike="noStrike">
                          <a:solidFill>
                            <a:srgbClr val="000000"/>
                          </a:solidFill>
                          <a:effectLst/>
                          <a:latin typeface="Calibri"/>
                        </a:rPr>
                        <a:t> </a:t>
                      </a:r>
                    </a:p>
                  </a:txBody>
                  <a:tcPr marL="6211" marR="6211" marT="621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1" i="0" u="none" strike="noStrike">
                          <a:solidFill>
                            <a:srgbClr val="1F4E78"/>
                          </a:solidFill>
                          <a:effectLst/>
                          <a:latin typeface="Calibri"/>
                        </a:rPr>
                        <a:t>(</a:t>
                      </a:r>
                    </a:p>
                  </a:txBody>
                  <a:tcPr marL="6211" marR="6211" marT="6211"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r" fontAlgn="b"/>
                      <a:r>
                        <a:rPr lang="en-US" sz="900" b="1" i="0" u="none" strike="noStrike">
                          <a:solidFill>
                            <a:srgbClr val="1F4E78"/>
                          </a:solidFill>
                          <a:effectLst/>
                          <a:latin typeface="Calibri"/>
                        </a:rPr>
                        <a:t>30%</a:t>
                      </a:r>
                    </a:p>
                  </a:txBody>
                  <a:tcPr marL="6211" marR="6211" marT="6211"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gridSpan="2">
                  <a:txBody>
                    <a:bodyPr/>
                    <a:lstStyle/>
                    <a:p>
                      <a:pPr algn="l" fontAlgn="b"/>
                      <a:r>
                        <a:rPr lang="en-US" sz="1100" b="1" i="0" u="none" strike="noStrike">
                          <a:solidFill>
                            <a:srgbClr val="1F4E78"/>
                          </a:solidFill>
                          <a:effectLst/>
                          <a:latin typeface="Calibri"/>
                        </a:rPr>
                        <a:t> increase)</a:t>
                      </a:r>
                    </a:p>
                  </a:txBody>
                  <a:tcPr marL="6211" marR="6211" marT="6211" marB="0" anchor="b">
                    <a:lnL w="6350" cap="flat" cmpd="sng" algn="ctr">
                      <a:solidFill>
                        <a:srgbClr val="7F7F7F"/>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r>
              <a:tr h="300309">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gridSpan="3">
                  <a:txBody>
                    <a:bodyPr/>
                    <a:lstStyle/>
                    <a:p>
                      <a:pPr algn="l" fontAlgn="b"/>
                      <a:r>
                        <a:rPr lang="en-US" sz="900" b="0" i="0" u="none" strike="noStrike">
                          <a:solidFill>
                            <a:srgbClr val="000000"/>
                          </a:solidFill>
                          <a:effectLst/>
                          <a:latin typeface="Calibri"/>
                        </a:rPr>
                        <a:t>3. Treatment expansion:</a:t>
                      </a:r>
                    </a:p>
                  </a:txBody>
                  <a:tcPr marL="6211" marR="6211" marT="6211"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r>
                        <a:rPr lang="en-US" sz="900" b="0" i="0" u="none" strike="noStrike">
                          <a:solidFill>
                            <a:srgbClr val="000000"/>
                          </a:solidFill>
                          <a:effectLst/>
                          <a:latin typeface="Calibri"/>
                        </a:rPr>
                        <a:t> </a:t>
                      </a:r>
                    </a:p>
                  </a:txBody>
                  <a:tcPr marL="6211" marR="6211" marT="621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w="6350" cap="flat" cmpd="sng" algn="ctr">
                      <a:solidFill>
                        <a:srgbClr val="000000"/>
                      </a:solidFill>
                      <a:prstDash val="solid"/>
                      <a:round/>
                      <a:headEnd type="none" w="med" len="med"/>
                      <a:tailEnd type="none" w="med" len="med"/>
                    </a:lnL>
                    <a:lnR>
                      <a:noFill/>
                    </a:lnR>
                    <a:lnT>
                      <a:noFill/>
                    </a:lnT>
                    <a:lnB>
                      <a:noFill/>
                    </a:lnB>
                  </a:tcPr>
                </a:tc>
                <a:tc gridSpan="4">
                  <a:txBody>
                    <a:bodyPr/>
                    <a:lstStyle/>
                    <a:p>
                      <a:pPr algn="l" fontAlgn="b"/>
                      <a:r>
                        <a:rPr lang="en-US" sz="900" b="0" i="0" u="none" strike="noStrike">
                          <a:solidFill>
                            <a:srgbClr val="000000"/>
                          </a:solidFill>
                          <a:effectLst/>
                          <a:latin typeface="Calibri"/>
                        </a:rPr>
                        <a:t>Based on the following treatment assumptions:</a:t>
                      </a:r>
                    </a:p>
                  </a:txBody>
                  <a:tcPr marL="6211" marR="6211" marT="621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r>
              <a:tr h="349069">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gridSpan="4">
                  <a:txBody>
                    <a:bodyPr/>
                    <a:lstStyle/>
                    <a:p>
                      <a:pPr algn="l" fontAlgn="b"/>
                      <a:r>
                        <a:rPr lang="en-US" sz="900" b="0" i="0" u="none" strike="noStrike">
                          <a:solidFill>
                            <a:srgbClr val="000000"/>
                          </a:solidFill>
                          <a:effectLst/>
                          <a:latin typeface="Calibri"/>
                        </a:rPr>
                        <a:t>Of these additional patients, how many are </a:t>
                      </a:r>
                      <a:r>
                        <a:rPr lang="en-US" sz="900" b="0" i="1" u="sng" strike="noStrike">
                          <a:solidFill>
                            <a:srgbClr val="000000"/>
                          </a:solidFill>
                          <a:effectLst/>
                          <a:latin typeface="Calibri"/>
                        </a:rPr>
                        <a:t>not</a:t>
                      </a:r>
                      <a:r>
                        <a:rPr lang="en-US" sz="900" b="0" i="0" u="none" strike="noStrike">
                          <a:solidFill>
                            <a:srgbClr val="000000"/>
                          </a:solidFill>
                          <a:effectLst/>
                          <a:latin typeface="Calibri"/>
                        </a:rPr>
                        <a:t> already receiving HCPD?</a:t>
                      </a:r>
                    </a:p>
                  </a:txBody>
                  <a:tcPr marL="6211" marR="6211" marT="6211" marB="0" anchor="b">
                    <a:lnL>
                      <a:noFill/>
                    </a:lnL>
                    <a:lnR>
                      <a:noFill/>
                    </a:lnR>
                    <a:lnT>
                      <a:noFill/>
                    </a:lnT>
                    <a:lnB w="6350" cap="flat" cmpd="sng" algn="ctr">
                      <a:solidFill>
                        <a:srgbClr val="7F7F7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r>
                        <a:rPr lang="en-US" sz="900" b="0" i="0" u="none" strike="noStrike">
                          <a:solidFill>
                            <a:srgbClr val="000000"/>
                          </a:solidFill>
                          <a:effectLst/>
                          <a:latin typeface="Calibri"/>
                        </a:rPr>
                        <a:t> </a:t>
                      </a:r>
                    </a:p>
                  </a:txBody>
                  <a:tcPr marL="6211" marR="6211" marT="621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r" fontAlgn="b"/>
                      <a:r>
                        <a:rPr lang="en-US" sz="900" b="1" i="0" u="none" strike="noStrike">
                          <a:solidFill>
                            <a:srgbClr val="1F4E78"/>
                          </a:solidFill>
                          <a:effectLst/>
                          <a:latin typeface="Calibri"/>
                        </a:rPr>
                        <a:t>3,000</a:t>
                      </a:r>
                    </a:p>
                  </a:txBody>
                  <a:tcPr marL="6211" marR="6211" marT="6211"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gridSpan="4">
                  <a:txBody>
                    <a:bodyPr/>
                    <a:lstStyle/>
                    <a:p>
                      <a:pPr algn="l" fontAlgn="b"/>
                      <a:r>
                        <a:rPr lang="en-US" sz="900" b="1" i="1" u="none" strike="noStrike">
                          <a:solidFill>
                            <a:srgbClr val="1F4E78"/>
                          </a:solidFill>
                          <a:effectLst/>
                          <a:latin typeface="Calibri"/>
                        </a:rPr>
                        <a:t> total patients treated with new drug</a:t>
                      </a:r>
                    </a:p>
                  </a:txBody>
                  <a:tcPr marL="6211" marR="6211" marT="6211" marB="0" anchor="b">
                    <a:lnL w="6350" cap="flat" cmpd="sng" algn="ctr">
                      <a:solidFill>
                        <a:srgbClr val="7F7F7F"/>
                      </a:solidFill>
                      <a:prstDash val="solid"/>
                      <a:round/>
                      <a:headEnd type="none" w="med" len="med"/>
                      <a:tailEnd type="none" w="med" len="med"/>
                    </a:lnL>
                    <a:lnR>
                      <a:noFill/>
                    </a:lnR>
                    <a:lnT>
                      <a:noFill/>
                    </a:lnT>
                    <a:lnB w="6350" cap="flat" cmpd="sng" algn="ctr">
                      <a:solidFill>
                        <a:srgbClr val="7F7F7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r>
              <a:tr h="300309">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r" fontAlgn="b"/>
                      <a:r>
                        <a:rPr lang="en-US" sz="900" b="0" i="0" u="none" strike="noStrike">
                          <a:solidFill>
                            <a:srgbClr val="3F3F76"/>
                          </a:solidFill>
                          <a:effectLst/>
                          <a:latin typeface="Calibri"/>
                        </a:rPr>
                        <a:t>500</a:t>
                      </a:r>
                    </a:p>
                  </a:txBody>
                  <a:tcPr marL="6211" marR="6211" marT="6211"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gridSpan="2">
                  <a:txBody>
                    <a:bodyPr/>
                    <a:lstStyle/>
                    <a:p>
                      <a:pPr algn="l" fontAlgn="b"/>
                      <a:r>
                        <a:rPr lang="en-US" sz="900" b="0" i="0" u="none" strike="noStrike">
                          <a:solidFill>
                            <a:srgbClr val="000000"/>
                          </a:solidFill>
                          <a:effectLst/>
                          <a:latin typeface="Calibri"/>
                        </a:rPr>
                        <a:t>new HCPD patients</a:t>
                      </a:r>
                    </a:p>
                  </a:txBody>
                  <a:tcPr marL="6211" marR="6211" marT="6211" marB="0" anchor="b">
                    <a:lnL w="6350" cap="flat" cmpd="sng" algn="ctr">
                      <a:solidFill>
                        <a:srgbClr val="7F7F7F"/>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r>
                        <a:rPr lang="en-US" sz="900" b="0" i="0" u="none" strike="noStrike">
                          <a:solidFill>
                            <a:srgbClr val="000000"/>
                          </a:solidFill>
                          <a:effectLst/>
                          <a:latin typeface="Calibri"/>
                        </a:rPr>
                        <a:t> </a:t>
                      </a:r>
                    </a:p>
                  </a:txBody>
                  <a:tcPr marL="6211" marR="6211" marT="621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w="6350" cap="flat" cmpd="sng" algn="ctr">
                      <a:solidFill>
                        <a:srgbClr val="000000"/>
                      </a:solidFill>
                      <a:prstDash val="solid"/>
                      <a:round/>
                      <a:headEnd type="none" w="med" len="med"/>
                      <a:tailEnd type="none" w="med" len="med"/>
                    </a:lnL>
                    <a:lnR>
                      <a:noFill/>
                    </a:lnR>
                    <a:lnT>
                      <a:noFill/>
                    </a:lnT>
                    <a:lnB>
                      <a:noFill/>
                    </a:lnB>
                  </a:tcPr>
                </a:tc>
                <a:tc rowSpan="2" gridSpan="2">
                  <a:txBody>
                    <a:bodyPr/>
                    <a:lstStyle/>
                    <a:p>
                      <a:pPr algn="r" fontAlgn="ctr"/>
                      <a:r>
                        <a:rPr lang="en-US" sz="900" b="0" i="0" u="none" strike="noStrike">
                          <a:solidFill>
                            <a:srgbClr val="000000"/>
                          </a:solidFill>
                          <a:effectLst/>
                          <a:latin typeface="Calibri"/>
                        </a:rPr>
                        <a:t>Of these, . . .  </a:t>
                      </a:r>
                    </a:p>
                  </a:txBody>
                  <a:tcPr marL="6211" marR="6211" marT="6211" marB="0" anchor="ctr">
                    <a:lnL>
                      <a:noFill/>
                    </a:lnL>
                    <a:lnR w="6350" cap="flat" cmpd="sng" algn="ctr">
                      <a:solidFill>
                        <a:srgbClr val="7F7F7F"/>
                      </a:solidFill>
                      <a:prstDash val="solid"/>
                      <a:round/>
                      <a:headEnd type="none" w="med" len="med"/>
                      <a:tailEnd type="none" w="med" len="med"/>
                    </a:lnR>
                    <a:lnT>
                      <a:noFill/>
                    </a:lnT>
                    <a:lnB>
                      <a:noFill/>
                    </a:lnB>
                  </a:tcPr>
                </a:tc>
                <a:tc rowSpan="2" hMerge="1">
                  <a:txBody>
                    <a:bodyPr/>
                    <a:lstStyle/>
                    <a:p>
                      <a:endParaRPr lang="en-US"/>
                    </a:p>
                  </a:txBody>
                  <a:tcPr/>
                </a:tc>
                <a:tc>
                  <a:txBody>
                    <a:bodyPr/>
                    <a:lstStyle/>
                    <a:p>
                      <a:pPr algn="r" fontAlgn="b"/>
                      <a:r>
                        <a:rPr lang="en-US" sz="900" b="1" i="0" u="none" strike="noStrike">
                          <a:solidFill>
                            <a:srgbClr val="1F4E78"/>
                          </a:solidFill>
                          <a:effectLst/>
                          <a:latin typeface="Calibri"/>
                        </a:rPr>
                        <a:t>1,850</a:t>
                      </a:r>
                    </a:p>
                  </a:txBody>
                  <a:tcPr marL="6211" marR="6211" marT="6211"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gridSpan="3">
                  <a:txBody>
                    <a:bodyPr/>
                    <a:lstStyle/>
                    <a:p>
                      <a:pPr algn="l" fontAlgn="b"/>
                      <a:r>
                        <a:rPr lang="en-US" sz="900" b="1" i="1" u="none" strike="noStrike">
                          <a:solidFill>
                            <a:srgbClr val="1F4E78"/>
                          </a:solidFill>
                          <a:effectLst/>
                          <a:latin typeface="Calibri"/>
                        </a:rPr>
                        <a:t> were already receiving HCPD</a:t>
                      </a:r>
                    </a:p>
                  </a:txBody>
                  <a:tcPr marL="6211" marR="6211" marT="6211" marB="0" anchor="b">
                    <a:lnL w="6350" cap="flat" cmpd="sng" algn="ctr">
                      <a:solidFill>
                        <a:srgbClr val="7F7F7F"/>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r>
              <a:tr h="159574">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gridSpan="5">
                  <a:txBody>
                    <a:bodyPr/>
                    <a:lstStyle/>
                    <a:p>
                      <a:pPr algn="l" fontAlgn="b"/>
                      <a:r>
                        <a:rPr lang="en-US" sz="900" b="0" i="0" u="none" strike="noStrike">
                          <a:solidFill>
                            <a:srgbClr val="000000"/>
                          </a:solidFill>
                          <a:effectLst/>
                          <a:latin typeface="Calibri"/>
                        </a:rPr>
                        <a:t>4. Treatment replacement: </a:t>
                      </a:r>
                      <a:r>
                        <a:rPr lang="en-US" sz="900" b="1" i="1" u="none" strike="noStrike">
                          <a:solidFill>
                            <a:srgbClr val="000000"/>
                          </a:solidFill>
                          <a:effectLst/>
                          <a:latin typeface="Calibri"/>
                        </a:rPr>
                        <a:t>not applicable</a:t>
                      </a:r>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r>
                        <a:rPr lang="en-US" sz="900" b="0" i="0" u="none" strike="noStrike">
                          <a:solidFill>
                            <a:srgbClr val="000000"/>
                          </a:solidFill>
                          <a:effectLst/>
                          <a:latin typeface="Calibri"/>
                        </a:rPr>
                        <a:t> </a:t>
                      </a:r>
                    </a:p>
                  </a:txBody>
                  <a:tcPr marL="6211" marR="6211" marT="621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w="6350" cap="flat" cmpd="sng" algn="ctr">
                      <a:solidFill>
                        <a:srgbClr val="000000"/>
                      </a:solidFill>
                      <a:prstDash val="solid"/>
                      <a:round/>
                      <a:headEnd type="none" w="med" len="med"/>
                      <a:tailEnd type="none" w="med" len="med"/>
                    </a:lnL>
                    <a:lnR>
                      <a:noFill/>
                    </a:lnR>
                    <a:lnT>
                      <a:noFill/>
                    </a:lnT>
                    <a:lnB>
                      <a:noFill/>
                    </a:lnB>
                  </a:tcPr>
                </a:tc>
                <a:tc gridSpan="2" vMerge="1">
                  <a:txBody>
                    <a:bodyPr/>
                    <a:lstStyle/>
                    <a:p>
                      <a:endParaRPr lang="en-US"/>
                    </a:p>
                  </a:txBody>
                  <a:tcPr/>
                </a:tc>
                <a:tc hMerge="1" vMerge="1">
                  <a:txBody>
                    <a:bodyPr/>
                    <a:lstStyle/>
                    <a:p>
                      <a:endParaRPr lang="en-US"/>
                    </a:p>
                  </a:txBody>
                  <a:tcPr/>
                </a:tc>
                <a:tc>
                  <a:txBody>
                    <a:bodyPr/>
                    <a:lstStyle/>
                    <a:p>
                      <a:pPr algn="r" fontAlgn="b"/>
                      <a:r>
                        <a:rPr lang="en-US" sz="900" b="1" i="0" u="none" strike="noStrike">
                          <a:solidFill>
                            <a:srgbClr val="1F4E78"/>
                          </a:solidFill>
                          <a:effectLst/>
                          <a:latin typeface="Calibri"/>
                        </a:rPr>
                        <a:t>1,150</a:t>
                      </a:r>
                    </a:p>
                  </a:txBody>
                  <a:tcPr marL="6211" marR="6211" marT="6211"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gridSpan="4">
                  <a:txBody>
                    <a:bodyPr/>
                    <a:lstStyle/>
                    <a:p>
                      <a:pPr algn="l" fontAlgn="b"/>
                      <a:r>
                        <a:rPr lang="en-US" sz="900" b="1" i="1" u="none" strike="noStrike">
                          <a:solidFill>
                            <a:srgbClr val="1F4E78"/>
                          </a:solidFill>
                          <a:effectLst/>
                          <a:latin typeface="Calibri"/>
                        </a:rPr>
                        <a:t>were not already receiving HCPD</a:t>
                      </a:r>
                    </a:p>
                  </a:txBody>
                  <a:tcPr marL="6211" marR="6211" marT="6211" marB="0" anchor="b">
                    <a:lnL w="6350" cap="flat" cmpd="sng" algn="ctr">
                      <a:solidFill>
                        <a:srgbClr val="7F7F7F"/>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1055517">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gridSpan="4">
                  <a:txBody>
                    <a:bodyPr/>
                    <a:lstStyle/>
                    <a:p>
                      <a:pPr algn="l" fontAlgn="b"/>
                      <a:r>
                        <a:rPr lang="en-US" sz="900" b="1" i="1" u="sng" strike="noStrike">
                          <a:solidFill>
                            <a:srgbClr val="000000"/>
                          </a:solidFill>
                          <a:effectLst/>
                          <a:latin typeface="Calibri"/>
                        </a:rPr>
                        <a:t>Assumption</a:t>
                      </a:r>
                      <a:r>
                        <a:rPr lang="en-US" sz="900" b="1" i="1" u="none" strike="noStrike">
                          <a:solidFill>
                            <a:srgbClr val="000000"/>
                          </a:solidFill>
                          <a:effectLst/>
                          <a:latin typeface="Calibri"/>
                        </a:rPr>
                        <a:t>: </a:t>
                      </a:r>
                      <a:r>
                        <a:rPr lang="en-US" sz="900" b="0" i="0" u="none" strike="noStrike">
                          <a:solidFill>
                            <a:srgbClr val="000000"/>
                          </a:solidFill>
                          <a:effectLst/>
                          <a:latin typeface="Calibri"/>
                        </a:rPr>
                        <a:t>New treatment at reduced cost will not be used to replace other HCPD usage; patients for whom the new treatment will replace HCPD will be covered at the negotiated price; coverage at the reduced price will be restricted to patients not already receiving HCPD </a:t>
                      </a:r>
                      <a:r>
                        <a:rPr lang="en-US" sz="900" b="0" i="1" u="none" strike="noStrike">
                          <a:solidFill>
                            <a:srgbClr val="000000"/>
                          </a:solidFill>
                          <a:effectLst/>
                          <a:latin typeface="Calibri"/>
                        </a:rPr>
                        <a:t>for this condition</a:t>
                      </a:r>
                      <a:r>
                        <a:rPr lang="en-US" sz="900" b="0" i="0" u="none" strike="noStrike">
                          <a:solidFill>
                            <a:srgbClr val="000000"/>
                          </a:solidFill>
                          <a:effectLst/>
                          <a:latin typeface="Calibri"/>
                        </a:rPr>
                        <a:t>.</a:t>
                      </a:r>
                      <a:endParaRPr lang="en-US" sz="900" b="1" i="1" u="none" strike="noStrike">
                        <a:solidFill>
                          <a:srgbClr val="000000"/>
                        </a:solidFill>
                        <a:effectLst/>
                        <a:latin typeface="Calibri"/>
                      </a:endParaRPr>
                    </a:p>
                  </a:txBody>
                  <a:tcPr marL="6211" marR="6211" marT="621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r>
                        <a:rPr lang="en-US" sz="900" b="0" i="0" u="none" strike="noStrike">
                          <a:solidFill>
                            <a:srgbClr val="000000"/>
                          </a:solidFill>
                          <a:effectLst/>
                          <a:latin typeface="Calibri"/>
                        </a:rPr>
                        <a:t> </a:t>
                      </a:r>
                    </a:p>
                  </a:txBody>
                  <a:tcPr marL="6211" marR="6211" marT="621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a:endParaRPr>
                    </a:p>
                  </a:txBody>
                  <a:tcPr marL="6211" marR="6211" marT="621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a:endParaRPr>
                    </a:p>
                  </a:txBody>
                  <a:tcPr marL="6211" marR="6211" marT="6211" marB="0" anchor="b">
                    <a:lnL>
                      <a:noFill/>
                    </a:lnL>
                    <a:lnR>
                      <a:noFill/>
                    </a:lnR>
                    <a:lnT>
                      <a:noFill/>
                    </a:lnT>
                    <a:lnB>
                      <a:noFill/>
                    </a:lnB>
                  </a:tcPr>
                </a:tc>
              </a:tr>
            </a:tbl>
          </a:graphicData>
        </a:graphic>
      </p:graphicFrame>
    </p:spTree>
    <p:extLst>
      <p:ext uri="{BB962C8B-B14F-4D97-AF65-F5344CB8AC3E}">
        <p14:creationId xmlns:p14="http://schemas.microsoft.com/office/powerpoint/2010/main" val="26781883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50"/>
          <p:cNvSpPr txBox="1">
            <a:spLocks/>
          </p:cNvSpPr>
          <p:nvPr/>
        </p:nvSpPr>
        <p:spPr>
          <a:xfrm>
            <a:off x="33867" y="228600"/>
            <a:ext cx="8991600" cy="639762"/>
          </a:xfrm>
          <a:prstGeom prst="rect">
            <a:avLst/>
          </a:prstGeom>
          <a:noFill/>
          <a:ln>
            <a:noFill/>
          </a:ln>
        </p:spPr>
        <p:txBody>
          <a:bodyPr lIns="91425" tIns="45700" rIns="91425" bIns="45700" anchor="ctr" anchorCtr="0">
            <a:noAutofit/>
          </a:bodyPr>
          <a:lst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a:lstStyle>
          <a:p>
            <a:pPr lvl="1" algn="just"/>
            <a:r>
              <a:rPr lang="en-US" sz="2800" b="1" dirty="0">
                <a:solidFill>
                  <a:schemeClr val="accent2"/>
                </a:solidFill>
                <a:latin typeface="+mj-lt"/>
              </a:rPr>
              <a:t>A quantitative model to estimate price, volume and other issues </a:t>
            </a:r>
          </a:p>
        </p:txBody>
      </p:sp>
      <p:graphicFrame>
        <p:nvGraphicFramePr>
          <p:cNvPr id="2" name="Table 1"/>
          <p:cNvGraphicFramePr>
            <a:graphicFrameLocks noGrp="1"/>
          </p:cNvGraphicFramePr>
          <p:nvPr>
            <p:extLst>
              <p:ext uri="{D42A27DB-BD31-4B8C-83A1-F6EECF244321}">
                <p14:modId xmlns:p14="http://schemas.microsoft.com/office/powerpoint/2010/main" val="3224920956"/>
              </p:ext>
            </p:extLst>
          </p:nvPr>
        </p:nvGraphicFramePr>
        <p:xfrm>
          <a:off x="228599" y="1295396"/>
          <a:ext cx="7702550" cy="4876803"/>
        </p:xfrm>
        <a:graphic>
          <a:graphicData uri="http://schemas.openxmlformats.org/drawingml/2006/table">
            <a:tbl>
              <a:tblPr/>
              <a:tblGrid>
                <a:gridCol w="224839"/>
                <a:gridCol w="224839"/>
                <a:gridCol w="674517"/>
                <a:gridCol w="297369"/>
                <a:gridCol w="558472"/>
                <a:gridCol w="819575"/>
                <a:gridCol w="210334"/>
                <a:gridCol w="43518"/>
                <a:gridCol w="261103"/>
                <a:gridCol w="725287"/>
                <a:gridCol w="761552"/>
                <a:gridCol w="580229"/>
                <a:gridCol w="580229"/>
                <a:gridCol w="580229"/>
                <a:gridCol w="580229"/>
                <a:gridCol w="580229"/>
              </a:tblGrid>
              <a:tr h="386083">
                <a:tc gridSpan="10">
                  <a:txBody>
                    <a:bodyPr/>
                    <a:lstStyle/>
                    <a:p>
                      <a:pPr algn="l" fontAlgn="b"/>
                      <a:r>
                        <a:rPr lang="en-US" sz="1300" b="1" i="0" u="none" strike="noStrike">
                          <a:solidFill>
                            <a:srgbClr val="000000"/>
                          </a:solidFill>
                          <a:effectLst/>
                          <a:latin typeface="Calibri"/>
                        </a:rPr>
                        <a:t>D. New Drug Impact — Performance-Base Agreement</a:t>
                      </a:r>
                    </a:p>
                  </a:txBody>
                  <a:tcPr marL="6211" marR="6211" marT="621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r>
              <a:tr h="750717">
                <a:tc>
                  <a:txBody>
                    <a:bodyPr/>
                    <a:lstStyle/>
                    <a:p>
                      <a:pPr algn="l" fontAlgn="b"/>
                      <a:endParaRPr lang="en-US" sz="1300" b="1" i="0" u="none" strike="noStrike">
                        <a:solidFill>
                          <a:srgbClr val="000000"/>
                        </a:solidFill>
                        <a:effectLst/>
                        <a:latin typeface="Calibri"/>
                      </a:endParaRPr>
                    </a:p>
                  </a:txBody>
                  <a:tcPr marL="6211" marR="6211" marT="6211" marB="0" anchor="b">
                    <a:lnL>
                      <a:noFill/>
                    </a:lnL>
                    <a:lnR>
                      <a:noFill/>
                    </a:lnR>
                    <a:lnT>
                      <a:noFill/>
                    </a:lnT>
                    <a:lnB>
                      <a:noFill/>
                    </a:lnB>
                  </a:tcPr>
                </a:tc>
                <a:tc gridSpan="8">
                  <a:txBody>
                    <a:bodyPr/>
                    <a:lstStyle/>
                    <a:p>
                      <a:pPr algn="l" fontAlgn="b"/>
                      <a:r>
                        <a:rPr lang="en-US" sz="900" b="0" i="0" u="none" strike="noStrike">
                          <a:solidFill>
                            <a:srgbClr val="000000"/>
                          </a:solidFill>
                          <a:effectLst/>
                          <a:latin typeface="Calibri"/>
                        </a:rPr>
                        <a:t>NOTE: In this version, modeling is limited to </a:t>
                      </a:r>
                      <a:r>
                        <a:rPr lang="en-US" sz="900" b="1" i="1" u="none" strike="noStrike">
                          <a:solidFill>
                            <a:srgbClr val="000000"/>
                          </a:solidFill>
                          <a:effectLst/>
                          <a:latin typeface="Calibri"/>
                        </a:rPr>
                        <a:t>Outcomes Guarantees</a:t>
                      </a:r>
                      <a:r>
                        <a:rPr lang="en-US" sz="900" b="0" i="0" u="none" strike="noStrike">
                          <a:solidFill>
                            <a:srgbClr val="000000"/>
                          </a:solidFill>
                          <a:effectLst/>
                          <a:latin typeface="Calibri"/>
                        </a:rPr>
                        <a:t>. In future versions, the modeling can be extended to Coverage with Evidence Development.</a:t>
                      </a:r>
                    </a:p>
                  </a:txBody>
                  <a:tcPr marL="6211" marR="6211" marT="621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r>
              <a:tr h="387512">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gridSpan="5">
                  <a:txBody>
                    <a:bodyPr/>
                    <a:lstStyle/>
                    <a:p>
                      <a:pPr algn="l" fontAlgn="b"/>
                      <a:r>
                        <a:rPr lang="en-US" sz="900" b="0" i="0" u="none" strike="noStrike">
                          <a:solidFill>
                            <a:srgbClr val="000000"/>
                          </a:solidFill>
                          <a:effectLst/>
                          <a:latin typeface="Calibri"/>
                        </a:rPr>
                        <a:t>1. Percentage of treated patients expected to respond:</a:t>
                      </a:r>
                    </a:p>
                  </a:txBody>
                  <a:tcPr marL="6211" marR="6211" marT="621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r>
                        <a:rPr lang="en-US" sz="900" b="0" i="0" u="none" strike="noStrike">
                          <a:solidFill>
                            <a:srgbClr val="000000"/>
                          </a:solidFill>
                          <a:effectLst/>
                          <a:latin typeface="Calibri"/>
                        </a:rPr>
                        <a:t> </a:t>
                      </a:r>
                    </a:p>
                  </a:txBody>
                  <a:tcPr marL="6211" marR="6211" marT="62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3">
                  <a:txBody>
                    <a:bodyPr/>
                    <a:lstStyle/>
                    <a:p>
                      <a:pPr algn="l" fontAlgn="b"/>
                      <a:r>
                        <a:rPr lang="en-US" sz="900" b="1" i="1" u="none" strike="noStrike">
                          <a:solidFill>
                            <a:srgbClr val="000000"/>
                          </a:solidFill>
                          <a:effectLst/>
                          <a:latin typeface="Calibri"/>
                        </a:rPr>
                        <a:t>—implies the following outcomes:</a:t>
                      </a:r>
                    </a:p>
                  </a:txBody>
                  <a:tcPr marL="6211" marR="6211" marT="6211"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r>
              <a:tr h="300287">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r" fontAlgn="b"/>
                      <a:r>
                        <a:rPr lang="en-US" sz="900" b="0" i="0" u="none" strike="noStrike">
                          <a:solidFill>
                            <a:srgbClr val="3F3F76"/>
                          </a:solidFill>
                          <a:effectLst/>
                          <a:latin typeface="Calibri"/>
                        </a:rPr>
                        <a:t>55%</a:t>
                      </a:r>
                    </a:p>
                  </a:txBody>
                  <a:tcPr marL="6211" marR="6211" marT="6211"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gridSpan="3">
                  <a:txBody>
                    <a:bodyPr/>
                    <a:lstStyle/>
                    <a:p>
                      <a:pPr algn="l" fontAlgn="b"/>
                      <a:r>
                        <a:rPr lang="en-US" sz="900" b="0" i="0" u="none" strike="noStrike">
                          <a:solidFill>
                            <a:srgbClr val="000000"/>
                          </a:solidFill>
                          <a:effectLst/>
                          <a:latin typeface="Calibri"/>
                        </a:rPr>
                        <a:t>expected positive response rate</a:t>
                      </a:r>
                    </a:p>
                  </a:txBody>
                  <a:tcPr marL="6211" marR="6211" marT="6211" marB="0" anchor="b">
                    <a:lnL w="6350" cap="flat" cmpd="sng" algn="ctr">
                      <a:solidFill>
                        <a:srgbClr val="7F7F7F"/>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r>
                        <a:rPr lang="en-US" sz="900" b="0" i="0" u="none" strike="noStrike">
                          <a:solidFill>
                            <a:srgbClr val="000000"/>
                          </a:solidFill>
                          <a:effectLst/>
                          <a:latin typeface="Calibri"/>
                        </a:rPr>
                        <a:t> </a:t>
                      </a:r>
                    </a:p>
                  </a:txBody>
                  <a:tcPr marL="6211" marR="6211" marT="621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Buget Impact:</a:t>
                      </a:r>
                    </a:p>
                  </a:txBody>
                  <a:tcPr marL="6211" marR="6211" marT="6211"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r" fontAlgn="b"/>
                      <a:r>
                        <a:rPr lang="en-US" sz="900" b="1" i="0" u="none" strike="noStrike">
                          <a:solidFill>
                            <a:srgbClr val="1F4E78"/>
                          </a:solidFill>
                          <a:effectLst/>
                          <a:latin typeface="Calibri"/>
                        </a:rPr>
                        <a:t>1,443,750</a:t>
                      </a:r>
                    </a:p>
                  </a:txBody>
                  <a:tcPr marL="6211" marR="6211" marT="6211"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en-US" sz="900" b="1" i="1" u="none" strike="noStrike">
                          <a:solidFill>
                            <a:srgbClr val="1F4E78"/>
                          </a:solidFill>
                          <a:effectLst/>
                          <a:latin typeface="Calibri"/>
                        </a:rPr>
                        <a:t>USD</a:t>
                      </a:r>
                    </a:p>
                  </a:txBody>
                  <a:tcPr marL="6211" marR="6211" marT="6211"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r>
                        <a:rPr lang="en-US" sz="900" b="1" i="1" u="none" strike="noStrike">
                          <a:solidFill>
                            <a:srgbClr val="1F4E78"/>
                          </a:solidFill>
                          <a:effectLst/>
                          <a:latin typeface="Calibri"/>
                        </a:rPr>
                        <a:t>per year</a:t>
                      </a: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r>
              <a:tr h="300287">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gridSpan="5">
                  <a:txBody>
                    <a:bodyPr/>
                    <a:lstStyle/>
                    <a:p>
                      <a:pPr algn="l" fontAlgn="b"/>
                      <a:r>
                        <a:rPr lang="en-US" sz="900" b="0" i="0" u="none" strike="noStrike">
                          <a:solidFill>
                            <a:srgbClr val="000000"/>
                          </a:solidFill>
                          <a:effectLst/>
                          <a:latin typeface="Calibri"/>
                        </a:rPr>
                        <a:t>2. Average health impact per responding patient</a:t>
                      </a:r>
                    </a:p>
                  </a:txBody>
                  <a:tcPr marL="6211" marR="6211" marT="621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r>
                        <a:rPr lang="en-US" sz="900" b="0" i="0" u="none" strike="noStrike">
                          <a:solidFill>
                            <a:srgbClr val="000000"/>
                          </a:solidFill>
                          <a:effectLst/>
                          <a:latin typeface="Calibri"/>
                        </a:rPr>
                        <a:t> </a:t>
                      </a:r>
                    </a:p>
                  </a:txBody>
                  <a:tcPr marL="6211" marR="6211" marT="621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1" i="0" u="none" strike="noStrike">
                          <a:solidFill>
                            <a:srgbClr val="1F4E78"/>
                          </a:solidFill>
                          <a:effectLst/>
                          <a:latin typeface="Calibri"/>
                        </a:rPr>
                        <a:t>(</a:t>
                      </a:r>
                    </a:p>
                  </a:txBody>
                  <a:tcPr marL="6211" marR="6211" marT="6211"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r" fontAlgn="b"/>
                      <a:r>
                        <a:rPr lang="en-US" sz="900" b="1" i="0" u="none" strike="noStrike">
                          <a:solidFill>
                            <a:srgbClr val="1F4E78"/>
                          </a:solidFill>
                          <a:effectLst/>
                          <a:latin typeface="Calibri"/>
                        </a:rPr>
                        <a:t>32%</a:t>
                      </a:r>
                    </a:p>
                  </a:txBody>
                  <a:tcPr marL="6211" marR="6211" marT="6211"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gridSpan="2">
                  <a:txBody>
                    <a:bodyPr/>
                    <a:lstStyle/>
                    <a:p>
                      <a:pPr algn="l" fontAlgn="b"/>
                      <a:r>
                        <a:rPr lang="en-US" sz="1100" b="1" i="0" u="none" strike="noStrike">
                          <a:solidFill>
                            <a:srgbClr val="1F4E78"/>
                          </a:solidFill>
                          <a:effectLst/>
                          <a:latin typeface="Calibri"/>
                        </a:rPr>
                        <a:t> increase)</a:t>
                      </a:r>
                    </a:p>
                  </a:txBody>
                  <a:tcPr marL="6211" marR="6211" marT="6211" marB="0" anchor="b">
                    <a:lnL w="6350" cap="flat" cmpd="sng" algn="ctr">
                      <a:solidFill>
                        <a:srgbClr val="7F7F7F"/>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1" i="1"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r>
              <a:tr h="300287">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r" fontAlgn="b"/>
                      <a:r>
                        <a:rPr lang="en-US" sz="900" b="0" i="0" u="none" strike="noStrike">
                          <a:solidFill>
                            <a:srgbClr val="3F3F76"/>
                          </a:solidFill>
                          <a:effectLst/>
                          <a:latin typeface="Calibri"/>
                        </a:rPr>
                        <a:t>0.85</a:t>
                      </a:r>
                    </a:p>
                  </a:txBody>
                  <a:tcPr marL="6211" marR="6211" marT="6211"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900" b="0" i="0" u="none" strike="noStrike">
                          <a:solidFill>
                            <a:srgbClr val="3F3F76"/>
                          </a:solidFill>
                          <a:effectLst/>
                          <a:latin typeface="Calibri"/>
                        </a:rPr>
                        <a:t>DALY</a:t>
                      </a:r>
                    </a:p>
                  </a:txBody>
                  <a:tcPr marL="6211" marR="6211" marT="6211"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900" b="0" i="0" u="none" strike="noStrike">
                          <a:solidFill>
                            <a:srgbClr val="000000"/>
                          </a:solidFill>
                          <a:effectLst/>
                          <a:latin typeface="Calibri"/>
                        </a:rPr>
                        <a:t>per year</a:t>
                      </a:r>
                    </a:p>
                  </a:txBody>
                  <a:tcPr marL="6211" marR="6211" marT="6211"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Calibri"/>
                        </a:rPr>
                        <a:t>of treatment</a:t>
                      </a: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r>
                        <a:rPr lang="en-US" sz="900" b="0" i="0" u="none" strike="noStrike">
                          <a:solidFill>
                            <a:srgbClr val="000000"/>
                          </a:solidFill>
                          <a:effectLst/>
                          <a:latin typeface="Calibri"/>
                        </a:rPr>
                        <a:t> </a:t>
                      </a:r>
                    </a:p>
                  </a:txBody>
                  <a:tcPr marL="6211" marR="6211" marT="621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w="6350" cap="flat" cmpd="sng" algn="ctr">
                      <a:solidFill>
                        <a:srgbClr val="000000"/>
                      </a:solidFill>
                      <a:prstDash val="solid"/>
                      <a:round/>
                      <a:headEnd type="none" w="med" len="med"/>
                      <a:tailEnd type="none" w="med" len="med"/>
                    </a:lnL>
                    <a:lnR>
                      <a:noFill/>
                    </a:lnR>
                    <a:lnT>
                      <a:noFill/>
                    </a:lnT>
                    <a:lnB>
                      <a:noFill/>
                    </a:lnB>
                  </a:tcPr>
                </a:tc>
                <a:tc gridSpan="4">
                  <a:txBody>
                    <a:bodyPr/>
                    <a:lstStyle/>
                    <a:p>
                      <a:pPr algn="l" fontAlgn="b"/>
                      <a:r>
                        <a:rPr lang="en-US" sz="900" b="0" i="0" u="none" strike="noStrike">
                          <a:solidFill>
                            <a:srgbClr val="000000"/>
                          </a:solidFill>
                          <a:effectLst/>
                          <a:latin typeface="Calibri"/>
                        </a:rPr>
                        <a:t>New average cost per HCPD patient per year:</a:t>
                      </a:r>
                    </a:p>
                  </a:txBody>
                  <a:tcPr marL="6211" marR="6211" marT="621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1" i="1"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r>
              <a:tr h="257388">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w="6350" cap="flat" cmpd="sng" algn="ctr">
                      <a:solidFill>
                        <a:srgbClr val="1F4E78"/>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w="6350" cap="flat" cmpd="sng" algn="ctr">
                      <a:solidFill>
                        <a:srgbClr val="7F7F7F"/>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w="6350" cap="flat" cmpd="sng" algn="ctr">
                      <a:solidFill>
                        <a:srgbClr val="7F7F7F"/>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w="6350" cap="flat" cmpd="sng" algn="ctr">
                      <a:solidFill>
                        <a:srgbClr val="1F4E78"/>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w="6350" cap="flat" cmpd="sng" algn="ctr">
                      <a:solidFill>
                        <a:srgbClr val="1F4E78"/>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r>
                        <a:rPr lang="en-US" sz="900" b="0" i="0" u="none" strike="noStrike">
                          <a:solidFill>
                            <a:srgbClr val="000000"/>
                          </a:solidFill>
                          <a:effectLst/>
                          <a:latin typeface="Calibri"/>
                        </a:rPr>
                        <a:t> </a:t>
                      </a:r>
                    </a:p>
                  </a:txBody>
                  <a:tcPr marL="6211" marR="6211" marT="621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endParaRPr lang="en-US" sz="900" b="0" i="0" u="none" strike="noStrike">
                        <a:solidFill>
                          <a:srgbClr val="000000"/>
                        </a:solidFill>
                        <a:effectLst/>
                        <a:latin typeface="Calibri"/>
                      </a:endParaRPr>
                    </a:p>
                  </a:txBody>
                  <a:tcPr marL="6211" marR="6211" marT="6211"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r" fontAlgn="b"/>
                      <a:r>
                        <a:rPr lang="en-US" sz="900" b="1" i="0" u="none" strike="noStrike">
                          <a:solidFill>
                            <a:srgbClr val="1F4E78"/>
                          </a:solidFill>
                          <a:effectLst/>
                          <a:latin typeface="Calibri"/>
                        </a:rPr>
                        <a:t>351</a:t>
                      </a:r>
                    </a:p>
                  </a:txBody>
                  <a:tcPr marL="6211" marR="6211" marT="6211"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en-US" sz="900" b="1" i="1" u="none" strike="noStrike">
                          <a:solidFill>
                            <a:srgbClr val="1F4E78"/>
                          </a:solidFill>
                          <a:effectLst/>
                          <a:latin typeface="Calibri"/>
                        </a:rPr>
                        <a:t>USD</a:t>
                      </a:r>
                    </a:p>
                  </a:txBody>
                  <a:tcPr marL="6211" marR="6211" marT="6211"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r>
                        <a:rPr lang="en-US" sz="900" b="1" i="1" u="none" strike="noStrike">
                          <a:solidFill>
                            <a:srgbClr val="1F4E78"/>
                          </a:solidFill>
                          <a:effectLst/>
                          <a:latin typeface="Calibri"/>
                        </a:rPr>
                        <a:t>per year</a:t>
                      </a: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1" i="1"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r>
              <a:tr h="257388">
                <a:tc>
                  <a:txBody>
                    <a:bodyPr/>
                    <a:lstStyle/>
                    <a:p>
                      <a:pPr algn="l" fontAlgn="b"/>
                      <a:endParaRPr lang="en-US" sz="900" b="0" i="0" u="none" strike="noStrike">
                        <a:solidFill>
                          <a:srgbClr val="000000"/>
                        </a:solidFill>
                        <a:effectLst/>
                        <a:latin typeface="Calibri"/>
                      </a:endParaRPr>
                    </a:p>
                  </a:txBody>
                  <a:tcPr marL="6211" marR="6211" marT="6211" marB="0" anchor="b">
                    <a:lnL>
                      <a:noFill/>
                    </a:lnL>
                    <a:lnR w="6350" cap="flat" cmpd="sng" algn="ctr">
                      <a:solidFill>
                        <a:srgbClr val="1F4E78"/>
                      </a:solidFill>
                      <a:prstDash val="solid"/>
                      <a:round/>
                      <a:headEnd type="none" w="med" len="med"/>
                      <a:tailEnd type="none" w="med" len="med"/>
                    </a:lnR>
                    <a:lnT>
                      <a:noFill/>
                    </a:lnT>
                    <a:lnB>
                      <a:noFill/>
                    </a:lnB>
                  </a:tcPr>
                </a:tc>
                <a:tc gridSpan="2">
                  <a:txBody>
                    <a:bodyPr/>
                    <a:lstStyle/>
                    <a:p>
                      <a:pPr algn="l" fontAlgn="b"/>
                      <a:r>
                        <a:rPr lang="en-US" sz="900" b="1" i="1" u="sng" strike="noStrike">
                          <a:solidFill>
                            <a:srgbClr val="1F4E78"/>
                          </a:solidFill>
                          <a:effectLst/>
                          <a:latin typeface="Calibri"/>
                        </a:rPr>
                        <a:t>Assumptions:</a:t>
                      </a:r>
                    </a:p>
                  </a:txBody>
                  <a:tcPr marL="6211" marR="6211" marT="6211" marB="0" anchor="b">
                    <a:lnL w="6350" cap="flat" cmpd="sng" algn="ctr">
                      <a:solidFill>
                        <a:srgbClr val="1F4E78"/>
                      </a:solidFill>
                      <a:prstDash val="solid"/>
                      <a:round/>
                      <a:headEnd type="none" w="med" len="med"/>
                      <a:tailEnd type="none" w="med" len="med"/>
                    </a:lnL>
                    <a:lnR>
                      <a:noFill/>
                    </a:lnR>
                    <a:lnT w="6350" cap="flat" cmpd="sng" algn="ctr">
                      <a:solidFill>
                        <a:srgbClr val="1F4E78"/>
                      </a:solidFill>
                      <a:prstDash val="solid"/>
                      <a:round/>
                      <a:headEnd type="none" w="med" len="med"/>
                      <a:tailEnd type="none" w="med" len="med"/>
                    </a:lnT>
                    <a:lnB>
                      <a:noFill/>
                    </a:lnB>
                    <a:solidFill>
                      <a:srgbClr val="D9D9D9"/>
                    </a:solidFill>
                  </a:tcPr>
                </a:tc>
                <a:tc hMerge="1">
                  <a:txBody>
                    <a:bodyPr/>
                    <a:lstStyle/>
                    <a:p>
                      <a:endParaRPr lang="en-US"/>
                    </a:p>
                  </a:txBody>
                  <a:tcPr/>
                </a:tc>
                <a:tc>
                  <a:txBody>
                    <a:bodyPr/>
                    <a:lstStyle/>
                    <a:p>
                      <a:pPr algn="l" fontAlgn="b"/>
                      <a:r>
                        <a:rPr lang="en-US" sz="900" b="0" i="0" u="none" strike="noStrike">
                          <a:solidFill>
                            <a:srgbClr val="1F4E78"/>
                          </a:solidFill>
                          <a:effectLst/>
                          <a:latin typeface="Calibri"/>
                        </a:rPr>
                        <a:t> </a:t>
                      </a:r>
                    </a:p>
                  </a:txBody>
                  <a:tcPr marL="6211" marR="6211" marT="6211" marB="0" anchor="b">
                    <a:lnL>
                      <a:noFill/>
                    </a:lnL>
                    <a:lnR>
                      <a:noFill/>
                    </a:lnR>
                    <a:lnT w="6350" cap="flat" cmpd="sng" algn="ctr">
                      <a:solidFill>
                        <a:srgbClr val="1F4E78"/>
                      </a:solidFill>
                      <a:prstDash val="solid"/>
                      <a:round/>
                      <a:headEnd type="none" w="med" len="med"/>
                      <a:tailEnd type="none" w="med" len="med"/>
                    </a:lnT>
                    <a:lnB>
                      <a:noFill/>
                    </a:lnB>
                    <a:solidFill>
                      <a:srgbClr val="D9D9D9"/>
                    </a:solidFill>
                  </a:tcPr>
                </a:tc>
                <a:tc>
                  <a:txBody>
                    <a:bodyPr/>
                    <a:lstStyle/>
                    <a:p>
                      <a:pPr algn="l" fontAlgn="b"/>
                      <a:r>
                        <a:rPr lang="en-US" sz="900" b="0" i="0" u="none" strike="noStrike">
                          <a:solidFill>
                            <a:srgbClr val="1F4E78"/>
                          </a:solidFill>
                          <a:effectLst/>
                          <a:latin typeface="Calibri"/>
                        </a:rPr>
                        <a:t> </a:t>
                      </a:r>
                    </a:p>
                  </a:txBody>
                  <a:tcPr marL="6211" marR="6211" marT="6211" marB="0" anchor="b">
                    <a:lnL>
                      <a:noFill/>
                    </a:lnL>
                    <a:lnR>
                      <a:noFill/>
                    </a:lnR>
                    <a:lnT w="6350" cap="flat" cmpd="sng" algn="ctr">
                      <a:solidFill>
                        <a:srgbClr val="1F4E78"/>
                      </a:solidFill>
                      <a:prstDash val="solid"/>
                      <a:round/>
                      <a:headEnd type="none" w="med" len="med"/>
                      <a:tailEnd type="none" w="med" len="med"/>
                    </a:lnT>
                    <a:lnB>
                      <a:noFill/>
                    </a:lnB>
                    <a:solidFill>
                      <a:srgbClr val="D9D9D9"/>
                    </a:solidFill>
                  </a:tcPr>
                </a:tc>
                <a:tc>
                  <a:txBody>
                    <a:bodyPr/>
                    <a:lstStyle/>
                    <a:p>
                      <a:pPr algn="l" fontAlgn="b"/>
                      <a:r>
                        <a:rPr lang="en-US" sz="900" b="0" i="0" u="none" strike="noStrike">
                          <a:solidFill>
                            <a:srgbClr val="1F4E78"/>
                          </a:solidFill>
                          <a:effectLst/>
                          <a:latin typeface="Calibri"/>
                        </a:rPr>
                        <a:t> </a:t>
                      </a:r>
                    </a:p>
                  </a:txBody>
                  <a:tcPr marL="6211" marR="6211" marT="6211" marB="0" anchor="b">
                    <a:lnL>
                      <a:noFill/>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a:noFill/>
                    </a:lnB>
                    <a:solidFill>
                      <a:srgbClr val="D9D9D9"/>
                    </a:solidFill>
                  </a:tcPr>
                </a:tc>
                <a:tc>
                  <a:txBody>
                    <a:bodyPr/>
                    <a:lstStyle/>
                    <a:p>
                      <a:pPr algn="l" fontAlgn="b"/>
                      <a:endParaRPr lang="en-US" sz="900" b="0" i="0" u="none" strike="noStrike">
                        <a:solidFill>
                          <a:srgbClr val="000000"/>
                        </a:solidFill>
                        <a:effectLst/>
                        <a:latin typeface="Calibri"/>
                      </a:endParaRPr>
                    </a:p>
                  </a:txBody>
                  <a:tcPr marL="6211" marR="6211" marT="6211" marB="0" anchor="b">
                    <a:lnL w="6350" cap="flat" cmpd="sng" algn="ctr">
                      <a:solidFill>
                        <a:srgbClr val="1F4E78"/>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Calibri"/>
                        </a:rPr>
                        <a:t> </a:t>
                      </a:r>
                    </a:p>
                  </a:txBody>
                  <a:tcPr marL="6211" marR="6211" marT="621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1" i="0" u="none" strike="noStrike">
                          <a:solidFill>
                            <a:srgbClr val="1F4E78"/>
                          </a:solidFill>
                          <a:effectLst/>
                          <a:latin typeface="Calibri"/>
                        </a:rPr>
                        <a:t>(</a:t>
                      </a:r>
                    </a:p>
                  </a:txBody>
                  <a:tcPr marL="6211" marR="6211" marT="6211"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r" fontAlgn="b"/>
                      <a:r>
                        <a:rPr lang="en-US" sz="900" b="1" i="0" u="none" strike="noStrike">
                          <a:solidFill>
                            <a:srgbClr val="1F4E78"/>
                          </a:solidFill>
                          <a:effectLst/>
                          <a:latin typeface="Calibri"/>
                        </a:rPr>
                        <a:t>23%</a:t>
                      </a:r>
                    </a:p>
                  </a:txBody>
                  <a:tcPr marL="6211" marR="6211" marT="6211"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gridSpan="2">
                  <a:txBody>
                    <a:bodyPr/>
                    <a:lstStyle/>
                    <a:p>
                      <a:pPr algn="l" fontAlgn="b"/>
                      <a:r>
                        <a:rPr lang="en-US" sz="1100" b="1" i="0" u="none" strike="noStrike">
                          <a:solidFill>
                            <a:srgbClr val="1F4E78"/>
                          </a:solidFill>
                          <a:effectLst/>
                          <a:latin typeface="Calibri"/>
                        </a:rPr>
                        <a:t> increase)</a:t>
                      </a:r>
                    </a:p>
                  </a:txBody>
                  <a:tcPr marL="6211" marR="6211" marT="6211" marB="0" anchor="b">
                    <a:lnL w="6350" cap="flat" cmpd="sng" algn="ctr">
                      <a:solidFill>
                        <a:srgbClr val="7F7F7F"/>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1" i="1"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r>
              <a:tr h="353910">
                <a:tc>
                  <a:txBody>
                    <a:bodyPr/>
                    <a:lstStyle/>
                    <a:p>
                      <a:pPr algn="l" fontAlgn="b"/>
                      <a:endParaRPr lang="en-US" sz="900" b="0" i="0" u="none" strike="noStrike">
                        <a:solidFill>
                          <a:srgbClr val="000000"/>
                        </a:solidFill>
                        <a:effectLst/>
                        <a:latin typeface="Calibri"/>
                      </a:endParaRPr>
                    </a:p>
                  </a:txBody>
                  <a:tcPr marL="6211" marR="6211" marT="6211" marB="0" anchor="b">
                    <a:lnL>
                      <a:noFill/>
                    </a:lnL>
                    <a:lnR w="6350" cap="flat" cmpd="sng" algn="ctr">
                      <a:solidFill>
                        <a:srgbClr val="1F4E78"/>
                      </a:solidFill>
                      <a:prstDash val="solid"/>
                      <a:round/>
                      <a:headEnd type="none" w="med" len="med"/>
                      <a:tailEnd type="none" w="med" len="med"/>
                    </a:lnR>
                    <a:lnT>
                      <a:noFill/>
                    </a:lnT>
                    <a:lnB>
                      <a:noFill/>
                    </a:lnB>
                  </a:tcPr>
                </a:tc>
                <a:tc rowSpan="6" gridSpan="5">
                  <a:txBody>
                    <a:bodyPr/>
                    <a:lstStyle/>
                    <a:p>
                      <a:pPr algn="l" fontAlgn="b"/>
                      <a:r>
                        <a:rPr lang="en-US" sz="900" b="0" i="0" u="none" strike="noStrike">
                          <a:solidFill>
                            <a:srgbClr val="1F4E78"/>
                          </a:solidFill>
                          <a:effectLst/>
                          <a:latin typeface="Calibri"/>
                        </a:rPr>
                        <a:t>Rebates will given for any non-responding patients. Rebates will be given at the reduced price as long as the total number of responding patients is greater than the number paying the negotiated price. If the number of responding patients falls short of the number paying the negotiated price, the difference between the number responding and the number paying the negotiated price will be rebated at the negotiated price.</a:t>
                      </a:r>
                    </a:p>
                  </a:txBody>
                  <a:tcPr marL="6211" marR="6211" marT="6211"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a:noFill/>
                    </a:lnT>
                    <a:lnB w="6350" cap="flat" cmpd="sng" algn="ctr">
                      <a:solidFill>
                        <a:srgbClr val="1F4E78"/>
                      </a:solidFill>
                      <a:prstDash val="solid"/>
                      <a:round/>
                      <a:headEnd type="none" w="med" len="med"/>
                      <a:tailEnd type="none" w="med" len="med"/>
                    </a:lnB>
                    <a:solidFill>
                      <a:srgbClr val="D9D9D9"/>
                    </a:solidFill>
                  </a:tcPr>
                </a:tc>
                <a:tc rowSpan="6" hMerge="1">
                  <a:txBody>
                    <a:bodyPr/>
                    <a:lstStyle/>
                    <a:p>
                      <a:endParaRPr lang="en-US"/>
                    </a:p>
                  </a:txBody>
                  <a:tcPr/>
                </a:tc>
                <a:tc rowSpan="6" hMerge="1">
                  <a:txBody>
                    <a:bodyPr/>
                    <a:lstStyle/>
                    <a:p>
                      <a:endParaRPr lang="en-US"/>
                    </a:p>
                  </a:txBody>
                  <a:tcPr/>
                </a:tc>
                <a:tc rowSpan="6" hMerge="1">
                  <a:txBody>
                    <a:bodyPr/>
                    <a:lstStyle/>
                    <a:p>
                      <a:endParaRPr lang="en-US"/>
                    </a:p>
                  </a:txBody>
                  <a:tcPr/>
                </a:tc>
                <a:tc rowSpan="6"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211" marR="6211" marT="6211" marB="0" anchor="b">
                    <a:lnL w="6350" cap="flat" cmpd="sng" algn="ctr">
                      <a:solidFill>
                        <a:srgbClr val="1F4E78"/>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Calibri"/>
                        </a:rPr>
                        <a:t> </a:t>
                      </a:r>
                    </a:p>
                  </a:txBody>
                  <a:tcPr marL="6211" marR="6211" marT="621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900" b="0" i="0" u="none" strike="noStrike">
                          <a:solidFill>
                            <a:srgbClr val="000000"/>
                          </a:solidFill>
                          <a:effectLst/>
                          <a:latin typeface="Calibri"/>
                        </a:rPr>
                        <a:t>Expected cost effectiveness:</a:t>
                      </a:r>
                    </a:p>
                  </a:txBody>
                  <a:tcPr marL="6211" marR="6211" marT="6211" marB="0" anchor="b">
                    <a:lnL>
                      <a:noFill/>
                    </a:lnL>
                    <a:lnR>
                      <a:noFill/>
                    </a:lnR>
                    <a:lnT>
                      <a:noFill/>
                    </a:lnT>
                    <a:lnB>
                      <a:noFill/>
                    </a:lnB>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1" i="1"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r>
              <a:tr h="214491">
                <a:tc>
                  <a:txBody>
                    <a:bodyPr/>
                    <a:lstStyle/>
                    <a:p>
                      <a:pPr algn="l" fontAlgn="b"/>
                      <a:endParaRPr lang="en-US" sz="900" b="0" i="0" u="none" strike="noStrike">
                        <a:solidFill>
                          <a:srgbClr val="000000"/>
                        </a:solidFill>
                        <a:effectLst/>
                        <a:latin typeface="Calibri"/>
                      </a:endParaRPr>
                    </a:p>
                  </a:txBody>
                  <a:tcPr marL="6211" marR="6211" marT="6211" marB="0" anchor="b">
                    <a:lnL>
                      <a:noFill/>
                    </a:lnL>
                    <a:lnR w="6350" cap="flat" cmpd="sng" algn="ctr">
                      <a:solidFill>
                        <a:srgbClr val="1F4E78"/>
                      </a:solidFill>
                      <a:prstDash val="solid"/>
                      <a:round/>
                      <a:headEnd type="none" w="med" len="med"/>
                      <a:tailEnd type="none" w="med" len="med"/>
                    </a:lnR>
                    <a:lnT>
                      <a:noFill/>
                    </a:lnT>
                    <a:lnB>
                      <a:noFill/>
                    </a:lnB>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211" marR="6211" marT="6211" marB="0" anchor="b">
                    <a:lnL w="6350" cap="flat" cmpd="sng" algn="ctr">
                      <a:solidFill>
                        <a:srgbClr val="1F4E78"/>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Calibri"/>
                        </a:rPr>
                        <a:t> </a:t>
                      </a:r>
                    </a:p>
                  </a:txBody>
                  <a:tcPr marL="6211" marR="6211" marT="621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r" fontAlgn="b"/>
                      <a:r>
                        <a:rPr lang="en-US" sz="900" b="1" i="0" u="none" strike="noStrike">
                          <a:solidFill>
                            <a:srgbClr val="1F4E78"/>
                          </a:solidFill>
                          <a:effectLst/>
                          <a:latin typeface="Calibri"/>
                        </a:rPr>
                        <a:t>1,029</a:t>
                      </a:r>
                    </a:p>
                  </a:txBody>
                  <a:tcPr marL="6211" marR="6211" marT="6211"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en-US" sz="900" b="1" i="1" u="none" strike="noStrike">
                          <a:solidFill>
                            <a:srgbClr val="1F4E78"/>
                          </a:solidFill>
                          <a:effectLst/>
                          <a:latin typeface="Calibri"/>
                        </a:rPr>
                        <a:t>USD</a:t>
                      </a:r>
                    </a:p>
                  </a:txBody>
                  <a:tcPr marL="6211" marR="6211" marT="6211"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a:rPr>
                        <a:t>per</a:t>
                      </a:r>
                    </a:p>
                  </a:txBody>
                  <a:tcPr marL="6211" marR="6211" marT="6211" marB="0" anchor="b">
                    <a:lnL>
                      <a:noFill/>
                    </a:lnL>
                    <a:lnR>
                      <a:noFill/>
                    </a:lnR>
                    <a:lnT>
                      <a:noFill/>
                    </a:lnT>
                    <a:lnB>
                      <a:noFill/>
                    </a:lnB>
                  </a:tcPr>
                </a:tc>
                <a:tc>
                  <a:txBody>
                    <a:bodyPr/>
                    <a:lstStyle/>
                    <a:p>
                      <a:pPr algn="ctr" fontAlgn="b"/>
                      <a:r>
                        <a:rPr lang="en-US" sz="900" b="1" i="1" u="none" strike="noStrike">
                          <a:solidFill>
                            <a:srgbClr val="1F4E78"/>
                          </a:solidFill>
                          <a:effectLst/>
                          <a:latin typeface="Calibri"/>
                        </a:rPr>
                        <a:t>DALY</a:t>
                      </a:r>
                    </a:p>
                  </a:txBody>
                  <a:tcPr marL="6211" marR="6211" marT="6211" marB="0" anchor="b">
                    <a:lnL>
                      <a:noFill/>
                    </a:lnL>
                    <a:lnR>
                      <a:noFill/>
                    </a:lnR>
                    <a:lnT>
                      <a:noFill/>
                    </a:lnT>
                    <a:lnB>
                      <a:noFill/>
                    </a:lnB>
                  </a:tcPr>
                </a:tc>
                <a:tc>
                  <a:txBody>
                    <a:bodyPr/>
                    <a:lstStyle/>
                    <a:p>
                      <a:pPr algn="l" fontAlgn="b"/>
                      <a:endParaRPr lang="en-US" sz="900" b="1" i="1"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r>
              <a:tr h="205912">
                <a:tc>
                  <a:txBody>
                    <a:bodyPr/>
                    <a:lstStyle/>
                    <a:p>
                      <a:pPr algn="l" fontAlgn="b"/>
                      <a:endParaRPr lang="en-US" sz="900" b="0" i="0" u="none" strike="noStrike">
                        <a:solidFill>
                          <a:srgbClr val="000000"/>
                        </a:solidFill>
                        <a:effectLst/>
                        <a:latin typeface="Calibri"/>
                      </a:endParaRPr>
                    </a:p>
                  </a:txBody>
                  <a:tcPr marL="6211" marR="6211" marT="6211" marB="0" anchor="b">
                    <a:lnL>
                      <a:noFill/>
                    </a:lnL>
                    <a:lnR w="6350" cap="flat" cmpd="sng" algn="ctr">
                      <a:solidFill>
                        <a:srgbClr val="1F4E78"/>
                      </a:solidFill>
                      <a:prstDash val="solid"/>
                      <a:round/>
                      <a:headEnd type="none" w="med" len="med"/>
                      <a:tailEnd type="none" w="med" len="med"/>
                    </a:lnR>
                    <a:lnT>
                      <a:noFill/>
                    </a:lnT>
                    <a:lnB>
                      <a:noFill/>
                    </a:lnB>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211" marR="6211" marT="6211" marB="0" anchor="b">
                    <a:lnL w="6350" cap="flat" cmpd="sng" algn="ctr">
                      <a:solidFill>
                        <a:srgbClr val="1F4E78"/>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Calibri"/>
                        </a:rPr>
                        <a:t> </a:t>
                      </a:r>
                    </a:p>
                  </a:txBody>
                  <a:tcPr marL="6211" marR="6211" marT="621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r>
              <a:tr h="205912">
                <a:tc>
                  <a:txBody>
                    <a:bodyPr/>
                    <a:lstStyle/>
                    <a:p>
                      <a:pPr algn="l" fontAlgn="b"/>
                      <a:endParaRPr lang="en-US" sz="900" b="0" i="0" u="none" strike="noStrike">
                        <a:solidFill>
                          <a:srgbClr val="000000"/>
                        </a:solidFill>
                        <a:effectLst/>
                        <a:latin typeface="Calibri"/>
                      </a:endParaRPr>
                    </a:p>
                  </a:txBody>
                  <a:tcPr marL="6211" marR="6211" marT="6211" marB="0" anchor="b">
                    <a:lnL>
                      <a:noFill/>
                    </a:lnL>
                    <a:lnR w="6350" cap="flat" cmpd="sng" algn="ctr">
                      <a:solidFill>
                        <a:srgbClr val="1F4E78"/>
                      </a:solidFill>
                      <a:prstDash val="solid"/>
                      <a:round/>
                      <a:headEnd type="none" w="med" len="med"/>
                      <a:tailEnd type="none" w="med" len="med"/>
                    </a:lnR>
                    <a:lnT>
                      <a:noFill/>
                    </a:lnT>
                    <a:lnB>
                      <a:noFill/>
                    </a:lnB>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211" marR="6211" marT="6211" marB="0" anchor="b">
                    <a:lnL w="6350" cap="flat" cmpd="sng" algn="ctr">
                      <a:solidFill>
                        <a:srgbClr val="1F4E78"/>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Calibri"/>
                        </a:rPr>
                        <a:t> </a:t>
                      </a:r>
                    </a:p>
                  </a:txBody>
                  <a:tcPr marL="6211" marR="6211" marT="621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r>
              <a:tr h="205912">
                <a:tc>
                  <a:txBody>
                    <a:bodyPr/>
                    <a:lstStyle/>
                    <a:p>
                      <a:pPr algn="l" fontAlgn="b"/>
                      <a:endParaRPr lang="en-US" sz="900" b="0" i="0" u="none" strike="noStrike">
                        <a:solidFill>
                          <a:srgbClr val="000000"/>
                        </a:solidFill>
                        <a:effectLst/>
                        <a:latin typeface="Calibri"/>
                      </a:endParaRPr>
                    </a:p>
                  </a:txBody>
                  <a:tcPr marL="6211" marR="6211" marT="6211" marB="0" anchor="b">
                    <a:lnL>
                      <a:noFill/>
                    </a:lnL>
                    <a:lnR w="6350" cap="flat" cmpd="sng" algn="ctr">
                      <a:solidFill>
                        <a:srgbClr val="1F4E78"/>
                      </a:solidFill>
                      <a:prstDash val="solid"/>
                      <a:round/>
                      <a:headEnd type="none" w="med" len="med"/>
                      <a:tailEnd type="none" w="med" len="med"/>
                    </a:lnR>
                    <a:lnT>
                      <a:noFill/>
                    </a:lnT>
                    <a:lnB>
                      <a:noFill/>
                    </a:lnB>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211" marR="6211" marT="6211" marB="0" anchor="b">
                    <a:lnL w="6350" cap="flat" cmpd="sng" algn="ctr">
                      <a:solidFill>
                        <a:srgbClr val="1F4E78"/>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Calibri"/>
                        </a:rPr>
                        <a:t> </a:t>
                      </a:r>
                    </a:p>
                  </a:txBody>
                  <a:tcPr marL="6211" marR="6211" marT="621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1" i="1"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r>
              <a:tr h="750717">
                <a:tc>
                  <a:txBody>
                    <a:bodyPr/>
                    <a:lstStyle/>
                    <a:p>
                      <a:pPr algn="l" fontAlgn="b"/>
                      <a:endParaRPr lang="en-US" sz="900" b="0" i="0" u="none" strike="noStrike">
                        <a:solidFill>
                          <a:srgbClr val="000000"/>
                        </a:solidFill>
                        <a:effectLst/>
                        <a:latin typeface="Calibri"/>
                      </a:endParaRPr>
                    </a:p>
                  </a:txBody>
                  <a:tcPr marL="6211" marR="6211" marT="6211" marB="0" anchor="b">
                    <a:lnL>
                      <a:noFill/>
                    </a:lnL>
                    <a:lnR w="6350" cap="flat" cmpd="sng" algn="ctr">
                      <a:solidFill>
                        <a:srgbClr val="1F4E78"/>
                      </a:solidFill>
                      <a:prstDash val="solid"/>
                      <a:round/>
                      <a:headEnd type="none" w="med" len="med"/>
                      <a:tailEnd type="none" w="med" len="med"/>
                    </a:lnR>
                    <a:lnT>
                      <a:noFill/>
                    </a:lnT>
                    <a:lnB>
                      <a:noFill/>
                    </a:lnB>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211" marR="6211" marT="6211" marB="0" anchor="b">
                    <a:lnL w="6350" cap="flat" cmpd="sng" algn="ctr">
                      <a:solidFill>
                        <a:srgbClr val="1F4E78"/>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Calibri"/>
                        </a:rPr>
                        <a:t> </a:t>
                      </a:r>
                    </a:p>
                  </a:txBody>
                  <a:tcPr marL="6211" marR="6211" marT="621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a:endParaRPr>
                    </a:p>
                  </a:txBody>
                  <a:tcPr marL="6211" marR="6211" marT="621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1" i="1" u="none" strike="noStrike">
                        <a:solidFill>
                          <a:srgbClr val="000000"/>
                        </a:solidFill>
                        <a:effectLst/>
                        <a:latin typeface="Calibri"/>
                      </a:endParaRPr>
                    </a:p>
                  </a:txBody>
                  <a:tcPr marL="6211" marR="6211" marT="6211"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a:endParaRPr>
                    </a:p>
                  </a:txBody>
                  <a:tcPr marL="6211" marR="6211" marT="6211" marB="0" anchor="b">
                    <a:lnL>
                      <a:noFill/>
                    </a:lnL>
                    <a:lnR>
                      <a:noFill/>
                    </a:lnR>
                    <a:lnT>
                      <a:noFill/>
                    </a:lnT>
                    <a:lnB>
                      <a:noFill/>
                    </a:lnB>
                  </a:tcPr>
                </a:tc>
              </a:tr>
            </a:tbl>
          </a:graphicData>
        </a:graphic>
      </p:graphicFrame>
    </p:spTree>
    <p:extLst>
      <p:ext uri="{BB962C8B-B14F-4D97-AF65-F5344CB8AC3E}">
        <p14:creationId xmlns:p14="http://schemas.microsoft.com/office/powerpoint/2010/main" val="2435737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50"/>
          <p:cNvSpPr txBox="1">
            <a:spLocks/>
          </p:cNvSpPr>
          <p:nvPr/>
        </p:nvSpPr>
        <p:spPr>
          <a:xfrm>
            <a:off x="457200" y="350838"/>
            <a:ext cx="7467600" cy="639762"/>
          </a:xfrm>
          <a:prstGeom prst="rect">
            <a:avLst/>
          </a:prstGeom>
          <a:noFill/>
          <a:ln>
            <a:noFill/>
          </a:ln>
        </p:spPr>
        <p:txBody>
          <a:bodyPr lIns="91425" tIns="45700" rIns="91425" bIns="45700" anchor="ctr" anchorCtr="0">
            <a:noAutofit/>
          </a:bodyPr>
          <a:lst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a:lstStyle>
          <a:p>
            <a:pPr algn="ctr">
              <a:spcBef>
                <a:spcPts val="0"/>
              </a:spcBef>
              <a:buSzPct val="25000"/>
            </a:pPr>
            <a:r>
              <a:rPr lang="en-US" sz="4000" b="1" dirty="0" smtClean="0">
                <a:solidFill>
                  <a:srgbClr val="788E1E"/>
                </a:solidFill>
                <a:ea typeface="Gill Sans"/>
                <a:cs typeface="Gill Sans"/>
                <a:sym typeface="Gill Sans"/>
                <a:rtl val="0"/>
              </a:rPr>
              <a:t>Background</a:t>
            </a:r>
            <a:endParaRPr sz="4000" b="1" dirty="0">
              <a:solidFill>
                <a:srgbClr val="788E1E"/>
              </a:solidFill>
              <a:ea typeface="Gill Sans"/>
              <a:cs typeface="Gill Sans"/>
              <a:sym typeface="Gill Sans"/>
              <a:rtl val="0"/>
            </a:endParaRPr>
          </a:p>
        </p:txBody>
      </p:sp>
      <p:sp>
        <p:nvSpPr>
          <p:cNvPr id="6" name="Content Placeholder 2"/>
          <p:cNvSpPr txBox="1">
            <a:spLocks/>
          </p:cNvSpPr>
          <p:nvPr/>
        </p:nvSpPr>
        <p:spPr>
          <a:xfrm>
            <a:off x="457200" y="1295401"/>
            <a:ext cx="8229600" cy="4830763"/>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n-US" dirty="0"/>
              <a:t>All health systems face </a:t>
            </a:r>
            <a:r>
              <a:rPr lang="en-US" dirty="0" smtClean="0"/>
              <a:t>challenge of finite </a:t>
            </a:r>
            <a:r>
              <a:rPr lang="en-US" dirty="0"/>
              <a:t>resources </a:t>
            </a:r>
            <a:r>
              <a:rPr lang="en-US" dirty="0" smtClean="0"/>
              <a:t>vs. unlimited </a:t>
            </a:r>
            <a:r>
              <a:rPr lang="en-US" dirty="0"/>
              <a:t>demand for services. </a:t>
            </a:r>
            <a:endParaRPr lang="en-US" dirty="0" smtClean="0"/>
          </a:p>
          <a:p>
            <a:pPr algn="just"/>
            <a:r>
              <a:rPr lang="en-US" dirty="0" smtClean="0"/>
              <a:t>30 </a:t>
            </a:r>
            <a:r>
              <a:rPr lang="en-US" dirty="0"/>
              <a:t>million </a:t>
            </a:r>
            <a:r>
              <a:rPr lang="en-US" dirty="0" smtClean="0"/>
              <a:t>deaths </a:t>
            </a:r>
            <a:r>
              <a:rPr lang="en-US" dirty="0"/>
              <a:t>occurred in </a:t>
            </a:r>
            <a:r>
              <a:rPr lang="en-US" dirty="0" smtClean="0"/>
              <a:t>LMICs due to NCDs.  </a:t>
            </a:r>
          </a:p>
          <a:p>
            <a:pPr algn="just"/>
            <a:r>
              <a:rPr lang="en-US" dirty="0" smtClean="0"/>
              <a:t>CVD, </a:t>
            </a:r>
            <a:r>
              <a:rPr lang="en-US" dirty="0"/>
              <a:t>cancer, diabetes, and chronic lung diseases t</a:t>
            </a:r>
            <a:r>
              <a:rPr lang="en-US" dirty="0" smtClean="0"/>
              <a:t>he 4 causes </a:t>
            </a:r>
            <a:r>
              <a:rPr lang="en-US" dirty="0"/>
              <a:t>of NCD deaths.</a:t>
            </a:r>
          </a:p>
          <a:p>
            <a:pPr algn="just"/>
            <a:r>
              <a:rPr lang="en-US" dirty="0" smtClean="0"/>
              <a:t>R&amp;D for </a:t>
            </a:r>
            <a:r>
              <a:rPr lang="en-US" dirty="0"/>
              <a:t>NCDs </a:t>
            </a:r>
            <a:r>
              <a:rPr lang="en-US" dirty="0" smtClean="0"/>
              <a:t>proven </a:t>
            </a:r>
            <a:r>
              <a:rPr lang="en-US" dirty="0"/>
              <a:t>to be effective and cost effective in many cases. </a:t>
            </a:r>
            <a:endParaRPr lang="en-US" dirty="0" smtClean="0"/>
          </a:p>
          <a:p>
            <a:pPr algn="just"/>
            <a:r>
              <a:rPr lang="en-US" dirty="0" smtClean="0"/>
              <a:t>Uncertainty on </a:t>
            </a:r>
            <a:r>
              <a:rPr lang="en-US" dirty="0"/>
              <a:t>effectiveness and </a:t>
            </a:r>
            <a:r>
              <a:rPr lang="en-US" dirty="0" smtClean="0"/>
              <a:t>cost </a:t>
            </a:r>
            <a:r>
              <a:rPr lang="en-US" dirty="0"/>
              <a:t>of new, patented therapies </a:t>
            </a:r>
            <a:r>
              <a:rPr lang="en-US" dirty="0" smtClean="0"/>
              <a:t>may </a:t>
            </a:r>
            <a:r>
              <a:rPr lang="en-US" dirty="0"/>
              <a:t>delay reimbursement </a:t>
            </a:r>
            <a:r>
              <a:rPr lang="en-US" dirty="0" smtClean="0"/>
              <a:t>and </a:t>
            </a:r>
            <a:r>
              <a:rPr lang="en-US" dirty="0"/>
              <a:t>patient access</a:t>
            </a:r>
            <a:r>
              <a:rPr lang="en-US" dirty="0" smtClean="0"/>
              <a:t>,.</a:t>
            </a:r>
          </a:p>
          <a:p>
            <a:pPr algn="just"/>
            <a:r>
              <a:rPr lang="en-US" dirty="0" smtClean="0"/>
              <a:t>“</a:t>
            </a:r>
            <a:r>
              <a:rPr lang="en-US" dirty="0"/>
              <a:t>M</a:t>
            </a:r>
            <a:r>
              <a:rPr lang="en-US" dirty="0" smtClean="0"/>
              <a:t>anaged </a:t>
            </a:r>
            <a:r>
              <a:rPr lang="en-US" dirty="0"/>
              <a:t>entry agreements” (MEAs)—a type of formal institutional arrangement between manufacturers and payers </a:t>
            </a:r>
            <a:r>
              <a:rPr lang="en-US" dirty="0" smtClean="0"/>
              <a:t>for sharing financial </a:t>
            </a:r>
            <a:r>
              <a:rPr lang="en-US" dirty="0"/>
              <a:t>risk surrounding the introduction of new pharmaceutical </a:t>
            </a:r>
            <a:r>
              <a:rPr lang="en-US" dirty="0" smtClean="0"/>
              <a:t>technologies have emerged.</a:t>
            </a:r>
            <a:endParaRPr lang="en-US" dirty="0"/>
          </a:p>
        </p:txBody>
      </p:sp>
    </p:spTree>
    <p:extLst>
      <p:ext uri="{BB962C8B-B14F-4D97-AF65-F5344CB8AC3E}">
        <p14:creationId xmlns:p14="http://schemas.microsoft.com/office/powerpoint/2010/main" val="602523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609601"/>
            <a:ext cx="91440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0"/>
            <a:ext cx="8229600" cy="792162"/>
          </a:xfrm>
        </p:spPr>
        <p:txBody>
          <a:bodyPr>
            <a:normAutofit/>
          </a:bodyPr>
          <a:lstStyle/>
          <a:p>
            <a:pPr algn="ctr"/>
            <a:r>
              <a:rPr lang="en-US" sz="3600" b="1" dirty="0" smtClean="0"/>
              <a:t>Taxonomy </a:t>
            </a:r>
            <a:r>
              <a:rPr lang="en-US" sz="3600" b="1" dirty="0"/>
              <a:t>for MEAs</a:t>
            </a:r>
          </a:p>
        </p:txBody>
      </p:sp>
      <p:sp>
        <p:nvSpPr>
          <p:cNvPr id="7" name="TextBox 6"/>
          <p:cNvSpPr txBox="1"/>
          <p:nvPr/>
        </p:nvSpPr>
        <p:spPr>
          <a:xfrm>
            <a:off x="5334000" y="5943604"/>
            <a:ext cx="3124200" cy="276999"/>
          </a:xfrm>
          <a:prstGeom prst="rect">
            <a:avLst/>
          </a:prstGeom>
          <a:noFill/>
        </p:spPr>
        <p:txBody>
          <a:bodyPr wrap="square" rtlCol="0">
            <a:spAutoFit/>
          </a:bodyPr>
          <a:lstStyle/>
          <a:p>
            <a:r>
              <a:rPr lang="en-US" sz="1200" b="1" dirty="0"/>
              <a:t>Source: </a:t>
            </a:r>
            <a:r>
              <a:rPr lang="en-US" sz="1200" b="1" dirty="0" smtClean="0"/>
              <a:t>Kanavos  et al (2017)</a:t>
            </a:r>
            <a:endParaRPr lang="en-US" sz="1200" b="1" dirty="0"/>
          </a:p>
        </p:txBody>
      </p:sp>
    </p:spTree>
    <p:extLst>
      <p:ext uri="{BB962C8B-B14F-4D97-AF65-F5344CB8AC3E}">
        <p14:creationId xmlns:p14="http://schemas.microsoft.com/office/powerpoint/2010/main" val="1885794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50"/>
          <p:cNvSpPr txBox="1">
            <a:spLocks/>
          </p:cNvSpPr>
          <p:nvPr/>
        </p:nvSpPr>
        <p:spPr>
          <a:xfrm>
            <a:off x="457200" y="350838"/>
            <a:ext cx="7467600" cy="639762"/>
          </a:xfrm>
          <a:prstGeom prst="rect">
            <a:avLst/>
          </a:prstGeom>
          <a:noFill/>
          <a:ln>
            <a:noFill/>
          </a:ln>
        </p:spPr>
        <p:txBody>
          <a:bodyPr lIns="91425" tIns="45700" rIns="91425" bIns="45700" anchor="ctr" anchorCtr="0">
            <a:noAutofit/>
          </a:bodyPr>
          <a:lst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a:lstStyle>
          <a:p>
            <a:pPr algn="ctr">
              <a:spcBef>
                <a:spcPts val="0"/>
              </a:spcBef>
              <a:buSzPct val="25000"/>
            </a:pPr>
            <a:r>
              <a:rPr lang="en-US" sz="4000" b="1" dirty="0" smtClean="0">
                <a:solidFill>
                  <a:srgbClr val="788E1E"/>
                </a:solidFill>
                <a:ea typeface="Gill Sans"/>
                <a:cs typeface="Gill Sans"/>
                <a:sym typeface="Gill Sans"/>
                <a:rtl val="0"/>
              </a:rPr>
              <a:t>OUR RECENT WORK</a:t>
            </a:r>
            <a:endParaRPr sz="4000" b="1" dirty="0">
              <a:solidFill>
                <a:srgbClr val="788E1E"/>
              </a:solidFill>
              <a:ea typeface="Gill Sans"/>
              <a:cs typeface="Gill Sans"/>
              <a:sym typeface="Gill Sans"/>
              <a:rtl val="0"/>
            </a:endParaRPr>
          </a:p>
        </p:txBody>
      </p:sp>
      <p:sp>
        <p:nvSpPr>
          <p:cNvPr id="6" name="Content Placeholder 2"/>
          <p:cNvSpPr txBox="1">
            <a:spLocks/>
          </p:cNvSpPr>
          <p:nvPr/>
        </p:nvSpPr>
        <p:spPr>
          <a:xfrm>
            <a:off x="457200" y="1295401"/>
            <a:ext cx="8229600" cy="4830763"/>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n-US" dirty="0" smtClean="0"/>
              <a:t>Funded by the WB; pilot stage 3 countries (Col, Ken, </a:t>
            </a:r>
            <a:r>
              <a:rPr lang="en-US" dirty="0" err="1" smtClean="0"/>
              <a:t>Ukr</a:t>
            </a:r>
            <a:r>
              <a:rPr lang="en-US" dirty="0" smtClean="0"/>
              <a:t>)</a:t>
            </a:r>
          </a:p>
          <a:p>
            <a:pPr algn="just"/>
            <a:r>
              <a:rPr lang="en-US" dirty="0" smtClean="0"/>
              <a:t>Activity I: Catalog and evaluate existing medicines access programs, including those for generic medicines.</a:t>
            </a:r>
          </a:p>
          <a:p>
            <a:pPr lvl="1" algn="just"/>
            <a:r>
              <a:rPr lang="en-US" sz="2100" dirty="0"/>
              <a:t>Systematic literature review- Dec/ 17- Feb/18</a:t>
            </a:r>
          </a:p>
          <a:p>
            <a:pPr lvl="1" algn="just"/>
            <a:r>
              <a:rPr lang="en-US" sz="2100" dirty="0"/>
              <a:t>Gray literature review- Jan- Feb/2018</a:t>
            </a:r>
          </a:p>
          <a:p>
            <a:pPr lvl="1" algn="just"/>
            <a:r>
              <a:rPr lang="en-US" sz="2100" dirty="0"/>
              <a:t>Semi-structured interviews with key informants in 3 countries (Colombia, Kenya, Ukraine)- Feb/ 18</a:t>
            </a:r>
          </a:p>
          <a:p>
            <a:pPr lvl="1" algn="just"/>
            <a:r>
              <a:rPr lang="en-US" sz="2100" dirty="0"/>
              <a:t>Triangulation with 5 global thought leaders in financial and performance based access mechanisms- </a:t>
            </a:r>
            <a:r>
              <a:rPr lang="en-US" sz="2100" dirty="0" smtClean="0"/>
              <a:t>Mar/18</a:t>
            </a:r>
            <a:endParaRPr lang="en-US" sz="2100" dirty="0" smtClean="0"/>
          </a:p>
          <a:p>
            <a:pPr algn="just"/>
            <a:r>
              <a:rPr lang="en-US" dirty="0" smtClean="0"/>
              <a:t>Activity </a:t>
            </a:r>
            <a:r>
              <a:rPr lang="en-US" dirty="0"/>
              <a:t>II: Co-create new evidence for smarter decision-making in the LMICs context.</a:t>
            </a:r>
          </a:p>
          <a:p>
            <a:pPr algn="just"/>
            <a:r>
              <a:rPr lang="en-US" dirty="0" smtClean="0"/>
              <a:t>Activity </a:t>
            </a:r>
            <a:r>
              <a:rPr lang="en-US" dirty="0"/>
              <a:t>III: Develop a compendium of “good practices” for access strategies.</a:t>
            </a:r>
          </a:p>
          <a:p>
            <a:pPr algn="just"/>
            <a:r>
              <a:rPr lang="en-US" dirty="0" smtClean="0"/>
              <a:t>Activity </a:t>
            </a:r>
            <a:r>
              <a:rPr lang="en-US" dirty="0"/>
              <a:t>IV: Support dissemination and use of results</a:t>
            </a:r>
          </a:p>
        </p:txBody>
      </p:sp>
    </p:spTree>
    <p:extLst>
      <p:ext uri="{BB962C8B-B14F-4D97-AF65-F5344CB8AC3E}">
        <p14:creationId xmlns:p14="http://schemas.microsoft.com/office/powerpoint/2010/main" val="1125179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4972"/>
            <a:ext cx="5334000" cy="5039648"/>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7" name="Oval 6"/>
          <p:cNvSpPr/>
          <p:nvPr/>
        </p:nvSpPr>
        <p:spPr>
          <a:xfrm>
            <a:off x="4906875" y="1296553"/>
            <a:ext cx="1311449" cy="51786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954819" y="478709"/>
            <a:ext cx="6741382" cy="569651"/>
          </a:xfrm>
          <a:prstGeom prst="rect">
            <a:avLst/>
          </a:prstGeom>
        </p:spPr>
        <p:txBody>
          <a:bodyPr>
            <a:normAutofit lnSpcReduction="10000"/>
          </a:bodyPr>
          <a:lst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a:lstStyle>
          <a:p>
            <a:pPr algn="ctr"/>
            <a:r>
              <a:rPr lang="en-US" b="1" dirty="0" smtClean="0"/>
              <a:t>PRISMA Flow Diagram</a:t>
            </a:r>
            <a:endParaRPr lang="en-US" b="1" dirty="0"/>
          </a:p>
        </p:txBody>
      </p:sp>
      <p:sp>
        <p:nvSpPr>
          <p:cNvPr id="9" name="TextBox 8"/>
          <p:cNvSpPr txBox="1"/>
          <p:nvPr/>
        </p:nvSpPr>
        <p:spPr>
          <a:xfrm>
            <a:off x="4865913" y="1370815"/>
            <a:ext cx="1676400" cy="369332"/>
          </a:xfrm>
          <a:prstGeom prst="rect">
            <a:avLst/>
          </a:prstGeom>
          <a:noFill/>
          <a:ln>
            <a:noFill/>
          </a:ln>
        </p:spPr>
        <p:txBody>
          <a:bodyPr wrap="square" rtlCol="0">
            <a:spAutoFit/>
          </a:bodyPr>
          <a:lstStyle/>
          <a:p>
            <a:r>
              <a:rPr lang="en-US" b="1" dirty="0" smtClean="0">
                <a:solidFill>
                  <a:schemeClr val="accent1"/>
                </a:solidFill>
              </a:rPr>
              <a:t>Total = 330</a:t>
            </a:r>
            <a:endParaRPr lang="en-US" b="1" dirty="0">
              <a:solidFill>
                <a:schemeClr val="accent1"/>
              </a:solidFill>
            </a:endParaRPr>
          </a:p>
        </p:txBody>
      </p:sp>
      <p:sp>
        <p:nvSpPr>
          <p:cNvPr id="10" name="Oval 9"/>
          <p:cNvSpPr/>
          <p:nvPr/>
        </p:nvSpPr>
        <p:spPr>
          <a:xfrm>
            <a:off x="1965152" y="5257804"/>
            <a:ext cx="1311449" cy="7464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704113" y="1913798"/>
            <a:ext cx="3058887" cy="4308872"/>
          </a:xfrm>
          <a:prstGeom prst="rect">
            <a:avLst/>
          </a:prstGeom>
          <a:noFill/>
        </p:spPr>
        <p:txBody>
          <a:bodyPr wrap="square" rtlCol="0">
            <a:spAutoFit/>
          </a:bodyPr>
          <a:lstStyle/>
          <a:p>
            <a:r>
              <a:rPr lang="en-US" sz="1600" b="1" dirty="0">
                <a:solidFill>
                  <a:schemeClr val="accent1"/>
                </a:solidFill>
              </a:rPr>
              <a:t>Total 285 agreements</a:t>
            </a:r>
          </a:p>
          <a:p>
            <a:r>
              <a:rPr lang="en-US" sz="1600" b="1" dirty="0"/>
              <a:t>Financial schemes</a:t>
            </a:r>
            <a:r>
              <a:rPr lang="en-US" sz="1600" dirty="0"/>
              <a:t>: 50.2% (143)</a:t>
            </a:r>
          </a:p>
          <a:p>
            <a:pPr lvl="1"/>
            <a:r>
              <a:rPr lang="en-US" sz="1600" dirty="0"/>
              <a:t>Price/Volume (18.92%)</a:t>
            </a:r>
          </a:p>
          <a:p>
            <a:pPr lvl="1"/>
            <a:r>
              <a:rPr lang="en-US" sz="1600" dirty="0"/>
              <a:t>Discounts (17.5%)</a:t>
            </a:r>
          </a:p>
          <a:p>
            <a:pPr lvl="1"/>
            <a:r>
              <a:rPr lang="en-US" sz="1600" dirty="0"/>
              <a:t>Utilization/price capping (7.7%)</a:t>
            </a:r>
          </a:p>
          <a:p>
            <a:pPr lvl="1"/>
            <a:r>
              <a:rPr lang="en-US" sz="1600" dirty="0"/>
              <a:t>Other or not specified (55.9%)</a:t>
            </a:r>
          </a:p>
          <a:p>
            <a:r>
              <a:rPr lang="en-US" sz="1600" b="1" dirty="0"/>
              <a:t>Performance-based schemes</a:t>
            </a:r>
            <a:r>
              <a:rPr lang="en-US" sz="1600" dirty="0"/>
              <a:t>: 44.2% (128)</a:t>
            </a:r>
          </a:p>
          <a:p>
            <a:pPr lvl="1"/>
            <a:r>
              <a:rPr lang="en-US" sz="1600" dirty="0"/>
              <a:t>Coverage with evidence development (39.1%)</a:t>
            </a:r>
          </a:p>
          <a:p>
            <a:pPr lvl="1"/>
            <a:r>
              <a:rPr lang="en-US" sz="1600" dirty="0"/>
              <a:t>Outcome guarantees (32.8%)</a:t>
            </a:r>
          </a:p>
          <a:p>
            <a:pPr lvl="1"/>
            <a:r>
              <a:rPr lang="en-US" sz="1600" dirty="0"/>
              <a:t>Patient eligibility + patient registry (5.5%)</a:t>
            </a:r>
          </a:p>
          <a:p>
            <a:pPr lvl="1"/>
            <a:r>
              <a:rPr lang="en-US" sz="1600" dirty="0"/>
              <a:t>Other or not specified (22.7%)</a:t>
            </a:r>
          </a:p>
          <a:p>
            <a:r>
              <a:rPr lang="en-US" sz="1600" b="1" dirty="0"/>
              <a:t>Other</a:t>
            </a:r>
            <a:r>
              <a:rPr lang="en-US" sz="1600" dirty="0"/>
              <a:t>: 4.9% (14)</a:t>
            </a:r>
          </a:p>
          <a:p>
            <a:endParaRPr lang="en-US" dirty="0"/>
          </a:p>
        </p:txBody>
      </p:sp>
    </p:spTree>
    <p:extLst>
      <p:ext uri="{BB962C8B-B14F-4D97-AF65-F5344CB8AC3E}">
        <p14:creationId xmlns:p14="http://schemas.microsoft.com/office/powerpoint/2010/main" val="8116196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a:lstStyle>
          <a:p>
            <a:pPr algn="ctr"/>
            <a:r>
              <a:rPr lang="en-US" b="1" dirty="0" smtClean="0"/>
              <a:t>Findings</a:t>
            </a:r>
            <a:endParaRPr lang="en-US" b="1" dirty="0"/>
          </a:p>
        </p:txBody>
      </p:sp>
      <p:sp>
        <p:nvSpPr>
          <p:cNvPr id="5" name="Content Placeholder 2"/>
          <p:cNvSpPr>
            <a:spLocks noGrp="1"/>
          </p:cNvSpPr>
          <p:nvPr>
            <p:ph idx="4294967295"/>
          </p:nvPr>
        </p:nvSpPr>
        <p:spPr>
          <a:xfrm>
            <a:off x="533400" y="1143003"/>
            <a:ext cx="8229600" cy="5059363"/>
          </a:xfrm>
          <a:prstGeom prst="rect">
            <a:avLst/>
          </a:prstGeom>
        </p:spPr>
        <p:txBody>
          <a:bodyPr>
            <a:normAutofit fontScale="77500" lnSpcReduction="20000"/>
          </a:bodyPr>
          <a:lstStyle/>
          <a:p>
            <a:pPr lvl="0" algn="just"/>
            <a:r>
              <a:rPr lang="en-US" dirty="0" smtClean="0"/>
              <a:t>285 schemes retrieved from the search. Most (</a:t>
            </a:r>
            <a:r>
              <a:rPr lang="en-US" dirty="0" smtClean="0"/>
              <a:t>68%) took place in European countries</a:t>
            </a:r>
            <a:endParaRPr lang="en-US" dirty="0"/>
          </a:p>
          <a:p>
            <a:pPr algn="just"/>
            <a:r>
              <a:rPr lang="en-US" dirty="0" smtClean="0"/>
              <a:t>Financial-based schemes </a:t>
            </a:r>
            <a:r>
              <a:rPr lang="en-US" dirty="0" smtClean="0"/>
              <a:t>predominant </a:t>
            </a:r>
            <a:r>
              <a:rPr lang="en-US" dirty="0" smtClean="0"/>
              <a:t>in Europe, Asia, and Oceania/Pacific </a:t>
            </a:r>
            <a:r>
              <a:rPr lang="en-US" dirty="0" smtClean="0"/>
              <a:t>regions, </a:t>
            </a:r>
            <a:r>
              <a:rPr lang="en-US" dirty="0" smtClean="0"/>
              <a:t>performance-based </a:t>
            </a:r>
            <a:r>
              <a:rPr lang="en-US" dirty="0" smtClean="0"/>
              <a:t>more frequent </a:t>
            </a:r>
            <a:r>
              <a:rPr lang="en-US" dirty="0" smtClean="0"/>
              <a:t>in North America</a:t>
            </a:r>
          </a:p>
          <a:p>
            <a:pPr algn="just"/>
            <a:r>
              <a:rPr lang="en-US" dirty="0" smtClean="0"/>
              <a:t>Specially cancer (e.g. </a:t>
            </a:r>
            <a:r>
              <a:rPr lang="en-US" dirty="0"/>
              <a:t>breast cancer, </a:t>
            </a:r>
            <a:r>
              <a:rPr lang="en-US" dirty="0" smtClean="0"/>
              <a:t>chronic </a:t>
            </a:r>
            <a:r>
              <a:rPr lang="en-US" dirty="0"/>
              <a:t>myelogenous leukemia, </a:t>
            </a:r>
            <a:r>
              <a:rPr lang="en-US" dirty="0" smtClean="0"/>
              <a:t>colorectal cancer</a:t>
            </a:r>
            <a:r>
              <a:rPr lang="en-US" sz="2600" dirty="0" smtClean="0"/>
              <a:t>)</a:t>
            </a:r>
          </a:p>
          <a:p>
            <a:pPr algn="just"/>
            <a:r>
              <a:rPr lang="en-US" dirty="0" smtClean="0"/>
              <a:t>Fewer </a:t>
            </a:r>
            <a:r>
              <a:rPr lang="en-US" dirty="0"/>
              <a:t>schemes focused on communicable conditions </a:t>
            </a:r>
            <a:r>
              <a:rPr lang="en-US" dirty="0" smtClean="0"/>
              <a:t>(e.g. HIV/AIDS, cervical cancer, malaria</a:t>
            </a:r>
            <a:r>
              <a:rPr lang="en-US" dirty="0"/>
              <a:t>, tuberculosis, pneumococcal </a:t>
            </a:r>
            <a:r>
              <a:rPr lang="en-US" dirty="0" smtClean="0"/>
              <a:t>disease</a:t>
            </a:r>
            <a:r>
              <a:rPr lang="en-US" dirty="0" smtClean="0"/>
              <a:t>)</a:t>
            </a:r>
          </a:p>
          <a:p>
            <a:pPr algn="just"/>
            <a:r>
              <a:rPr lang="en-US" dirty="0"/>
              <a:t>Most </a:t>
            </a:r>
            <a:r>
              <a:rPr lang="en-US" dirty="0" smtClean="0"/>
              <a:t>gray lit. sources </a:t>
            </a:r>
            <a:r>
              <a:rPr lang="en-US" dirty="0"/>
              <a:t>focused on licensing agreements and how to navigate TRIPS flexibilities. </a:t>
            </a:r>
          </a:p>
          <a:p>
            <a:pPr algn="just"/>
            <a:r>
              <a:rPr lang="en-US" dirty="0"/>
              <a:t>The WHA meetings (2011-2017) discussed 5 main mechanisms to improve access to medicines: TRIPS flexibilities and the Doha agreement, voluntary pooled funding &amp; procurement, sin taxes, public-private partnerships (shared risk) and grant schemes. </a:t>
            </a:r>
          </a:p>
          <a:p>
            <a:pPr algn="just"/>
            <a:endParaRPr lang="en-US" dirty="0"/>
          </a:p>
        </p:txBody>
      </p:sp>
    </p:spTree>
    <p:extLst>
      <p:ext uri="{BB962C8B-B14F-4D97-AF65-F5344CB8AC3E}">
        <p14:creationId xmlns:p14="http://schemas.microsoft.com/office/powerpoint/2010/main" val="2354237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2"/>
          </p:nvPr>
        </p:nvSpPr>
        <p:spPr>
          <a:xfrm>
            <a:off x="9525" y="1000125"/>
            <a:ext cx="8763000" cy="4903440"/>
          </a:xfrm>
        </p:spPr>
        <p:txBody>
          <a:bodyPr>
            <a:noAutofit/>
          </a:bodyPr>
          <a:lstStyle/>
          <a:p>
            <a:pPr>
              <a:spcBef>
                <a:spcPts val="0"/>
              </a:spcBef>
              <a:spcAft>
                <a:spcPts val="600"/>
              </a:spcAft>
            </a:pPr>
            <a:r>
              <a:rPr lang="en-US" sz="2400" dirty="0" smtClean="0">
                <a:solidFill>
                  <a:schemeClr val="tx1"/>
                </a:solidFill>
                <a:latin typeface="+mj-lt"/>
              </a:rPr>
              <a:t>Fieldwork: Feb </a:t>
            </a:r>
            <a:r>
              <a:rPr lang="en-US" sz="2400" dirty="0" smtClean="0">
                <a:solidFill>
                  <a:schemeClr val="tx1"/>
                </a:solidFill>
                <a:latin typeface="+mj-lt"/>
              </a:rPr>
              <a:t>2018</a:t>
            </a:r>
            <a:r>
              <a:rPr lang="en-US" sz="2400" dirty="0" smtClean="0">
                <a:solidFill>
                  <a:schemeClr val="tx1"/>
                </a:solidFill>
                <a:latin typeface="+mj-lt"/>
              </a:rPr>
              <a:t>; Bogota, Nairobi and Kiev</a:t>
            </a:r>
          </a:p>
          <a:p>
            <a:pPr>
              <a:spcBef>
                <a:spcPts val="0"/>
              </a:spcBef>
              <a:spcAft>
                <a:spcPts val="600"/>
              </a:spcAft>
            </a:pPr>
            <a:r>
              <a:rPr lang="en-US" sz="2400" dirty="0" smtClean="0">
                <a:solidFill>
                  <a:schemeClr val="tx1"/>
                </a:solidFill>
                <a:latin typeface="+mj-lt"/>
              </a:rPr>
              <a:t>Participants: 31/32 interviewees </a:t>
            </a:r>
            <a:r>
              <a:rPr lang="en-US" sz="2400" dirty="0" smtClean="0">
                <a:solidFill>
                  <a:schemeClr val="tx1"/>
                </a:solidFill>
                <a:latin typeface="+mj-lt"/>
              </a:rPr>
              <a:t>attended (</a:t>
            </a:r>
            <a:r>
              <a:rPr lang="en-US" sz="2400" dirty="0" smtClean="0">
                <a:solidFill>
                  <a:schemeClr val="accent1"/>
                </a:solidFill>
                <a:latin typeface="+mj-lt"/>
              </a:rPr>
              <a:t>11 in Kenya</a:t>
            </a:r>
            <a:r>
              <a:rPr lang="en-US" sz="2400" dirty="0" smtClean="0">
                <a:solidFill>
                  <a:schemeClr val="tx1"/>
                </a:solidFill>
                <a:latin typeface="+mj-lt"/>
              </a:rPr>
              <a:t>)</a:t>
            </a:r>
            <a:endParaRPr lang="en-US" sz="2400" dirty="0" smtClean="0">
              <a:solidFill>
                <a:schemeClr val="tx1"/>
              </a:solidFill>
              <a:latin typeface="+mj-lt"/>
            </a:endParaRPr>
          </a:p>
          <a:p>
            <a:pPr>
              <a:spcBef>
                <a:spcPts val="0"/>
              </a:spcBef>
              <a:spcAft>
                <a:spcPts val="600"/>
              </a:spcAft>
            </a:pPr>
            <a:r>
              <a:rPr lang="en-US" sz="2400" dirty="0" smtClean="0">
                <a:solidFill>
                  <a:schemeClr val="tx1"/>
                </a:solidFill>
                <a:latin typeface="+mj-lt"/>
              </a:rPr>
              <a:t>Profiles: 21 men; 10 women. All experts and familiar with the local </a:t>
            </a:r>
            <a:r>
              <a:rPr lang="en-US" sz="2400" dirty="0" smtClean="0">
                <a:solidFill>
                  <a:schemeClr val="tx1"/>
                </a:solidFill>
                <a:latin typeface="+mj-lt"/>
              </a:rPr>
              <a:t>context (</a:t>
            </a:r>
            <a:r>
              <a:rPr lang="en-US" sz="2400" dirty="0" smtClean="0">
                <a:solidFill>
                  <a:schemeClr val="accent1"/>
                </a:solidFill>
                <a:latin typeface="+mj-lt"/>
              </a:rPr>
              <a:t>11m/ 1w Kenya</a:t>
            </a:r>
            <a:r>
              <a:rPr lang="en-US" sz="2400" dirty="0" smtClean="0">
                <a:solidFill>
                  <a:schemeClr val="tx1"/>
                </a:solidFill>
                <a:latin typeface="+mj-lt"/>
              </a:rPr>
              <a:t>)</a:t>
            </a:r>
            <a:endParaRPr lang="en-US" sz="2400" dirty="0" smtClean="0">
              <a:solidFill>
                <a:schemeClr val="tx1"/>
              </a:solidFill>
              <a:latin typeface="+mj-lt"/>
            </a:endParaRPr>
          </a:p>
          <a:p>
            <a:pPr>
              <a:spcBef>
                <a:spcPts val="0"/>
              </a:spcBef>
              <a:spcAft>
                <a:spcPts val="600"/>
              </a:spcAft>
            </a:pPr>
            <a:r>
              <a:rPr lang="en-US" sz="2400" dirty="0" smtClean="0">
                <a:solidFill>
                  <a:schemeClr val="tx1"/>
                </a:solidFill>
                <a:latin typeface="+mj-lt"/>
              </a:rPr>
              <a:t>Organizations: </a:t>
            </a:r>
            <a:r>
              <a:rPr lang="en-US" sz="2400" dirty="0" err="1" smtClean="0">
                <a:solidFill>
                  <a:schemeClr val="tx1"/>
                </a:solidFill>
                <a:latin typeface="+mj-lt"/>
              </a:rPr>
              <a:t>MoH</a:t>
            </a:r>
            <a:r>
              <a:rPr lang="en-US" sz="2400" dirty="0" smtClean="0">
                <a:solidFill>
                  <a:schemeClr val="tx1"/>
                </a:solidFill>
                <a:latin typeface="+mj-lt"/>
              </a:rPr>
              <a:t>, NRAs, payers, procurement agencies, pharma, patients, </a:t>
            </a:r>
            <a:r>
              <a:rPr lang="en-US" sz="2400" dirty="0" smtClean="0">
                <a:solidFill>
                  <a:schemeClr val="tx1"/>
                </a:solidFill>
                <a:latin typeface="+mj-lt"/>
              </a:rPr>
              <a:t>insurers (</a:t>
            </a:r>
            <a:r>
              <a:rPr lang="en-US" sz="2400" dirty="0" err="1">
                <a:solidFill>
                  <a:schemeClr val="accent1"/>
                </a:solidFill>
                <a:latin typeface="+mj-lt"/>
              </a:rPr>
              <a:t>MoH</a:t>
            </a:r>
            <a:r>
              <a:rPr lang="en-US" sz="2400" dirty="0">
                <a:solidFill>
                  <a:schemeClr val="accent1"/>
                </a:solidFill>
                <a:latin typeface="+mj-lt"/>
              </a:rPr>
              <a:t>; PPB; </a:t>
            </a:r>
            <a:r>
              <a:rPr lang="en-US" sz="2400" dirty="0" err="1">
                <a:solidFill>
                  <a:schemeClr val="accent1"/>
                </a:solidFill>
                <a:latin typeface="+mj-lt"/>
              </a:rPr>
              <a:t>MEDSource</a:t>
            </a:r>
            <a:r>
              <a:rPr lang="en-US" sz="2400" dirty="0">
                <a:solidFill>
                  <a:schemeClr val="accent1"/>
                </a:solidFill>
                <a:latin typeface="+mj-lt"/>
              </a:rPr>
              <a:t>; KEMSA; KENCO; KAPI; Insurers; </a:t>
            </a:r>
            <a:r>
              <a:rPr lang="en-US" sz="2400" dirty="0" smtClean="0">
                <a:solidFill>
                  <a:schemeClr val="accent1"/>
                </a:solidFill>
                <a:latin typeface="+mj-lt"/>
              </a:rPr>
              <a:t>MEDs</a:t>
            </a:r>
            <a:r>
              <a:rPr lang="en-US" sz="2400" dirty="0" smtClean="0">
                <a:solidFill>
                  <a:schemeClr val="tx1"/>
                </a:solidFill>
                <a:latin typeface="+mj-lt"/>
              </a:rPr>
              <a:t>)</a:t>
            </a:r>
            <a:endParaRPr lang="en-US" sz="2400" dirty="0">
              <a:solidFill>
                <a:schemeClr val="tx1"/>
              </a:solidFill>
              <a:latin typeface="+mj-lt"/>
            </a:endParaRPr>
          </a:p>
          <a:p>
            <a:pPr>
              <a:spcBef>
                <a:spcPts val="0"/>
              </a:spcBef>
              <a:spcAft>
                <a:spcPts val="600"/>
              </a:spcAft>
            </a:pPr>
            <a:r>
              <a:rPr lang="en-US" sz="2400" dirty="0" smtClean="0">
                <a:solidFill>
                  <a:schemeClr val="tx1"/>
                </a:solidFill>
                <a:latin typeface="+mj-lt"/>
              </a:rPr>
              <a:t>CATEGORIES </a:t>
            </a:r>
            <a:r>
              <a:rPr lang="en-US" sz="2400" dirty="0" smtClean="0">
                <a:solidFill>
                  <a:schemeClr val="tx1"/>
                </a:solidFill>
                <a:latin typeface="+mj-lt"/>
              </a:rPr>
              <a:t>OF ANALYSIS:</a:t>
            </a:r>
          </a:p>
          <a:p>
            <a:pPr lvl="1">
              <a:spcBef>
                <a:spcPts val="0"/>
              </a:spcBef>
              <a:spcAft>
                <a:spcPts val="600"/>
              </a:spcAft>
            </a:pPr>
            <a:r>
              <a:rPr lang="en-US" dirty="0" smtClean="0"/>
              <a:t>Challenges</a:t>
            </a:r>
          </a:p>
          <a:p>
            <a:pPr lvl="1">
              <a:spcBef>
                <a:spcPts val="0"/>
              </a:spcBef>
              <a:spcAft>
                <a:spcPts val="600"/>
              </a:spcAft>
            </a:pPr>
            <a:r>
              <a:rPr lang="en-US" dirty="0" smtClean="0"/>
              <a:t>Level of awareness and ongoing initiatives </a:t>
            </a:r>
          </a:p>
          <a:p>
            <a:pPr lvl="1">
              <a:spcBef>
                <a:spcPts val="0"/>
              </a:spcBef>
              <a:spcAft>
                <a:spcPts val="600"/>
              </a:spcAft>
            </a:pPr>
            <a:r>
              <a:rPr lang="en-US" dirty="0" smtClean="0">
                <a:solidFill>
                  <a:schemeClr val="tx1"/>
                </a:solidFill>
              </a:rPr>
              <a:t>Potential ‘drivers’</a:t>
            </a:r>
          </a:p>
          <a:p>
            <a:pPr>
              <a:spcBef>
                <a:spcPts val="0"/>
              </a:spcBef>
              <a:spcAft>
                <a:spcPts val="600"/>
              </a:spcAft>
            </a:pPr>
            <a:endParaRPr lang="en-US" sz="2400" dirty="0" smtClean="0">
              <a:solidFill>
                <a:schemeClr val="tx1"/>
              </a:solidFill>
              <a:latin typeface="+mj-lt"/>
            </a:endParaRPr>
          </a:p>
          <a:p>
            <a:pPr marL="0" indent="0">
              <a:spcBef>
                <a:spcPts val="0"/>
              </a:spcBef>
              <a:spcAft>
                <a:spcPts val="600"/>
              </a:spcAft>
              <a:buNone/>
            </a:pPr>
            <a:endParaRPr lang="en-US" sz="2400" dirty="0">
              <a:solidFill>
                <a:schemeClr val="tx1"/>
              </a:solidFill>
              <a:latin typeface="+mj-lt"/>
            </a:endParaRPr>
          </a:p>
        </p:txBody>
      </p:sp>
      <p:sp>
        <p:nvSpPr>
          <p:cNvPr id="5" name="Shape 50"/>
          <p:cNvSpPr txBox="1">
            <a:spLocks/>
          </p:cNvSpPr>
          <p:nvPr/>
        </p:nvSpPr>
        <p:spPr>
          <a:xfrm>
            <a:off x="457200" y="350838"/>
            <a:ext cx="8229600" cy="639762"/>
          </a:xfrm>
          <a:prstGeom prst="rect">
            <a:avLst/>
          </a:prstGeom>
          <a:noFill/>
          <a:ln>
            <a:noFill/>
          </a:ln>
        </p:spPr>
        <p:txBody>
          <a:bodyPr lIns="91425" tIns="45700" rIns="91425" bIns="45700" anchor="ctr" anchorCtr="0">
            <a:noAutofit/>
          </a:bodyPr>
          <a:lst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a:lstStyle>
          <a:p>
            <a:pPr algn="ctr">
              <a:spcBef>
                <a:spcPts val="0"/>
              </a:spcBef>
              <a:buSzPct val="25000"/>
            </a:pPr>
            <a:r>
              <a:rPr lang="en-US" sz="4000" b="1" dirty="0" smtClean="0">
                <a:ea typeface="Gill Sans"/>
                <a:cs typeface="Gill Sans"/>
                <a:sym typeface="Gill Sans"/>
              </a:rPr>
              <a:t>Interviews Summary</a:t>
            </a:r>
            <a:endParaRPr lang="en-US" sz="4000" b="1" dirty="0">
              <a:ea typeface="Gill Sans"/>
              <a:cs typeface="Gill Sans"/>
              <a:sym typeface="Gill Sans"/>
            </a:endParaRPr>
          </a:p>
        </p:txBody>
      </p:sp>
    </p:spTree>
    <p:extLst>
      <p:ext uri="{BB962C8B-B14F-4D97-AF65-F5344CB8AC3E}">
        <p14:creationId xmlns:p14="http://schemas.microsoft.com/office/powerpoint/2010/main" val="626743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2"/>
          </p:nvPr>
        </p:nvSpPr>
        <p:spPr>
          <a:xfrm>
            <a:off x="2" y="1066800"/>
            <a:ext cx="8982075" cy="4903440"/>
          </a:xfrm>
        </p:spPr>
        <p:txBody>
          <a:bodyPr>
            <a:noAutofit/>
          </a:bodyPr>
          <a:lstStyle/>
          <a:p>
            <a:pPr>
              <a:spcBef>
                <a:spcPts val="0"/>
              </a:spcBef>
              <a:spcAft>
                <a:spcPts val="600"/>
              </a:spcAft>
            </a:pPr>
            <a:r>
              <a:rPr lang="en-US" sz="1800" dirty="0">
                <a:solidFill>
                  <a:schemeClr val="accent1"/>
                </a:solidFill>
                <a:latin typeface="+mj-lt"/>
              </a:rPr>
              <a:t>Cost, affordability and chronicity of healthcare for NCDs</a:t>
            </a:r>
            <a:r>
              <a:rPr lang="en-US" sz="1800" dirty="0">
                <a:solidFill>
                  <a:schemeClr val="tx1"/>
                </a:solidFill>
                <a:latin typeface="+mj-lt"/>
              </a:rPr>
              <a:t>********</a:t>
            </a:r>
          </a:p>
          <a:p>
            <a:pPr>
              <a:spcBef>
                <a:spcPts val="0"/>
              </a:spcBef>
              <a:spcAft>
                <a:spcPts val="600"/>
              </a:spcAft>
            </a:pPr>
            <a:r>
              <a:rPr lang="en-US" sz="1800" dirty="0">
                <a:solidFill>
                  <a:schemeClr val="accent1"/>
                </a:solidFill>
                <a:latin typeface="+mj-lt"/>
              </a:rPr>
              <a:t>High OOP as a means of choice</a:t>
            </a:r>
            <a:r>
              <a:rPr lang="en-US" sz="1800" dirty="0">
                <a:solidFill>
                  <a:schemeClr val="tx1"/>
                </a:solidFill>
                <a:latin typeface="+mj-lt"/>
              </a:rPr>
              <a:t>*****</a:t>
            </a:r>
          </a:p>
          <a:p>
            <a:pPr>
              <a:spcBef>
                <a:spcPts val="0"/>
              </a:spcBef>
              <a:spcAft>
                <a:spcPts val="600"/>
              </a:spcAft>
            </a:pPr>
            <a:r>
              <a:rPr lang="en-US" sz="1800" dirty="0" smtClean="0">
                <a:solidFill>
                  <a:schemeClr val="tx1"/>
                </a:solidFill>
                <a:latin typeface="+mj-lt"/>
              </a:rPr>
              <a:t>Sustainability </a:t>
            </a:r>
            <a:r>
              <a:rPr lang="en-US" sz="1800" dirty="0">
                <a:solidFill>
                  <a:schemeClr val="tx1"/>
                </a:solidFill>
                <a:latin typeface="+mj-lt"/>
              </a:rPr>
              <a:t>and budget constraints and </a:t>
            </a:r>
            <a:r>
              <a:rPr lang="en-US" sz="1800" dirty="0">
                <a:solidFill>
                  <a:schemeClr val="accent1"/>
                </a:solidFill>
                <a:latin typeface="+mj-lt"/>
              </a:rPr>
              <a:t>price discrimination in LMICs</a:t>
            </a:r>
            <a:r>
              <a:rPr lang="en-US" sz="1800" dirty="0">
                <a:solidFill>
                  <a:schemeClr val="tx1"/>
                </a:solidFill>
                <a:latin typeface="+mj-lt"/>
              </a:rPr>
              <a:t>****</a:t>
            </a:r>
          </a:p>
          <a:p>
            <a:pPr>
              <a:spcBef>
                <a:spcPts val="0"/>
              </a:spcBef>
              <a:spcAft>
                <a:spcPts val="600"/>
              </a:spcAft>
            </a:pPr>
            <a:r>
              <a:rPr lang="en-US" sz="1800" dirty="0" smtClean="0">
                <a:solidFill>
                  <a:schemeClr val="accent1"/>
                </a:solidFill>
                <a:latin typeface="+mj-lt"/>
              </a:rPr>
              <a:t>Competing </a:t>
            </a:r>
            <a:r>
              <a:rPr lang="en-US" sz="1800" dirty="0">
                <a:solidFill>
                  <a:schemeClr val="accent1"/>
                </a:solidFill>
                <a:latin typeface="+mj-lt"/>
              </a:rPr>
              <a:t>priorities under UHC/ limited </a:t>
            </a:r>
            <a:r>
              <a:rPr lang="en-US" sz="1800" dirty="0" smtClean="0">
                <a:solidFill>
                  <a:schemeClr val="accent1"/>
                </a:solidFill>
                <a:latin typeface="+mj-lt"/>
              </a:rPr>
              <a:t>/ Fragmented coverage </a:t>
            </a:r>
            <a:r>
              <a:rPr lang="en-US" sz="1800" dirty="0">
                <a:solidFill>
                  <a:schemeClr val="tx1"/>
                </a:solidFill>
                <a:latin typeface="+mj-lt"/>
              </a:rPr>
              <a:t>****</a:t>
            </a:r>
          </a:p>
          <a:p>
            <a:pPr lvl="0">
              <a:spcBef>
                <a:spcPts val="0"/>
              </a:spcBef>
              <a:spcAft>
                <a:spcPts val="600"/>
              </a:spcAft>
            </a:pPr>
            <a:r>
              <a:rPr lang="en-US" sz="1800" dirty="0" smtClean="0">
                <a:solidFill>
                  <a:schemeClr val="accent1"/>
                </a:solidFill>
                <a:latin typeface="+mj-lt"/>
              </a:rPr>
              <a:t>Inadequate </a:t>
            </a:r>
            <a:r>
              <a:rPr lang="en-US" sz="1800" dirty="0">
                <a:solidFill>
                  <a:schemeClr val="accent1"/>
                </a:solidFill>
                <a:latin typeface="+mj-lt"/>
              </a:rPr>
              <a:t>and inflexible state budget </a:t>
            </a:r>
            <a:r>
              <a:rPr lang="en-US" sz="1800" dirty="0" smtClean="0">
                <a:solidFill>
                  <a:schemeClr val="accent1"/>
                </a:solidFill>
                <a:latin typeface="+mj-lt"/>
              </a:rPr>
              <a:t>allocation </a:t>
            </a:r>
            <a:r>
              <a:rPr lang="en-US" sz="1800" dirty="0" smtClean="0">
                <a:solidFill>
                  <a:schemeClr val="tx1"/>
                </a:solidFill>
                <a:latin typeface="+mj-lt"/>
              </a:rPr>
              <a:t>to </a:t>
            </a:r>
            <a:r>
              <a:rPr lang="en-US" sz="1800" dirty="0">
                <a:solidFill>
                  <a:schemeClr val="tx1"/>
                </a:solidFill>
                <a:latin typeface="+mj-lt"/>
              </a:rPr>
              <a:t>procure </a:t>
            </a:r>
            <a:r>
              <a:rPr lang="en-US" sz="1800" dirty="0" smtClean="0">
                <a:solidFill>
                  <a:schemeClr val="tx1"/>
                </a:solidFill>
                <a:latin typeface="+mj-lt"/>
              </a:rPr>
              <a:t>innovative </a:t>
            </a:r>
            <a:r>
              <a:rPr lang="en-US" sz="1800" dirty="0">
                <a:solidFill>
                  <a:schemeClr val="tx1"/>
                </a:solidFill>
                <a:latin typeface="+mj-lt"/>
              </a:rPr>
              <a:t>medicines***</a:t>
            </a:r>
          </a:p>
          <a:p>
            <a:pPr>
              <a:spcBef>
                <a:spcPts val="0"/>
              </a:spcBef>
              <a:spcAft>
                <a:spcPts val="600"/>
              </a:spcAft>
            </a:pPr>
            <a:r>
              <a:rPr lang="en-US" sz="1800" dirty="0" smtClean="0">
                <a:solidFill>
                  <a:schemeClr val="tx1"/>
                </a:solidFill>
                <a:latin typeface="+mj-lt"/>
              </a:rPr>
              <a:t>Lack </a:t>
            </a:r>
            <a:r>
              <a:rPr lang="en-US" sz="1800" dirty="0">
                <a:solidFill>
                  <a:schemeClr val="tx1"/>
                </a:solidFill>
                <a:latin typeface="+mj-lt"/>
              </a:rPr>
              <a:t>of standardization of health care (no CPGs, barriers to diagnosis)***</a:t>
            </a:r>
          </a:p>
          <a:p>
            <a:pPr>
              <a:spcBef>
                <a:spcPts val="0"/>
              </a:spcBef>
              <a:spcAft>
                <a:spcPts val="600"/>
              </a:spcAft>
            </a:pPr>
            <a:r>
              <a:rPr lang="en-US" sz="1800" dirty="0">
                <a:solidFill>
                  <a:schemeClr val="tx1"/>
                </a:solidFill>
                <a:latin typeface="+mj-lt"/>
              </a:rPr>
              <a:t>Uncertainty of real value of innovation***</a:t>
            </a:r>
          </a:p>
          <a:p>
            <a:pPr>
              <a:spcBef>
                <a:spcPts val="0"/>
              </a:spcBef>
              <a:spcAft>
                <a:spcPts val="600"/>
              </a:spcAft>
            </a:pPr>
            <a:r>
              <a:rPr lang="en-US" sz="1800" dirty="0">
                <a:solidFill>
                  <a:schemeClr val="tx1"/>
                </a:solidFill>
                <a:latin typeface="+mj-lt"/>
              </a:rPr>
              <a:t>Cancer (breast, lung, colon</a:t>
            </a:r>
            <a:r>
              <a:rPr lang="en-US" sz="1800" dirty="0" smtClean="0">
                <a:solidFill>
                  <a:schemeClr val="tx1"/>
                </a:solidFill>
                <a:latin typeface="+mj-lt"/>
              </a:rPr>
              <a:t>), orphan, CVD and Diabetes  ***</a:t>
            </a:r>
            <a:endParaRPr lang="en-US" sz="1800" dirty="0">
              <a:solidFill>
                <a:schemeClr val="tx1"/>
              </a:solidFill>
              <a:latin typeface="+mj-lt"/>
            </a:endParaRPr>
          </a:p>
          <a:p>
            <a:pPr>
              <a:spcBef>
                <a:spcPts val="0"/>
              </a:spcBef>
              <a:spcAft>
                <a:spcPts val="600"/>
              </a:spcAft>
            </a:pPr>
            <a:r>
              <a:rPr lang="en-US" sz="1800" dirty="0">
                <a:solidFill>
                  <a:schemeClr val="accent1"/>
                </a:solidFill>
                <a:latin typeface="+mj-lt"/>
              </a:rPr>
              <a:t>Technological </a:t>
            </a:r>
            <a:r>
              <a:rPr lang="en-US" sz="1800" dirty="0" smtClean="0">
                <a:solidFill>
                  <a:schemeClr val="accent1"/>
                </a:solidFill>
                <a:latin typeface="+mj-lt"/>
              </a:rPr>
              <a:t>pressure </a:t>
            </a:r>
            <a:r>
              <a:rPr lang="en-US" sz="1800" dirty="0" smtClean="0">
                <a:solidFill>
                  <a:schemeClr val="tx1"/>
                </a:solidFill>
                <a:latin typeface="+mj-lt"/>
              </a:rPr>
              <a:t>(biologicals)**</a:t>
            </a:r>
            <a:endParaRPr lang="en-US" sz="1800" dirty="0">
              <a:solidFill>
                <a:schemeClr val="tx1"/>
              </a:solidFill>
              <a:latin typeface="+mj-lt"/>
            </a:endParaRPr>
          </a:p>
          <a:p>
            <a:pPr>
              <a:spcBef>
                <a:spcPts val="0"/>
              </a:spcBef>
              <a:spcAft>
                <a:spcPts val="600"/>
              </a:spcAft>
            </a:pPr>
            <a:r>
              <a:rPr lang="en-US" sz="1800" dirty="0" smtClean="0">
                <a:solidFill>
                  <a:schemeClr val="tx1"/>
                </a:solidFill>
                <a:latin typeface="+mj-lt"/>
              </a:rPr>
              <a:t>Limited patient education/ awareness/ self-care **</a:t>
            </a:r>
          </a:p>
          <a:p>
            <a:pPr>
              <a:spcBef>
                <a:spcPts val="0"/>
              </a:spcBef>
              <a:spcAft>
                <a:spcPts val="600"/>
              </a:spcAft>
            </a:pPr>
            <a:r>
              <a:rPr lang="en-US" sz="1800" dirty="0" smtClean="0">
                <a:solidFill>
                  <a:schemeClr val="tx1"/>
                </a:solidFill>
                <a:latin typeface="+mj-lt"/>
              </a:rPr>
              <a:t>Lack </a:t>
            </a:r>
            <a:r>
              <a:rPr lang="en-US" sz="1800" dirty="0">
                <a:solidFill>
                  <a:schemeClr val="tx1"/>
                </a:solidFill>
                <a:latin typeface="+mj-lt"/>
              </a:rPr>
              <a:t>of trust in generics, falsified, substandard, counterfeit medicines*</a:t>
            </a:r>
          </a:p>
          <a:p>
            <a:pPr>
              <a:spcBef>
                <a:spcPts val="0"/>
              </a:spcBef>
              <a:spcAft>
                <a:spcPts val="600"/>
              </a:spcAft>
            </a:pPr>
            <a:r>
              <a:rPr lang="en-US" sz="1800" dirty="0" smtClean="0">
                <a:solidFill>
                  <a:schemeClr val="accent1"/>
                </a:solidFill>
                <a:latin typeface="+mj-lt"/>
              </a:rPr>
              <a:t>The </a:t>
            </a:r>
            <a:r>
              <a:rPr lang="en-US" sz="1800" dirty="0">
                <a:solidFill>
                  <a:schemeClr val="accent1"/>
                </a:solidFill>
                <a:latin typeface="+mj-lt"/>
              </a:rPr>
              <a:t>concept of health as a fundamental </a:t>
            </a:r>
            <a:r>
              <a:rPr lang="en-US" sz="1800" dirty="0" smtClean="0">
                <a:solidFill>
                  <a:schemeClr val="accent1"/>
                </a:solidFill>
                <a:latin typeface="+mj-lt"/>
              </a:rPr>
              <a:t>right</a:t>
            </a:r>
            <a:r>
              <a:rPr lang="en-US" sz="1800" dirty="0" smtClean="0">
                <a:solidFill>
                  <a:schemeClr val="tx1"/>
                </a:solidFill>
                <a:latin typeface="+mj-lt"/>
              </a:rPr>
              <a:t>**</a:t>
            </a:r>
            <a:endParaRPr lang="en-US" sz="1800" dirty="0">
              <a:solidFill>
                <a:schemeClr val="tx1"/>
              </a:solidFill>
              <a:latin typeface="+mj-lt"/>
            </a:endParaRPr>
          </a:p>
          <a:p>
            <a:pPr>
              <a:spcBef>
                <a:spcPts val="0"/>
              </a:spcBef>
              <a:spcAft>
                <a:spcPts val="600"/>
              </a:spcAft>
            </a:pPr>
            <a:r>
              <a:rPr lang="en-US" sz="1800" dirty="0" smtClean="0">
                <a:solidFill>
                  <a:schemeClr val="tx1"/>
                </a:solidFill>
                <a:latin typeface="+mj-lt"/>
              </a:rPr>
              <a:t>Protective </a:t>
            </a:r>
            <a:r>
              <a:rPr lang="en-US" sz="1800" dirty="0">
                <a:solidFill>
                  <a:schemeClr val="tx1"/>
                </a:solidFill>
                <a:latin typeface="+mj-lt"/>
              </a:rPr>
              <a:t>legislation towards IP*</a:t>
            </a:r>
          </a:p>
          <a:p>
            <a:pPr>
              <a:spcBef>
                <a:spcPts val="0"/>
              </a:spcBef>
              <a:spcAft>
                <a:spcPts val="600"/>
              </a:spcAft>
            </a:pPr>
            <a:r>
              <a:rPr lang="en-US" sz="1800" dirty="0" smtClean="0">
                <a:solidFill>
                  <a:schemeClr val="tx1"/>
                </a:solidFill>
                <a:latin typeface="+mj-lt"/>
              </a:rPr>
              <a:t>Limited </a:t>
            </a:r>
            <a:r>
              <a:rPr lang="en-US" sz="1800" dirty="0">
                <a:solidFill>
                  <a:schemeClr val="tx1"/>
                </a:solidFill>
                <a:latin typeface="+mj-lt"/>
              </a:rPr>
              <a:t>local manufacturing capacity</a:t>
            </a:r>
          </a:p>
          <a:p>
            <a:pPr>
              <a:spcBef>
                <a:spcPts val="0"/>
              </a:spcBef>
              <a:spcAft>
                <a:spcPts val="600"/>
              </a:spcAft>
            </a:pPr>
            <a:r>
              <a:rPr lang="en-US" sz="1800" dirty="0" smtClean="0">
                <a:solidFill>
                  <a:schemeClr val="tx1"/>
                </a:solidFill>
                <a:latin typeface="+mj-lt"/>
              </a:rPr>
              <a:t>Limited </a:t>
            </a:r>
            <a:r>
              <a:rPr lang="en-US" sz="1800" dirty="0" smtClean="0">
                <a:solidFill>
                  <a:schemeClr val="tx1"/>
                </a:solidFill>
                <a:latin typeface="+mj-lt"/>
              </a:rPr>
              <a:t>PPP </a:t>
            </a:r>
            <a:r>
              <a:rPr lang="en-US" sz="1800" dirty="0">
                <a:solidFill>
                  <a:schemeClr val="tx1"/>
                </a:solidFill>
                <a:latin typeface="+mj-lt"/>
              </a:rPr>
              <a:t>initiatives in place</a:t>
            </a:r>
          </a:p>
          <a:p>
            <a:pPr>
              <a:spcBef>
                <a:spcPts val="0"/>
              </a:spcBef>
              <a:spcAft>
                <a:spcPts val="600"/>
              </a:spcAft>
            </a:pPr>
            <a:endParaRPr lang="en-US" sz="1800" dirty="0" smtClean="0">
              <a:solidFill>
                <a:schemeClr val="tx1"/>
              </a:solidFill>
              <a:latin typeface="+mj-lt"/>
            </a:endParaRPr>
          </a:p>
          <a:p>
            <a:pPr>
              <a:spcBef>
                <a:spcPts val="0"/>
              </a:spcBef>
              <a:spcAft>
                <a:spcPts val="600"/>
              </a:spcAft>
            </a:pPr>
            <a:endParaRPr lang="en-US" sz="1800" dirty="0" smtClean="0">
              <a:solidFill>
                <a:schemeClr val="tx1"/>
              </a:solidFill>
              <a:latin typeface="+mj-lt"/>
            </a:endParaRPr>
          </a:p>
          <a:p>
            <a:pPr marL="0" indent="0">
              <a:spcBef>
                <a:spcPts val="0"/>
              </a:spcBef>
              <a:spcAft>
                <a:spcPts val="600"/>
              </a:spcAft>
              <a:buNone/>
            </a:pPr>
            <a:endParaRPr lang="en-US" sz="1800" dirty="0">
              <a:solidFill>
                <a:schemeClr val="tx1"/>
              </a:solidFill>
              <a:latin typeface="+mj-lt"/>
            </a:endParaRPr>
          </a:p>
        </p:txBody>
      </p:sp>
      <p:sp>
        <p:nvSpPr>
          <p:cNvPr id="5" name="Shape 50"/>
          <p:cNvSpPr txBox="1">
            <a:spLocks/>
          </p:cNvSpPr>
          <p:nvPr/>
        </p:nvSpPr>
        <p:spPr>
          <a:xfrm>
            <a:off x="457200" y="350838"/>
            <a:ext cx="8229600" cy="639762"/>
          </a:xfrm>
          <a:prstGeom prst="rect">
            <a:avLst/>
          </a:prstGeom>
          <a:noFill/>
          <a:ln>
            <a:noFill/>
          </a:ln>
        </p:spPr>
        <p:txBody>
          <a:bodyPr lIns="91425" tIns="45700" rIns="91425" bIns="45700" anchor="ctr" anchorCtr="0">
            <a:noAutofit/>
          </a:bodyPr>
          <a:lst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a:lstStyle>
          <a:p>
            <a:pPr algn="ctr">
              <a:spcBef>
                <a:spcPts val="0"/>
              </a:spcBef>
              <a:buSzPct val="25000"/>
            </a:pPr>
            <a:r>
              <a:rPr lang="en-US" sz="4000" b="1" dirty="0" smtClean="0">
                <a:ea typeface="Gill Sans"/>
                <a:cs typeface="Gill Sans"/>
                <a:sym typeface="Gill Sans"/>
              </a:rPr>
              <a:t>Common Challenges</a:t>
            </a:r>
            <a:endParaRPr lang="en-US" sz="4000" b="1" dirty="0">
              <a:ea typeface="Gill Sans"/>
              <a:cs typeface="Gill Sans"/>
              <a:sym typeface="Gill Sans"/>
            </a:endParaRPr>
          </a:p>
        </p:txBody>
      </p:sp>
    </p:spTree>
    <p:extLst>
      <p:ext uri="{BB962C8B-B14F-4D97-AF65-F5344CB8AC3E}">
        <p14:creationId xmlns:p14="http://schemas.microsoft.com/office/powerpoint/2010/main" val="1939475182"/>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MSH colors">
      <a:dk1>
        <a:srgbClr val="3F3F3F"/>
      </a:dk1>
      <a:lt1>
        <a:sysClr val="window" lastClr="FFFFFF"/>
      </a:lt1>
      <a:dk2>
        <a:srgbClr val="004730"/>
      </a:dk2>
      <a:lt2>
        <a:srgbClr val="807F83"/>
      </a:lt2>
      <a:accent1>
        <a:srgbClr val="E36F1E"/>
      </a:accent1>
      <a:accent2>
        <a:srgbClr val="788E1E"/>
      </a:accent2>
      <a:accent3>
        <a:srgbClr val="B41E39"/>
      </a:accent3>
      <a:accent4>
        <a:srgbClr val="C2A204"/>
      </a:accent4>
      <a:accent5>
        <a:srgbClr val="007698"/>
      </a:accent5>
      <a:accent6>
        <a:srgbClr val="8A7967"/>
      </a:accent6>
      <a:hlink>
        <a:srgbClr val="007698"/>
      </a:hlink>
      <a:folHlink>
        <a:srgbClr val="8A7967"/>
      </a:folHlink>
    </a:clrScheme>
    <a:fontScheme name="MSH Fonts">
      <a:majorFont>
        <a:latin typeface="Gill Sans MT"/>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MSH colors">
      <a:dk1>
        <a:srgbClr val="3F3F3F"/>
      </a:dk1>
      <a:lt1>
        <a:sysClr val="window" lastClr="FFFFFF"/>
      </a:lt1>
      <a:dk2>
        <a:srgbClr val="004730"/>
      </a:dk2>
      <a:lt2>
        <a:srgbClr val="807F83"/>
      </a:lt2>
      <a:accent1>
        <a:srgbClr val="E36F1E"/>
      </a:accent1>
      <a:accent2>
        <a:srgbClr val="788E1E"/>
      </a:accent2>
      <a:accent3>
        <a:srgbClr val="B41E39"/>
      </a:accent3>
      <a:accent4>
        <a:srgbClr val="C2A204"/>
      </a:accent4>
      <a:accent5>
        <a:srgbClr val="007698"/>
      </a:accent5>
      <a:accent6>
        <a:srgbClr val="8A7967"/>
      </a:accent6>
      <a:hlink>
        <a:srgbClr val="007698"/>
      </a:hlink>
      <a:folHlink>
        <a:srgbClr val="8A7967"/>
      </a:folHlink>
    </a:clrScheme>
    <a:fontScheme name="MSH Fonts">
      <a:majorFont>
        <a:latin typeface="Gill Sans MT"/>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MSH colors">
      <a:dk1>
        <a:srgbClr val="3F3F3F"/>
      </a:dk1>
      <a:lt1>
        <a:sysClr val="window" lastClr="FFFFFF"/>
      </a:lt1>
      <a:dk2>
        <a:srgbClr val="004730"/>
      </a:dk2>
      <a:lt2>
        <a:srgbClr val="807F83"/>
      </a:lt2>
      <a:accent1>
        <a:srgbClr val="E36F1E"/>
      </a:accent1>
      <a:accent2>
        <a:srgbClr val="788E1E"/>
      </a:accent2>
      <a:accent3>
        <a:srgbClr val="B41E39"/>
      </a:accent3>
      <a:accent4>
        <a:srgbClr val="C2A204"/>
      </a:accent4>
      <a:accent5>
        <a:srgbClr val="007698"/>
      </a:accent5>
      <a:accent6>
        <a:srgbClr val="8A7967"/>
      </a:accent6>
      <a:hlink>
        <a:srgbClr val="007698"/>
      </a:hlink>
      <a:folHlink>
        <a:srgbClr val="8A7967"/>
      </a:folHlink>
    </a:clrScheme>
    <a:fontScheme name="MSH Fonts">
      <a:majorFont>
        <a:latin typeface="Gill Sans MT"/>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MSH colors">
      <a:dk1>
        <a:srgbClr val="3F3F3F"/>
      </a:dk1>
      <a:lt1>
        <a:sysClr val="window" lastClr="FFFFFF"/>
      </a:lt1>
      <a:dk2>
        <a:srgbClr val="004730"/>
      </a:dk2>
      <a:lt2>
        <a:srgbClr val="807F83"/>
      </a:lt2>
      <a:accent1>
        <a:srgbClr val="E36F1E"/>
      </a:accent1>
      <a:accent2>
        <a:srgbClr val="788E1E"/>
      </a:accent2>
      <a:accent3>
        <a:srgbClr val="B41E39"/>
      </a:accent3>
      <a:accent4>
        <a:srgbClr val="C2A204"/>
      </a:accent4>
      <a:accent5>
        <a:srgbClr val="007698"/>
      </a:accent5>
      <a:accent6>
        <a:srgbClr val="8A7967"/>
      </a:accent6>
      <a:hlink>
        <a:srgbClr val="007698"/>
      </a:hlink>
      <a:folHlink>
        <a:srgbClr val="8A7967"/>
      </a:folHlink>
    </a:clrScheme>
    <a:fontScheme name="MSH Fonts">
      <a:majorFont>
        <a:latin typeface="Gill Sans MT"/>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30380</TotalTime>
  <Words>2257</Words>
  <Application>Microsoft Office PowerPoint</Application>
  <PresentationFormat>On-screen Show (4:3)</PresentationFormat>
  <Paragraphs>342</Paragraphs>
  <Slides>24</Slides>
  <Notes>2</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24</vt:i4>
      </vt:variant>
    </vt:vector>
  </HeadingPairs>
  <TitlesOfParts>
    <vt:vector size="37" baseType="lpstr">
      <vt:lpstr>Arial</vt:lpstr>
      <vt:lpstr>Calibri</vt:lpstr>
      <vt:lpstr>Garamond</vt:lpstr>
      <vt:lpstr>Gill Sans</vt:lpstr>
      <vt:lpstr>Gill Sans MT</vt:lpstr>
      <vt:lpstr>Gill Sans Std Light</vt:lpstr>
      <vt:lpstr>Segoe UI Light</vt:lpstr>
      <vt:lpstr>Segoe UI Semibold</vt:lpstr>
      <vt:lpstr>Symbol</vt:lpstr>
      <vt:lpstr>Custom Design</vt:lpstr>
      <vt:lpstr>1_Custom Design</vt:lpstr>
      <vt:lpstr>2_Custom Design</vt:lpstr>
      <vt:lpstr>3_Custom Design</vt:lpstr>
      <vt:lpstr>PowerPoint Presentation</vt:lpstr>
      <vt:lpstr>ABOUT MSH</vt:lpstr>
      <vt:lpstr>PowerPoint Presentation</vt:lpstr>
      <vt:lpstr>Taxonomy for MEAs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Tanya Malpica-Llanos</dc:creator>
  <cp:lastModifiedBy>Castro,Hector</cp:lastModifiedBy>
  <cp:revision>151</cp:revision>
  <cp:lastPrinted>2018-02-14T20:01:21Z</cp:lastPrinted>
  <dcterms:created xsi:type="dcterms:W3CDTF">2018-01-04T23:26:42Z</dcterms:created>
  <dcterms:modified xsi:type="dcterms:W3CDTF">2018-08-28T14:24:25Z</dcterms:modified>
</cp:coreProperties>
</file>