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77" r:id="rId3"/>
    <p:sldMasterId id="2147483681" r:id="rId4"/>
  </p:sldMasterIdLst>
  <p:notesMasterIdLst>
    <p:notesMasterId r:id="rId48"/>
  </p:notesMasterIdLst>
  <p:handoutMasterIdLst>
    <p:handoutMasterId r:id="rId49"/>
  </p:handoutMasterIdLst>
  <p:sldIdLst>
    <p:sldId id="290" r:id="rId5"/>
    <p:sldId id="540" r:id="rId6"/>
    <p:sldId id="365" r:id="rId7"/>
    <p:sldId id="551" r:id="rId8"/>
    <p:sldId id="505" r:id="rId9"/>
    <p:sldId id="538" r:id="rId10"/>
    <p:sldId id="391" r:id="rId11"/>
    <p:sldId id="546" r:id="rId12"/>
    <p:sldId id="430" r:id="rId13"/>
    <p:sldId id="431" r:id="rId14"/>
    <p:sldId id="429" r:id="rId15"/>
    <p:sldId id="537" r:id="rId16"/>
    <p:sldId id="504" r:id="rId17"/>
    <p:sldId id="457" r:id="rId18"/>
    <p:sldId id="423" r:id="rId19"/>
    <p:sldId id="478" r:id="rId20"/>
    <p:sldId id="463" r:id="rId21"/>
    <p:sldId id="465" r:id="rId22"/>
    <p:sldId id="466" r:id="rId23"/>
    <p:sldId id="542" r:id="rId24"/>
    <p:sldId id="467" r:id="rId25"/>
    <p:sldId id="373" r:id="rId26"/>
    <p:sldId id="374" r:id="rId27"/>
    <p:sldId id="412" r:id="rId28"/>
    <p:sldId id="446" r:id="rId29"/>
    <p:sldId id="553" r:id="rId30"/>
    <p:sldId id="554" r:id="rId31"/>
    <p:sldId id="477" r:id="rId32"/>
    <p:sldId id="488" r:id="rId33"/>
    <p:sldId id="495" r:id="rId34"/>
    <p:sldId id="461" r:id="rId35"/>
    <p:sldId id="541" r:id="rId36"/>
    <p:sldId id="474" r:id="rId37"/>
    <p:sldId id="506" r:id="rId38"/>
    <p:sldId id="503" r:id="rId39"/>
    <p:sldId id="425" r:id="rId40"/>
    <p:sldId id="543" r:id="rId41"/>
    <p:sldId id="544" r:id="rId42"/>
    <p:sldId id="545" r:id="rId43"/>
    <p:sldId id="443" r:id="rId44"/>
    <p:sldId id="468" r:id="rId45"/>
    <p:sldId id="469" r:id="rId46"/>
    <p:sldId id="54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Webber" initials="LW" lastIdx="2" clrIdx="0"/>
  <p:cmAuthor id="1" name="Diana Divajeva" initials="D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301" autoAdjust="0"/>
  </p:normalViewPr>
  <p:slideViewPr>
    <p:cSldViewPr>
      <p:cViewPr varScale="1">
        <p:scale>
          <a:sx n="72" d="100"/>
          <a:sy n="72" d="100"/>
        </p:scale>
        <p:origin x="-2080" y="-104"/>
      </p:cViewPr>
      <p:guideLst>
        <p:guide orient="horz" pos="2160"/>
        <p:guide pos="2880"/>
      </p:guideLst>
    </p:cSldViewPr>
  </p:slideViewPr>
  <p:notesTextViewPr>
    <p:cViewPr>
      <p:scale>
        <a:sx n="1" d="1"/>
        <a:sy n="1" d="1"/>
      </p:scale>
      <p:origin x="0" y="0"/>
    </p:cViewPr>
  </p:notesTextViewPr>
  <p:sorterViewPr>
    <p:cViewPr>
      <p:scale>
        <a:sx n="100" d="100"/>
        <a:sy n="100" d="100"/>
      </p:scale>
      <p:origin x="0" y="7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webber\AppData\Local\Temp\prevalence%2053%20countries_figure%201%20and%202_for%20europrevent.xlsx" TargetMode="External"/><Relationship Id="rId2" Type="http://schemas.microsoft.com/office/2011/relationships/chartColorStyle" Target="colors1.xml"/><Relationship Id="rId3"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retat\Desktop\AirQuality\AirQuality\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Sheet1!$B$11</c:f>
              <c:strCache>
                <c:ptCount val="1"/>
                <c:pt idx="0">
                  <c:v>Netherlands</c:v>
                </c:pt>
              </c:strCache>
            </c:strRef>
          </c:tx>
          <c:spPr>
            <a:solidFill>
              <a:schemeClr val="accent1">
                <a:alpha val="85000"/>
              </a:schemeClr>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invertIfNegative val="0"/>
          <c:dPt>
            <c:idx val="0"/>
            <c:invertIfNegative val="0"/>
            <c:bubble3D val="0"/>
            <c:spPr>
              <a:solidFill>
                <a:srgbClr val="0070C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Pt>
            <c:idx val="1"/>
            <c:invertIfNegative val="0"/>
            <c:bubble3D val="0"/>
            <c:spPr>
              <a:solidFill>
                <a:srgbClr val="C0000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Pt>
            <c:idx val="2"/>
            <c:invertIfNegative val="0"/>
            <c:bubble3D val="0"/>
            <c:spPr>
              <a:solidFill>
                <a:srgbClr val="92D05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Pt>
            <c:idx val="3"/>
            <c:invertIfNegative val="0"/>
            <c:bubble3D val="0"/>
            <c:spPr>
              <a:solidFill>
                <a:srgbClr val="0070C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Pt>
            <c:idx val="4"/>
            <c:invertIfNegative val="0"/>
            <c:bubble3D val="0"/>
            <c:spPr>
              <a:solidFill>
                <a:srgbClr val="C0000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Pt>
            <c:idx val="5"/>
            <c:invertIfNegative val="0"/>
            <c:bubble3D val="0"/>
            <c:spPr>
              <a:solidFill>
                <a:srgbClr val="92D05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Pt>
            <c:idx val="6"/>
            <c:invertIfNegative val="0"/>
            <c:bubble3D val="0"/>
            <c:spPr>
              <a:solidFill>
                <a:srgbClr val="0070C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Pt>
            <c:idx val="7"/>
            <c:invertIfNegative val="0"/>
            <c:bubble3D val="0"/>
            <c:spPr>
              <a:solidFill>
                <a:srgbClr val="C0000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Pt>
            <c:idx val="8"/>
            <c:invertIfNegative val="0"/>
            <c:bubble3D val="0"/>
            <c:spPr>
              <a:solidFill>
                <a:srgbClr val="92D050"/>
              </a:solidFill>
              <a:ln w="9525" cap="flat" cmpd="sng" algn="ctr">
                <a:solidFill>
                  <a:schemeClr val="lt1">
                    <a:alpha val="50000"/>
                  </a:schemeClr>
                </a:solidFill>
                <a:round/>
              </a:ln>
              <a:effectLst>
                <a:outerShdw blurRad="50800" dist="38100" dir="2700000" algn="tl" rotWithShape="0">
                  <a:prstClr val="black">
                    <a:alpha val="40000"/>
                  </a:prstClr>
                </a:outerShdw>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multiLvlStrRef>
              <c:f>Sheet1!$C$9:$K$10</c:f>
              <c:multiLvlStrCache>
                <c:ptCount val="9"/>
                <c:lvl>
                  <c:pt idx="0">
                    <c:v>Cancers</c:v>
                  </c:pt>
                  <c:pt idx="1">
                    <c:v>CHD &amp; Stroke</c:v>
                  </c:pt>
                  <c:pt idx="2">
                    <c:v>Diabetes</c:v>
                  </c:pt>
                  <c:pt idx="3">
                    <c:v>Cancers</c:v>
                  </c:pt>
                  <c:pt idx="4">
                    <c:v>CHD &amp; Stroke</c:v>
                  </c:pt>
                  <c:pt idx="5">
                    <c:v>Diabetes</c:v>
                  </c:pt>
                  <c:pt idx="6">
                    <c:v>Cancers</c:v>
                  </c:pt>
                  <c:pt idx="7">
                    <c:v>CHD &amp; Stroke</c:v>
                  </c:pt>
                  <c:pt idx="8">
                    <c:v>Diabetes</c:v>
                  </c:pt>
                </c:lvl>
                <c:lvl>
                  <c:pt idx="0">
                    <c:v>5%</c:v>
                  </c:pt>
                  <c:pt idx="3">
                    <c:v>1%</c:v>
                  </c:pt>
                  <c:pt idx="6">
                    <c:v>No change</c:v>
                  </c:pt>
                </c:lvl>
              </c:multiLvlStrCache>
            </c:multiLvlStrRef>
          </c:cat>
          <c:val>
            <c:numRef>
              <c:f>Sheet1!$C$11:$K$11</c:f>
              <c:numCache>
                <c:formatCode>General</c:formatCode>
                <c:ptCount val="9"/>
                <c:pt idx="0">
                  <c:v>3405.0</c:v>
                </c:pt>
                <c:pt idx="1">
                  <c:v>7385.0</c:v>
                </c:pt>
                <c:pt idx="2">
                  <c:v>3060.0</c:v>
                </c:pt>
                <c:pt idx="3">
                  <c:v>3437.0</c:v>
                </c:pt>
                <c:pt idx="4">
                  <c:v>7778.0</c:v>
                </c:pt>
                <c:pt idx="5">
                  <c:v>3408.0</c:v>
                </c:pt>
                <c:pt idx="6">
                  <c:v>3450.0</c:v>
                </c:pt>
                <c:pt idx="7">
                  <c:v>7927.0</c:v>
                </c:pt>
                <c:pt idx="8">
                  <c:v>3542.0</c:v>
                </c:pt>
              </c:numCache>
            </c:numRef>
          </c:val>
        </c:ser>
        <c:dLbls>
          <c:dLblPos val="inEnd"/>
          <c:showLegendKey val="0"/>
          <c:showVal val="1"/>
          <c:showCatName val="0"/>
          <c:showSerName val="0"/>
          <c:showPercent val="0"/>
          <c:showBubbleSize val="0"/>
        </c:dLbls>
        <c:gapWidth val="65"/>
        <c:axId val="474967144"/>
        <c:axId val="474887592"/>
      </c:barChart>
      <c:catAx>
        <c:axId val="4749671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474887592"/>
        <c:crosses val="autoZero"/>
        <c:auto val="1"/>
        <c:lblAlgn val="ctr"/>
        <c:lblOffset val="100"/>
        <c:noMultiLvlLbl val="0"/>
      </c:catAx>
      <c:valAx>
        <c:axId val="4748875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crossAx val="474967144"/>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0467299929637448"/>
          <c:y val="0.101851890670429"/>
          <c:w val="0.938888888888889"/>
          <c:h val="0.898148148148148"/>
        </c:manualLayout>
      </c:layout>
      <c:pie3DChart>
        <c:varyColors val="1"/>
        <c:ser>
          <c:idx val="0"/>
          <c:order val="0"/>
          <c:explosion val="36"/>
          <c:dPt>
            <c:idx val="0"/>
            <c:bubble3D val="0"/>
            <c:explosion val="18"/>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dPt>
          <c:dPt>
            <c:idx val="1"/>
            <c:bubble3D val="0"/>
            <c:explosion val="22"/>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p3d/>
            </c:spPr>
          </c:dPt>
          <c:dPt>
            <c:idx val="2"/>
            <c:bubble3D val="0"/>
            <c:explosion val="18"/>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p3d/>
            </c:spPr>
          </c:dPt>
          <c:dPt>
            <c:idx val="3"/>
            <c:bubble3D val="0"/>
            <c:explosion val="22"/>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p3d/>
            </c:spPr>
          </c:dPt>
          <c:dLbls>
            <c:dLbl>
              <c:idx val="0"/>
              <c:layout>
                <c:manualLayout>
                  <c:x val="-0.189326000814724"/>
                  <c:y val="0.0221560811901403"/>
                </c:manualLayout>
              </c:layout>
              <c:tx>
                <c:rich>
                  <a:bodyPr/>
                  <a:lstStyle/>
                  <a:p>
                    <a:r>
                      <a:rPr lang="en-US" dirty="0" smtClean="0">
                        <a:solidFill>
                          <a:schemeClr val="tx1"/>
                        </a:solidFill>
                      </a:rPr>
                      <a:t>Business school, Imperial college</a:t>
                    </a:r>
                    <a:endParaRPr lang="en-US" dirty="0">
                      <a:solidFill>
                        <a:schemeClr val="tx1"/>
                      </a:solidFill>
                    </a:endParaRPr>
                  </a:p>
                </c:rich>
              </c:tx>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170106839980743"/>
                  <c:y val="-0.262250211192467"/>
                </c:manualLayout>
              </c:layout>
              <c:tx>
                <c:rich>
                  <a:bodyPr/>
                  <a:lstStyle/>
                  <a:p>
                    <a:r>
                      <a:rPr lang="en-US" dirty="0" smtClean="0">
                        <a:solidFill>
                          <a:schemeClr val="tx1"/>
                        </a:solidFill>
                      </a:rPr>
                      <a:t>Public Health England</a:t>
                    </a:r>
                    <a:endParaRPr lang="en-US" dirty="0">
                      <a:solidFill>
                        <a:schemeClr val="tx1"/>
                      </a:solidFill>
                    </a:endParaRPr>
                  </a:p>
                </c:rich>
              </c:tx>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0.166524089915935"/>
                  <c:y val="-0.120159866933024"/>
                </c:manualLayout>
              </c:layout>
              <c:tx>
                <c:rich>
                  <a:bodyPr/>
                  <a:lstStyle/>
                  <a:p>
                    <a:r>
                      <a:rPr lang="en-US" dirty="0" smtClean="0">
                        <a:solidFill>
                          <a:schemeClr val="tx1"/>
                        </a:solidFill>
                      </a:rPr>
                      <a:t>School of Public Health, Imperial College</a:t>
                    </a:r>
                    <a:endParaRPr lang="en-US" dirty="0">
                      <a:solidFill>
                        <a:schemeClr val="tx1"/>
                      </a:solidFill>
                    </a:endParaRPr>
                  </a:p>
                </c:rich>
              </c:tx>
              <c:dLblPos val="bestFit"/>
              <c:showLegendKey val="0"/>
              <c:showVal val="0"/>
              <c:showCatName val="1"/>
              <c:showSerName val="0"/>
              <c:showPercent val="0"/>
              <c:showBubbleSize val="0"/>
              <c:extLst>
                <c:ext xmlns:c15="http://schemas.microsoft.com/office/drawing/2012/chart" uri="{CE6537A1-D6FC-4f65-9D91-7224C49458BB}"/>
              </c:extLst>
            </c:dLbl>
            <c:dLbl>
              <c:idx val="3"/>
              <c:layout>
                <c:manualLayout>
                  <c:x val="0.105571603155205"/>
                  <c:y val="0.140082443669781"/>
                </c:manualLayout>
              </c:layout>
              <c:tx>
                <c:rich>
                  <a:bodyPr/>
                  <a:lstStyle/>
                  <a:p>
                    <a:r>
                      <a:rPr lang="en-US" dirty="0">
                        <a:solidFill>
                          <a:schemeClr val="tx1"/>
                        </a:solidFill>
                      </a:rPr>
                      <a:t>UK Health Forum</a:t>
                    </a:r>
                  </a:p>
                </c:rich>
              </c:tx>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Sheet1!$C$3:$C$6</c:f>
              <c:strCache>
                <c:ptCount val="4"/>
                <c:pt idx="0">
                  <c:v>Public Health England</c:v>
                </c:pt>
                <c:pt idx="1">
                  <c:v>Business school,  Imperial college </c:v>
                </c:pt>
                <c:pt idx="2">
                  <c:v>Faculty of Medicine, School of Public Health, Imperial college </c:v>
                </c:pt>
                <c:pt idx="3">
                  <c:v>UK Health Forum</c:v>
                </c:pt>
              </c:strCache>
            </c:strRef>
          </c:cat>
          <c:val>
            <c:numRef>
              <c:f>Sheet1!$D$3:$D$6</c:f>
              <c:numCache>
                <c:formatCode>General</c:formatCode>
                <c:ptCount val="4"/>
                <c:pt idx="0">
                  <c:v>25.0</c:v>
                </c:pt>
                <c:pt idx="1">
                  <c:v>25.0</c:v>
                </c:pt>
                <c:pt idx="2">
                  <c:v>25.0</c:v>
                </c:pt>
                <c:pt idx="3">
                  <c:v>25.0</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4E258-5549-4389-B685-E9A90EAF2B86}" type="doc">
      <dgm:prSet loTypeId="urn:microsoft.com/office/officeart/2005/8/layout/gear1" loCatId="relationship" qsTypeId="urn:microsoft.com/office/officeart/2005/8/quickstyle/simple1" qsCatId="simple" csTypeId="urn:microsoft.com/office/officeart/2005/8/colors/accent1_2" csCatId="accent1" phldr="1"/>
      <dgm:spPr/>
    </dgm:pt>
    <dgm:pt modelId="{B2C87A1A-7ED4-49F7-91B9-16BCDD0E5BEF}">
      <dgm:prSet phldrT="[Text]"/>
      <dgm:spPr/>
      <dgm:t>
        <a:bodyPr/>
        <a:lstStyle/>
        <a:p>
          <a:r>
            <a:rPr lang="en-GB" b="1" dirty="0" smtClean="0">
              <a:solidFill>
                <a:srgbClr val="FFFF00"/>
              </a:solidFill>
            </a:rPr>
            <a:t>Disease incidence</a:t>
          </a:r>
        </a:p>
        <a:p>
          <a:r>
            <a:rPr lang="en-GB" b="1" dirty="0" err="1" smtClean="0">
              <a:solidFill>
                <a:srgbClr val="FFFF00"/>
              </a:solidFill>
            </a:rPr>
            <a:t>Pevalence</a:t>
          </a:r>
          <a:endParaRPr lang="en-GB" b="1" dirty="0" smtClean="0">
            <a:solidFill>
              <a:srgbClr val="FFFF00"/>
            </a:solidFill>
          </a:endParaRPr>
        </a:p>
        <a:p>
          <a:r>
            <a:rPr lang="en-GB" b="1" dirty="0" smtClean="0">
              <a:solidFill>
                <a:srgbClr val="FFFF00"/>
              </a:solidFill>
            </a:rPr>
            <a:t>NHS costs</a:t>
          </a:r>
        </a:p>
        <a:p>
          <a:r>
            <a:rPr lang="en-GB" b="1" dirty="0" smtClean="0">
              <a:solidFill>
                <a:srgbClr val="FFFF00"/>
              </a:solidFill>
            </a:rPr>
            <a:t>Social Cost</a:t>
          </a:r>
        </a:p>
        <a:p>
          <a:r>
            <a:rPr lang="en-GB" b="1" dirty="0" err="1" smtClean="0">
              <a:solidFill>
                <a:srgbClr val="FFFF00"/>
              </a:solidFill>
            </a:rPr>
            <a:t>QoL</a:t>
          </a:r>
          <a:r>
            <a:rPr lang="en-GB" b="1" dirty="0" smtClean="0">
              <a:solidFill>
                <a:srgbClr val="FFFF00"/>
              </a:solidFill>
            </a:rPr>
            <a:t> </a:t>
          </a:r>
        </a:p>
        <a:p>
          <a:r>
            <a:rPr lang="en-GB" b="1" dirty="0" smtClean="0">
              <a:solidFill>
                <a:srgbClr val="FFFF00"/>
              </a:solidFill>
            </a:rPr>
            <a:t>Life expectancy</a:t>
          </a:r>
        </a:p>
        <a:p>
          <a:r>
            <a:rPr lang="en-GB" b="1" dirty="0" err="1" smtClean="0">
              <a:solidFill>
                <a:srgbClr val="FFFF00"/>
              </a:solidFill>
            </a:rPr>
            <a:t>etc</a:t>
          </a:r>
          <a:endParaRPr lang="en-GB" b="1" dirty="0">
            <a:solidFill>
              <a:srgbClr val="FFFF00"/>
            </a:solidFill>
          </a:endParaRPr>
        </a:p>
      </dgm:t>
    </dgm:pt>
    <dgm:pt modelId="{3CAEFBAC-B7B8-4D9F-8FEA-E9FFE80AF151}" type="parTrans" cxnId="{B1CDE0AD-B7D4-4762-99A1-6520809EB82E}">
      <dgm:prSet/>
      <dgm:spPr/>
      <dgm:t>
        <a:bodyPr/>
        <a:lstStyle/>
        <a:p>
          <a:endParaRPr lang="en-GB"/>
        </a:p>
      </dgm:t>
    </dgm:pt>
    <dgm:pt modelId="{0B51C6BC-C055-45BF-B1ED-71402DF70592}" type="sibTrans" cxnId="{B1CDE0AD-B7D4-4762-99A1-6520809EB82E}">
      <dgm:prSet/>
      <dgm:spPr/>
      <dgm:t>
        <a:bodyPr/>
        <a:lstStyle/>
        <a:p>
          <a:endParaRPr lang="en-GB"/>
        </a:p>
      </dgm:t>
    </dgm:pt>
    <dgm:pt modelId="{C970C346-C546-4D2A-99F8-F990C1D54CFB}">
      <dgm:prSet phldrT="[Text]"/>
      <dgm:spPr/>
      <dgm:t>
        <a:bodyPr/>
        <a:lstStyle/>
        <a:p>
          <a:r>
            <a:rPr lang="en-GB" b="1" dirty="0" smtClean="0">
              <a:solidFill>
                <a:srgbClr val="92D050"/>
              </a:solidFill>
            </a:rPr>
            <a:t>Epidemiology decides risk for individuals.</a:t>
          </a:r>
        </a:p>
        <a:p>
          <a:r>
            <a:rPr lang="en-GB" b="1" dirty="0" smtClean="0">
              <a:solidFill>
                <a:srgbClr val="92D050"/>
              </a:solidFill>
            </a:rPr>
            <a:t>&gt;60 million say</a:t>
          </a:r>
          <a:endParaRPr lang="en-GB" b="1" dirty="0">
            <a:solidFill>
              <a:srgbClr val="92D050"/>
            </a:solidFill>
          </a:endParaRPr>
        </a:p>
      </dgm:t>
    </dgm:pt>
    <dgm:pt modelId="{EE3CAF6A-E1AA-405A-8D4C-D25B7A2ECC61}" type="parTrans" cxnId="{29286157-1D86-4D9D-A4FF-7C76D5661456}">
      <dgm:prSet/>
      <dgm:spPr/>
      <dgm:t>
        <a:bodyPr/>
        <a:lstStyle/>
        <a:p>
          <a:endParaRPr lang="en-GB"/>
        </a:p>
      </dgm:t>
    </dgm:pt>
    <dgm:pt modelId="{635FF2EE-C07B-4985-AF61-100DAB02C932}" type="sibTrans" cxnId="{29286157-1D86-4D9D-A4FF-7C76D5661456}">
      <dgm:prSet/>
      <dgm:spPr/>
      <dgm:t>
        <a:bodyPr/>
        <a:lstStyle/>
        <a:p>
          <a:endParaRPr lang="en-GB"/>
        </a:p>
      </dgm:t>
    </dgm:pt>
    <dgm:pt modelId="{59C38720-B846-4D75-8FB2-88DB71961314}">
      <dgm:prSet phldrT="[Text]" custT="1"/>
      <dgm:spPr/>
      <dgm:t>
        <a:bodyPr/>
        <a:lstStyle/>
        <a:p>
          <a:r>
            <a:rPr lang="en-GB" sz="1600" b="1" dirty="0" smtClean="0">
              <a:solidFill>
                <a:schemeClr val="bg1"/>
              </a:solidFill>
            </a:rPr>
            <a:t>Population</a:t>
          </a:r>
        </a:p>
        <a:p>
          <a:r>
            <a:rPr lang="en-GB" sz="1600" b="1" dirty="0" smtClean="0">
              <a:solidFill>
                <a:schemeClr val="bg1"/>
              </a:solidFill>
            </a:rPr>
            <a:t>demography.</a:t>
          </a:r>
        </a:p>
        <a:p>
          <a:r>
            <a:rPr lang="en-GB" sz="1600" b="1" dirty="0" smtClean="0">
              <a:solidFill>
                <a:schemeClr val="bg1"/>
              </a:solidFill>
            </a:rPr>
            <a:t>Changing risk</a:t>
          </a:r>
        </a:p>
        <a:p>
          <a:r>
            <a:rPr lang="en-GB" sz="1600" b="1" dirty="0" smtClean="0">
              <a:solidFill>
                <a:schemeClr val="bg1"/>
              </a:solidFill>
            </a:rPr>
            <a:t>factor exposure</a:t>
          </a:r>
          <a:endParaRPr lang="en-GB" sz="1600" b="1" dirty="0">
            <a:solidFill>
              <a:schemeClr val="bg1"/>
            </a:solidFill>
          </a:endParaRPr>
        </a:p>
      </dgm:t>
    </dgm:pt>
    <dgm:pt modelId="{9F393E79-26C3-48F3-AAC8-4D03AD4D0C20}" type="parTrans" cxnId="{DC845FBD-AFBB-461E-B46A-4AC350082A93}">
      <dgm:prSet/>
      <dgm:spPr/>
      <dgm:t>
        <a:bodyPr/>
        <a:lstStyle/>
        <a:p>
          <a:endParaRPr lang="en-GB"/>
        </a:p>
      </dgm:t>
    </dgm:pt>
    <dgm:pt modelId="{3C06697E-0233-4E7A-AC3C-357B4D26EBC5}" type="sibTrans" cxnId="{DC845FBD-AFBB-461E-B46A-4AC350082A93}">
      <dgm:prSet/>
      <dgm:spPr/>
      <dgm:t>
        <a:bodyPr/>
        <a:lstStyle/>
        <a:p>
          <a:endParaRPr lang="en-GB"/>
        </a:p>
      </dgm:t>
    </dgm:pt>
    <dgm:pt modelId="{A218E806-D95E-4417-B4A4-FCD377A9FC78}" type="pres">
      <dgm:prSet presAssocID="{5324E258-5549-4389-B685-E9A90EAF2B86}" presName="composite" presStyleCnt="0">
        <dgm:presLayoutVars>
          <dgm:chMax val="3"/>
          <dgm:animLvl val="lvl"/>
          <dgm:resizeHandles val="exact"/>
        </dgm:presLayoutVars>
      </dgm:prSet>
      <dgm:spPr/>
    </dgm:pt>
    <dgm:pt modelId="{79FED871-ADBA-400D-9455-4BDAC9A837A6}" type="pres">
      <dgm:prSet presAssocID="{B2C87A1A-7ED4-49F7-91B9-16BCDD0E5BEF}" presName="gear1" presStyleLbl="node1" presStyleIdx="0" presStyleCnt="3" custLinFactNeighborX="-535" custLinFactNeighborY="-535">
        <dgm:presLayoutVars>
          <dgm:chMax val="1"/>
          <dgm:bulletEnabled val="1"/>
        </dgm:presLayoutVars>
      </dgm:prSet>
      <dgm:spPr/>
      <dgm:t>
        <a:bodyPr/>
        <a:lstStyle/>
        <a:p>
          <a:endParaRPr lang="en-GB"/>
        </a:p>
      </dgm:t>
    </dgm:pt>
    <dgm:pt modelId="{44E02D6C-5502-4DE0-A5D5-68E95AA0D530}" type="pres">
      <dgm:prSet presAssocID="{B2C87A1A-7ED4-49F7-91B9-16BCDD0E5BEF}" presName="gear1srcNode" presStyleLbl="node1" presStyleIdx="0" presStyleCnt="3"/>
      <dgm:spPr/>
      <dgm:t>
        <a:bodyPr/>
        <a:lstStyle/>
        <a:p>
          <a:endParaRPr lang="en-GB"/>
        </a:p>
      </dgm:t>
    </dgm:pt>
    <dgm:pt modelId="{A8B99355-CCBF-4737-943B-374C66526570}" type="pres">
      <dgm:prSet presAssocID="{B2C87A1A-7ED4-49F7-91B9-16BCDD0E5BEF}" presName="gear1dstNode" presStyleLbl="node1" presStyleIdx="0" presStyleCnt="3"/>
      <dgm:spPr/>
      <dgm:t>
        <a:bodyPr/>
        <a:lstStyle/>
        <a:p>
          <a:endParaRPr lang="en-GB"/>
        </a:p>
      </dgm:t>
    </dgm:pt>
    <dgm:pt modelId="{EDEC75E4-4CD4-46C2-A8C6-C54BBA86BC99}" type="pres">
      <dgm:prSet presAssocID="{C970C346-C546-4D2A-99F8-F990C1D54CFB}" presName="gear2" presStyleLbl="node1" presStyleIdx="1" presStyleCnt="3">
        <dgm:presLayoutVars>
          <dgm:chMax val="1"/>
          <dgm:bulletEnabled val="1"/>
        </dgm:presLayoutVars>
      </dgm:prSet>
      <dgm:spPr/>
      <dgm:t>
        <a:bodyPr/>
        <a:lstStyle/>
        <a:p>
          <a:endParaRPr lang="en-GB"/>
        </a:p>
      </dgm:t>
    </dgm:pt>
    <dgm:pt modelId="{B48CBF61-DF30-456E-B834-A3FD10D9B299}" type="pres">
      <dgm:prSet presAssocID="{C970C346-C546-4D2A-99F8-F990C1D54CFB}" presName="gear2srcNode" presStyleLbl="node1" presStyleIdx="1" presStyleCnt="3"/>
      <dgm:spPr/>
      <dgm:t>
        <a:bodyPr/>
        <a:lstStyle/>
        <a:p>
          <a:endParaRPr lang="en-GB"/>
        </a:p>
      </dgm:t>
    </dgm:pt>
    <dgm:pt modelId="{F0BDF00F-268E-4A25-B31A-254B3E5F2B2A}" type="pres">
      <dgm:prSet presAssocID="{C970C346-C546-4D2A-99F8-F990C1D54CFB}" presName="gear2dstNode" presStyleLbl="node1" presStyleIdx="1" presStyleCnt="3"/>
      <dgm:spPr/>
      <dgm:t>
        <a:bodyPr/>
        <a:lstStyle/>
        <a:p>
          <a:endParaRPr lang="en-GB"/>
        </a:p>
      </dgm:t>
    </dgm:pt>
    <dgm:pt modelId="{62DA4AB1-000C-46FD-8E7A-B018DD6D652C}" type="pres">
      <dgm:prSet presAssocID="{59C38720-B846-4D75-8FB2-88DB71961314}" presName="gear3" presStyleLbl="node1" presStyleIdx="2" presStyleCnt="3"/>
      <dgm:spPr/>
      <dgm:t>
        <a:bodyPr/>
        <a:lstStyle/>
        <a:p>
          <a:endParaRPr lang="en-GB"/>
        </a:p>
      </dgm:t>
    </dgm:pt>
    <dgm:pt modelId="{033C13E7-5EB7-441D-82DF-3777AFEFA4C7}" type="pres">
      <dgm:prSet presAssocID="{59C38720-B846-4D75-8FB2-88DB71961314}" presName="gear3tx" presStyleLbl="node1" presStyleIdx="2" presStyleCnt="3">
        <dgm:presLayoutVars>
          <dgm:chMax val="1"/>
          <dgm:bulletEnabled val="1"/>
        </dgm:presLayoutVars>
      </dgm:prSet>
      <dgm:spPr/>
      <dgm:t>
        <a:bodyPr/>
        <a:lstStyle/>
        <a:p>
          <a:endParaRPr lang="en-GB"/>
        </a:p>
      </dgm:t>
    </dgm:pt>
    <dgm:pt modelId="{D59FD0BB-953A-4E90-935B-6D0F13F5A730}" type="pres">
      <dgm:prSet presAssocID="{59C38720-B846-4D75-8FB2-88DB71961314}" presName="gear3srcNode" presStyleLbl="node1" presStyleIdx="2" presStyleCnt="3"/>
      <dgm:spPr/>
      <dgm:t>
        <a:bodyPr/>
        <a:lstStyle/>
        <a:p>
          <a:endParaRPr lang="en-GB"/>
        </a:p>
      </dgm:t>
    </dgm:pt>
    <dgm:pt modelId="{D3BA917C-D10A-4203-9439-DEAF8ED92EF3}" type="pres">
      <dgm:prSet presAssocID="{59C38720-B846-4D75-8FB2-88DB71961314}" presName="gear3dstNode" presStyleLbl="node1" presStyleIdx="2" presStyleCnt="3"/>
      <dgm:spPr/>
      <dgm:t>
        <a:bodyPr/>
        <a:lstStyle/>
        <a:p>
          <a:endParaRPr lang="en-GB"/>
        </a:p>
      </dgm:t>
    </dgm:pt>
    <dgm:pt modelId="{DA680C3B-8D72-40D9-BB74-9BC2AFF84668}" type="pres">
      <dgm:prSet presAssocID="{0B51C6BC-C055-45BF-B1ED-71402DF70592}" presName="connector1" presStyleLbl="sibTrans2D1" presStyleIdx="0" presStyleCnt="3"/>
      <dgm:spPr/>
      <dgm:t>
        <a:bodyPr/>
        <a:lstStyle/>
        <a:p>
          <a:endParaRPr lang="en-GB"/>
        </a:p>
      </dgm:t>
    </dgm:pt>
    <dgm:pt modelId="{3F4C584A-4D04-44B6-A59F-D1F3036C7635}" type="pres">
      <dgm:prSet presAssocID="{635FF2EE-C07B-4985-AF61-100DAB02C932}" presName="connector2" presStyleLbl="sibTrans2D1" presStyleIdx="1" presStyleCnt="3"/>
      <dgm:spPr/>
      <dgm:t>
        <a:bodyPr/>
        <a:lstStyle/>
        <a:p>
          <a:endParaRPr lang="en-GB"/>
        </a:p>
      </dgm:t>
    </dgm:pt>
    <dgm:pt modelId="{2FBD7A55-DDBE-43DE-913C-D07CAA99CE68}" type="pres">
      <dgm:prSet presAssocID="{3C06697E-0233-4E7A-AC3C-357B4D26EBC5}" presName="connector3" presStyleLbl="sibTrans2D1" presStyleIdx="2" presStyleCnt="3"/>
      <dgm:spPr/>
      <dgm:t>
        <a:bodyPr/>
        <a:lstStyle/>
        <a:p>
          <a:endParaRPr lang="en-GB"/>
        </a:p>
      </dgm:t>
    </dgm:pt>
  </dgm:ptLst>
  <dgm:cxnLst>
    <dgm:cxn modelId="{4A8C1760-8498-2E41-984C-031A85170267}" type="presOf" srcId="{B2C87A1A-7ED4-49F7-91B9-16BCDD0E5BEF}" destId="{A8B99355-CCBF-4737-943B-374C66526570}" srcOrd="2" destOrd="0" presId="urn:microsoft.com/office/officeart/2005/8/layout/gear1"/>
    <dgm:cxn modelId="{4DB31402-73B9-5F48-A41C-ACAAA394D3D6}" type="presOf" srcId="{C970C346-C546-4D2A-99F8-F990C1D54CFB}" destId="{F0BDF00F-268E-4A25-B31A-254B3E5F2B2A}" srcOrd="2" destOrd="0" presId="urn:microsoft.com/office/officeart/2005/8/layout/gear1"/>
    <dgm:cxn modelId="{390B7A6B-1F54-A444-8CD9-1169A139EF23}" type="presOf" srcId="{5324E258-5549-4389-B685-E9A90EAF2B86}" destId="{A218E806-D95E-4417-B4A4-FCD377A9FC78}" srcOrd="0" destOrd="0" presId="urn:microsoft.com/office/officeart/2005/8/layout/gear1"/>
    <dgm:cxn modelId="{7E454A12-E30D-3946-9EC3-81F8D301F67F}" type="presOf" srcId="{B2C87A1A-7ED4-49F7-91B9-16BCDD0E5BEF}" destId="{79FED871-ADBA-400D-9455-4BDAC9A837A6}" srcOrd="0" destOrd="0" presId="urn:microsoft.com/office/officeart/2005/8/layout/gear1"/>
    <dgm:cxn modelId="{DC845FBD-AFBB-461E-B46A-4AC350082A93}" srcId="{5324E258-5549-4389-B685-E9A90EAF2B86}" destId="{59C38720-B846-4D75-8FB2-88DB71961314}" srcOrd="2" destOrd="0" parTransId="{9F393E79-26C3-48F3-AAC8-4D03AD4D0C20}" sibTransId="{3C06697E-0233-4E7A-AC3C-357B4D26EBC5}"/>
    <dgm:cxn modelId="{95C054EF-1767-4A47-A0AC-8D908F0F5339}" type="presOf" srcId="{59C38720-B846-4D75-8FB2-88DB71961314}" destId="{62DA4AB1-000C-46FD-8E7A-B018DD6D652C}" srcOrd="0" destOrd="0" presId="urn:microsoft.com/office/officeart/2005/8/layout/gear1"/>
    <dgm:cxn modelId="{AD64D6E5-061C-B04C-A7FA-EDB66A553F17}" type="presOf" srcId="{59C38720-B846-4D75-8FB2-88DB71961314}" destId="{D3BA917C-D10A-4203-9439-DEAF8ED92EF3}" srcOrd="3" destOrd="0" presId="urn:microsoft.com/office/officeart/2005/8/layout/gear1"/>
    <dgm:cxn modelId="{AA5AB2AC-181E-2346-80FD-B54CA1AC8836}" type="presOf" srcId="{C970C346-C546-4D2A-99F8-F990C1D54CFB}" destId="{EDEC75E4-4CD4-46C2-A8C6-C54BBA86BC99}" srcOrd="0" destOrd="0" presId="urn:microsoft.com/office/officeart/2005/8/layout/gear1"/>
    <dgm:cxn modelId="{C751A20B-8DDE-4F4B-BCA9-E297A1E7DD7C}" type="presOf" srcId="{C970C346-C546-4D2A-99F8-F990C1D54CFB}" destId="{B48CBF61-DF30-456E-B834-A3FD10D9B299}" srcOrd="1" destOrd="0" presId="urn:microsoft.com/office/officeart/2005/8/layout/gear1"/>
    <dgm:cxn modelId="{29286157-1D86-4D9D-A4FF-7C76D5661456}" srcId="{5324E258-5549-4389-B685-E9A90EAF2B86}" destId="{C970C346-C546-4D2A-99F8-F990C1D54CFB}" srcOrd="1" destOrd="0" parTransId="{EE3CAF6A-E1AA-405A-8D4C-D25B7A2ECC61}" sibTransId="{635FF2EE-C07B-4985-AF61-100DAB02C932}"/>
    <dgm:cxn modelId="{1991E798-6FC5-EB43-B219-ACE994E6ECC8}" type="presOf" srcId="{3C06697E-0233-4E7A-AC3C-357B4D26EBC5}" destId="{2FBD7A55-DDBE-43DE-913C-D07CAA99CE68}" srcOrd="0" destOrd="0" presId="urn:microsoft.com/office/officeart/2005/8/layout/gear1"/>
    <dgm:cxn modelId="{9B7BC0D9-5EF0-0643-B848-B11CC03C2DBF}" type="presOf" srcId="{0B51C6BC-C055-45BF-B1ED-71402DF70592}" destId="{DA680C3B-8D72-40D9-BB74-9BC2AFF84668}" srcOrd="0" destOrd="0" presId="urn:microsoft.com/office/officeart/2005/8/layout/gear1"/>
    <dgm:cxn modelId="{86E37134-051F-C842-9CB7-B1D23FE0FFCF}" type="presOf" srcId="{59C38720-B846-4D75-8FB2-88DB71961314}" destId="{D59FD0BB-953A-4E90-935B-6D0F13F5A730}" srcOrd="2" destOrd="0" presId="urn:microsoft.com/office/officeart/2005/8/layout/gear1"/>
    <dgm:cxn modelId="{59372285-A839-6346-8843-DC14D0BBE2BD}" type="presOf" srcId="{59C38720-B846-4D75-8FB2-88DB71961314}" destId="{033C13E7-5EB7-441D-82DF-3777AFEFA4C7}" srcOrd="1" destOrd="0" presId="urn:microsoft.com/office/officeart/2005/8/layout/gear1"/>
    <dgm:cxn modelId="{9AB7EF66-FDB9-EA45-969E-8B42F38684C7}" type="presOf" srcId="{635FF2EE-C07B-4985-AF61-100DAB02C932}" destId="{3F4C584A-4D04-44B6-A59F-D1F3036C7635}" srcOrd="0" destOrd="0" presId="urn:microsoft.com/office/officeart/2005/8/layout/gear1"/>
    <dgm:cxn modelId="{B1CDE0AD-B7D4-4762-99A1-6520809EB82E}" srcId="{5324E258-5549-4389-B685-E9A90EAF2B86}" destId="{B2C87A1A-7ED4-49F7-91B9-16BCDD0E5BEF}" srcOrd="0" destOrd="0" parTransId="{3CAEFBAC-B7B8-4D9F-8FEA-E9FFE80AF151}" sibTransId="{0B51C6BC-C055-45BF-B1ED-71402DF70592}"/>
    <dgm:cxn modelId="{CABE9CBB-6F7B-C347-9B34-AEEF6543D6C3}" type="presOf" srcId="{B2C87A1A-7ED4-49F7-91B9-16BCDD0E5BEF}" destId="{44E02D6C-5502-4DE0-A5D5-68E95AA0D530}" srcOrd="1" destOrd="0" presId="urn:microsoft.com/office/officeart/2005/8/layout/gear1"/>
    <dgm:cxn modelId="{0BC78ABF-B9C3-EB4B-B8B7-7AFFEB6A434C}" type="presParOf" srcId="{A218E806-D95E-4417-B4A4-FCD377A9FC78}" destId="{79FED871-ADBA-400D-9455-4BDAC9A837A6}" srcOrd="0" destOrd="0" presId="urn:microsoft.com/office/officeart/2005/8/layout/gear1"/>
    <dgm:cxn modelId="{FBA1F035-0191-BC4A-87B1-7472AF423ABF}" type="presParOf" srcId="{A218E806-D95E-4417-B4A4-FCD377A9FC78}" destId="{44E02D6C-5502-4DE0-A5D5-68E95AA0D530}" srcOrd="1" destOrd="0" presId="urn:microsoft.com/office/officeart/2005/8/layout/gear1"/>
    <dgm:cxn modelId="{1C6CAFE9-F79F-0B48-841E-C69C1218ECAA}" type="presParOf" srcId="{A218E806-D95E-4417-B4A4-FCD377A9FC78}" destId="{A8B99355-CCBF-4737-943B-374C66526570}" srcOrd="2" destOrd="0" presId="urn:microsoft.com/office/officeart/2005/8/layout/gear1"/>
    <dgm:cxn modelId="{118B0EEE-B6CF-864D-840C-D66FD3E7BC6D}" type="presParOf" srcId="{A218E806-D95E-4417-B4A4-FCD377A9FC78}" destId="{EDEC75E4-4CD4-46C2-A8C6-C54BBA86BC99}" srcOrd="3" destOrd="0" presId="urn:microsoft.com/office/officeart/2005/8/layout/gear1"/>
    <dgm:cxn modelId="{05BCC9FF-F2D8-CE4A-BFBD-3FEE9FC73B41}" type="presParOf" srcId="{A218E806-D95E-4417-B4A4-FCD377A9FC78}" destId="{B48CBF61-DF30-456E-B834-A3FD10D9B299}" srcOrd="4" destOrd="0" presId="urn:microsoft.com/office/officeart/2005/8/layout/gear1"/>
    <dgm:cxn modelId="{B64BD36F-36C8-5241-A538-849A0ACBFF47}" type="presParOf" srcId="{A218E806-D95E-4417-B4A4-FCD377A9FC78}" destId="{F0BDF00F-268E-4A25-B31A-254B3E5F2B2A}" srcOrd="5" destOrd="0" presId="urn:microsoft.com/office/officeart/2005/8/layout/gear1"/>
    <dgm:cxn modelId="{6A10886B-0104-4C41-81A2-2C4BEFD96A46}" type="presParOf" srcId="{A218E806-D95E-4417-B4A4-FCD377A9FC78}" destId="{62DA4AB1-000C-46FD-8E7A-B018DD6D652C}" srcOrd="6" destOrd="0" presId="urn:microsoft.com/office/officeart/2005/8/layout/gear1"/>
    <dgm:cxn modelId="{F21CDD4C-A764-9344-A5E3-C94A73EF1F37}" type="presParOf" srcId="{A218E806-D95E-4417-B4A4-FCD377A9FC78}" destId="{033C13E7-5EB7-441D-82DF-3777AFEFA4C7}" srcOrd="7" destOrd="0" presId="urn:microsoft.com/office/officeart/2005/8/layout/gear1"/>
    <dgm:cxn modelId="{5FE36CD3-56F4-A14C-BD86-062FD7F80A3E}" type="presParOf" srcId="{A218E806-D95E-4417-B4A4-FCD377A9FC78}" destId="{D59FD0BB-953A-4E90-935B-6D0F13F5A730}" srcOrd="8" destOrd="0" presId="urn:microsoft.com/office/officeart/2005/8/layout/gear1"/>
    <dgm:cxn modelId="{3C47B227-97DE-384D-8E5C-C8677B182CC5}" type="presParOf" srcId="{A218E806-D95E-4417-B4A4-FCD377A9FC78}" destId="{D3BA917C-D10A-4203-9439-DEAF8ED92EF3}" srcOrd="9" destOrd="0" presId="urn:microsoft.com/office/officeart/2005/8/layout/gear1"/>
    <dgm:cxn modelId="{74D69B64-B93C-4A46-A4FD-EEE89A80BBE9}" type="presParOf" srcId="{A218E806-D95E-4417-B4A4-FCD377A9FC78}" destId="{DA680C3B-8D72-40D9-BB74-9BC2AFF84668}" srcOrd="10" destOrd="0" presId="urn:microsoft.com/office/officeart/2005/8/layout/gear1"/>
    <dgm:cxn modelId="{BD01F22E-6C50-7C42-839E-D69925E27D1F}" type="presParOf" srcId="{A218E806-D95E-4417-B4A4-FCD377A9FC78}" destId="{3F4C584A-4D04-44B6-A59F-D1F3036C7635}" srcOrd="11" destOrd="0" presId="urn:microsoft.com/office/officeart/2005/8/layout/gear1"/>
    <dgm:cxn modelId="{0AA6265A-79AE-2942-8E7C-30551D8CBCA0}" type="presParOf" srcId="{A218E806-D95E-4417-B4A4-FCD377A9FC78}" destId="{2FBD7A55-DDBE-43DE-913C-D07CAA99CE6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CA968-9AA9-45DB-A55F-BBB115D4F7A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CC18F9F-D542-4702-8E66-4854576CA56C}">
      <dgm:prSet phldrT="[Text]" custT="1"/>
      <dgm:spPr>
        <a:solidFill>
          <a:srgbClr val="7030A0"/>
        </a:solidFill>
      </dgm:spPr>
      <dgm:t>
        <a:bodyPr/>
        <a:lstStyle/>
        <a:p>
          <a:r>
            <a:rPr lang="en-GB" sz="1400" dirty="0" smtClean="0"/>
            <a:t>Epidemiological and health economic modelling</a:t>
          </a:r>
          <a:endParaRPr lang="en-GB" sz="1400" dirty="0"/>
        </a:p>
      </dgm:t>
    </dgm:pt>
    <dgm:pt modelId="{576CCAEE-B69E-4B26-8612-9C914FA87700}" type="parTrans" cxnId="{0EED40A7-1853-4362-95B6-6048B1403534}">
      <dgm:prSet/>
      <dgm:spPr/>
      <dgm:t>
        <a:bodyPr/>
        <a:lstStyle/>
        <a:p>
          <a:endParaRPr lang="en-GB"/>
        </a:p>
      </dgm:t>
    </dgm:pt>
    <dgm:pt modelId="{D1964302-C0E1-4CE2-A43D-5A830C488737}" type="sibTrans" cxnId="{0EED40A7-1853-4362-95B6-6048B1403534}">
      <dgm:prSet/>
      <dgm:spPr/>
      <dgm:t>
        <a:bodyPr/>
        <a:lstStyle/>
        <a:p>
          <a:endParaRPr lang="en-GB"/>
        </a:p>
      </dgm:t>
    </dgm:pt>
    <dgm:pt modelId="{3B664B53-67AC-496C-9FBB-91F5155466FC}">
      <dgm:prSet phldrT="[Text]" custT="1"/>
      <dgm:spPr/>
      <dgm:t>
        <a:bodyPr/>
        <a:lstStyle/>
        <a:p>
          <a:r>
            <a:rPr lang="en-GB" sz="1600" dirty="0" smtClean="0"/>
            <a:t>Health Economics</a:t>
          </a:r>
          <a:endParaRPr lang="en-GB" sz="1600" dirty="0"/>
        </a:p>
      </dgm:t>
    </dgm:pt>
    <dgm:pt modelId="{4E8F470D-483B-47D1-AD91-21E9BCAC9E11}" type="parTrans" cxnId="{03A01CF8-72C4-4D9C-B00D-A5C4BCE167D6}">
      <dgm:prSet/>
      <dgm:spPr/>
      <dgm:t>
        <a:bodyPr/>
        <a:lstStyle/>
        <a:p>
          <a:endParaRPr lang="en-GB"/>
        </a:p>
      </dgm:t>
    </dgm:pt>
    <dgm:pt modelId="{526E81FE-E7CF-4628-BB26-A4489A6AAE73}" type="sibTrans" cxnId="{03A01CF8-72C4-4D9C-B00D-A5C4BCE167D6}">
      <dgm:prSet/>
      <dgm:spPr/>
      <dgm:t>
        <a:bodyPr/>
        <a:lstStyle/>
        <a:p>
          <a:endParaRPr lang="en-GB"/>
        </a:p>
      </dgm:t>
    </dgm:pt>
    <dgm:pt modelId="{AC96C31B-C15A-46BF-9F33-9D1EA63CF926}">
      <dgm:prSet phldrT="[Text]" custT="1"/>
      <dgm:spPr>
        <a:solidFill>
          <a:srgbClr val="FF818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dirty="0" smtClean="0"/>
            <a:t>Public Health, data science and networks</a:t>
          </a:r>
        </a:p>
        <a:p>
          <a:pPr defTabSz="711200">
            <a:lnSpc>
              <a:spcPct val="90000"/>
            </a:lnSpc>
            <a:spcBef>
              <a:spcPct val="0"/>
            </a:spcBef>
            <a:spcAft>
              <a:spcPct val="35000"/>
            </a:spcAft>
          </a:pPr>
          <a:endParaRPr lang="en-GB" sz="1600" dirty="0"/>
        </a:p>
      </dgm:t>
    </dgm:pt>
    <dgm:pt modelId="{8D243672-3335-4818-A9D6-6BAB024B012D}" type="parTrans" cxnId="{1E15F27E-45F8-4AB8-9EB1-418855E5BC52}">
      <dgm:prSet/>
      <dgm:spPr/>
      <dgm:t>
        <a:bodyPr/>
        <a:lstStyle/>
        <a:p>
          <a:endParaRPr lang="en-GB"/>
        </a:p>
      </dgm:t>
    </dgm:pt>
    <dgm:pt modelId="{C6E7005A-7FE2-4EA9-8CD3-AAE087B56FD4}" type="sibTrans" cxnId="{1E15F27E-45F8-4AB8-9EB1-418855E5BC52}">
      <dgm:prSet/>
      <dgm:spPr/>
      <dgm:t>
        <a:bodyPr/>
        <a:lstStyle/>
        <a:p>
          <a:endParaRPr lang="en-GB"/>
        </a:p>
      </dgm:t>
    </dgm:pt>
    <dgm:pt modelId="{9A8CF7CF-14C2-481C-A3BE-BCB35F3469B9}">
      <dgm:prSet phldrT="[Text]" custT="1"/>
      <dgm:spPr>
        <a:solidFill>
          <a:srgbClr val="92D050"/>
        </a:solidFill>
      </dgm:spPr>
      <dgm:t>
        <a:bodyPr/>
        <a:lstStyle/>
        <a:p>
          <a:r>
            <a:rPr lang="en-GB" sz="1600" dirty="0" smtClean="0"/>
            <a:t>Air pollution exposure</a:t>
          </a:r>
        </a:p>
        <a:p>
          <a:r>
            <a:rPr lang="en-GB" sz="1600" dirty="0" smtClean="0"/>
            <a:t>assessment</a:t>
          </a:r>
          <a:endParaRPr lang="en-GB" sz="1600" dirty="0"/>
        </a:p>
      </dgm:t>
    </dgm:pt>
    <dgm:pt modelId="{18CDBA66-D462-46CE-97EB-F2B272F34A4D}" type="parTrans" cxnId="{40B3CAB5-9D02-4F41-B692-9C70502E2C23}">
      <dgm:prSet/>
      <dgm:spPr/>
      <dgm:t>
        <a:bodyPr/>
        <a:lstStyle/>
        <a:p>
          <a:endParaRPr lang="en-GB"/>
        </a:p>
      </dgm:t>
    </dgm:pt>
    <dgm:pt modelId="{0D341D17-D915-43D1-BDD8-32F411505BC9}" type="sibTrans" cxnId="{40B3CAB5-9D02-4F41-B692-9C70502E2C23}">
      <dgm:prSet/>
      <dgm:spPr/>
      <dgm:t>
        <a:bodyPr/>
        <a:lstStyle/>
        <a:p>
          <a:endParaRPr lang="en-GB"/>
        </a:p>
      </dgm:t>
    </dgm:pt>
    <dgm:pt modelId="{25E5BDAC-EAB6-44C7-82D1-933AC424EBC0}" type="pres">
      <dgm:prSet presAssocID="{44ACA968-9AA9-45DB-A55F-BBB115D4F7AA}" presName="cycle" presStyleCnt="0">
        <dgm:presLayoutVars>
          <dgm:dir/>
          <dgm:resizeHandles val="exact"/>
        </dgm:presLayoutVars>
      </dgm:prSet>
      <dgm:spPr/>
      <dgm:t>
        <a:bodyPr/>
        <a:lstStyle/>
        <a:p>
          <a:endParaRPr lang="en-GB"/>
        </a:p>
      </dgm:t>
    </dgm:pt>
    <dgm:pt modelId="{D5650BDA-7011-4CDE-8272-8C63D1BC990B}" type="pres">
      <dgm:prSet presAssocID="{5CC18F9F-D542-4702-8E66-4854576CA56C}" presName="node" presStyleLbl="node1" presStyleIdx="0" presStyleCnt="4" custScaleX="79873" custScaleY="74940" custRadScaleRad="85488" custRadScaleInc="-22890">
        <dgm:presLayoutVars>
          <dgm:bulletEnabled val="1"/>
        </dgm:presLayoutVars>
      </dgm:prSet>
      <dgm:spPr/>
      <dgm:t>
        <a:bodyPr/>
        <a:lstStyle/>
        <a:p>
          <a:endParaRPr lang="en-GB"/>
        </a:p>
      </dgm:t>
    </dgm:pt>
    <dgm:pt modelId="{94AA7A96-0A72-4604-99B9-43A033160E8E}" type="pres">
      <dgm:prSet presAssocID="{D1964302-C0E1-4CE2-A43D-5A830C488737}" presName="sibTrans" presStyleLbl="sibTrans2D1" presStyleIdx="0" presStyleCnt="4"/>
      <dgm:spPr/>
      <dgm:t>
        <a:bodyPr/>
        <a:lstStyle/>
        <a:p>
          <a:endParaRPr lang="en-GB"/>
        </a:p>
      </dgm:t>
    </dgm:pt>
    <dgm:pt modelId="{4F7AFAC9-2A52-4309-A9F8-79BD12293614}" type="pres">
      <dgm:prSet presAssocID="{D1964302-C0E1-4CE2-A43D-5A830C488737}" presName="connectorText" presStyleLbl="sibTrans2D1" presStyleIdx="0" presStyleCnt="4"/>
      <dgm:spPr/>
      <dgm:t>
        <a:bodyPr/>
        <a:lstStyle/>
        <a:p>
          <a:endParaRPr lang="en-GB"/>
        </a:p>
      </dgm:t>
    </dgm:pt>
    <dgm:pt modelId="{23C7B663-0829-4FA7-ABF1-6350307C9034}" type="pres">
      <dgm:prSet presAssocID="{3B664B53-67AC-496C-9FBB-91F5155466FC}" presName="node" presStyleLbl="node1" presStyleIdx="1" presStyleCnt="4" custScaleX="71479" custScaleY="71627" custRadScaleRad="130196" custRadScaleInc="1060">
        <dgm:presLayoutVars>
          <dgm:bulletEnabled val="1"/>
        </dgm:presLayoutVars>
      </dgm:prSet>
      <dgm:spPr/>
      <dgm:t>
        <a:bodyPr/>
        <a:lstStyle/>
        <a:p>
          <a:endParaRPr lang="en-GB"/>
        </a:p>
      </dgm:t>
    </dgm:pt>
    <dgm:pt modelId="{AB79C5AB-57C0-4FFD-B25D-881AFBDF8B48}" type="pres">
      <dgm:prSet presAssocID="{526E81FE-E7CF-4628-BB26-A4489A6AAE73}" presName="sibTrans" presStyleLbl="sibTrans2D1" presStyleIdx="1" presStyleCnt="4" custAng="21324461" custLinFactNeighborX="13721" custLinFactNeighborY="34554"/>
      <dgm:spPr/>
      <dgm:t>
        <a:bodyPr/>
        <a:lstStyle/>
        <a:p>
          <a:endParaRPr lang="en-GB"/>
        </a:p>
      </dgm:t>
    </dgm:pt>
    <dgm:pt modelId="{E21A6DB1-4546-4A8B-92C7-2E5F6AA4CF9E}" type="pres">
      <dgm:prSet presAssocID="{526E81FE-E7CF-4628-BB26-A4489A6AAE73}" presName="connectorText" presStyleLbl="sibTrans2D1" presStyleIdx="1" presStyleCnt="4"/>
      <dgm:spPr/>
      <dgm:t>
        <a:bodyPr/>
        <a:lstStyle/>
        <a:p>
          <a:endParaRPr lang="en-GB"/>
        </a:p>
      </dgm:t>
    </dgm:pt>
    <dgm:pt modelId="{D6F2CE50-A059-4FB6-9A94-0E9D7E733CC3}" type="pres">
      <dgm:prSet presAssocID="{AC96C31B-C15A-46BF-9F33-9D1EA63CF926}" presName="node" presStyleLbl="node1" presStyleIdx="2" presStyleCnt="4" custScaleX="75509" custScaleY="72549" custRadScaleRad="105622" custRadScaleInc="15991">
        <dgm:presLayoutVars>
          <dgm:bulletEnabled val="1"/>
        </dgm:presLayoutVars>
      </dgm:prSet>
      <dgm:spPr/>
      <dgm:t>
        <a:bodyPr/>
        <a:lstStyle/>
        <a:p>
          <a:endParaRPr lang="en-GB"/>
        </a:p>
      </dgm:t>
    </dgm:pt>
    <dgm:pt modelId="{D13361DC-1AEC-4631-92D3-FDE5499DB1FA}" type="pres">
      <dgm:prSet presAssocID="{C6E7005A-7FE2-4EA9-8CD3-AAE087B56FD4}" presName="sibTrans" presStyleLbl="sibTrans2D1" presStyleIdx="2" presStyleCnt="4" custAng="21289877" custLinFactNeighborX="-22896" custLinFactNeighborY="54263"/>
      <dgm:spPr/>
      <dgm:t>
        <a:bodyPr/>
        <a:lstStyle/>
        <a:p>
          <a:endParaRPr lang="en-GB"/>
        </a:p>
      </dgm:t>
    </dgm:pt>
    <dgm:pt modelId="{B1B890F3-C41D-4C82-9B13-B23CB78EAD38}" type="pres">
      <dgm:prSet presAssocID="{C6E7005A-7FE2-4EA9-8CD3-AAE087B56FD4}" presName="connectorText" presStyleLbl="sibTrans2D1" presStyleIdx="2" presStyleCnt="4"/>
      <dgm:spPr/>
      <dgm:t>
        <a:bodyPr/>
        <a:lstStyle/>
        <a:p>
          <a:endParaRPr lang="en-GB"/>
        </a:p>
      </dgm:t>
    </dgm:pt>
    <dgm:pt modelId="{03718B9A-8A25-4381-9EBB-22AC9DE46C87}" type="pres">
      <dgm:prSet presAssocID="{9A8CF7CF-14C2-481C-A3BE-BCB35F3469B9}" presName="node" presStyleLbl="node1" presStyleIdx="3" presStyleCnt="4" custScaleX="75509" custScaleY="71610" custRadScaleRad="167353" custRadScaleInc="6563">
        <dgm:presLayoutVars>
          <dgm:bulletEnabled val="1"/>
        </dgm:presLayoutVars>
      </dgm:prSet>
      <dgm:spPr/>
      <dgm:t>
        <a:bodyPr/>
        <a:lstStyle/>
        <a:p>
          <a:endParaRPr lang="en-GB"/>
        </a:p>
      </dgm:t>
    </dgm:pt>
    <dgm:pt modelId="{C98B45AB-CC03-4A9F-BC81-DC8975DB504B}" type="pres">
      <dgm:prSet presAssocID="{0D341D17-D915-43D1-BDD8-32F411505BC9}" presName="sibTrans" presStyleLbl="sibTrans2D1" presStyleIdx="3" presStyleCnt="4"/>
      <dgm:spPr/>
      <dgm:t>
        <a:bodyPr/>
        <a:lstStyle/>
        <a:p>
          <a:endParaRPr lang="en-GB"/>
        </a:p>
      </dgm:t>
    </dgm:pt>
    <dgm:pt modelId="{D74D7CF3-2128-445F-8875-EDB1A0A93730}" type="pres">
      <dgm:prSet presAssocID="{0D341D17-D915-43D1-BDD8-32F411505BC9}" presName="connectorText" presStyleLbl="sibTrans2D1" presStyleIdx="3" presStyleCnt="4"/>
      <dgm:spPr/>
      <dgm:t>
        <a:bodyPr/>
        <a:lstStyle/>
        <a:p>
          <a:endParaRPr lang="en-GB"/>
        </a:p>
      </dgm:t>
    </dgm:pt>
  </dgm:ptLst>
  <dgm:cxnLst>
    <dgm:cxn modelId="{441277C3-4D56-2A4A-98B5-D48132545407}" type="presOf" srcId="{D1964302-C0E1-4CE2-A43D-5A830C488737}" destId="{4F7AFAC9-2A52-4309-A9F8-79BD12293614}" srcOrd="1" destOrd="0" presId="urn:microsoft.com/office/officeart/2005/8/layout/cycle2"/>
    <dgm:cxn modelId="{1E15F27E-45F8-4AB8-9EB1-418855E5BC52}" srcId="{44ACA968-9AA9-45DB-A55F-BBB115D4F7AA}" destId="{AC96C31B-C15A-46BF-9F33-9D1EA63CF926}" srcOrd="2" destOrd="0" parTransId="{8D243672-3335-4818-A9D6-6BAB024B012D}" sibTransId="{C6E7005A-7FE2-4EA9-8CD3-AAE087B56FD4}"/>
    <dgm:cxn modelId="{95601249-F0F7-B94A-BA36-8D1E756CAFDD}" type="presOf" srcId="{0D341D17-D915-43D1-BDD8-32F411505BC9}" destId="{D74D7CF3-2128-445F-8875-EDB1A0A93730}" srcOrd="1" destOrd="0" presId="urn:microsoft.com/office/officeart/2005/8/layout/cycle2"/>
    <dgm:cxn modelId="{EDAA2052-C273-1B4C-94B2-6C8EDCEB1307}" type="presOf" srcId="{0D341D17-D915-43D1-BDD8-32F411505BC9}" destId="{C98B45AB-CC03-4A9F-BC81-DC8975DB504B}" srcOrd="0" destOrd="0" presId="urn:microsoft.com/office/officeart/2005/8/layout/cycle2"/>
    <dgm:cxn modelId="{12D9A3FE-952D-2446-9114-F3DE80CAF4DE}" type="presOf" srcId="{5CC18F9F-D542-4702-8E66-4854576CA56C}" destId="{D5650BDA-7011-4CDE-8272-8C63D1BC990B}" srcOrd="0" destOrd="0" presId="urn:microsoft.com/office/officeart/2005/8/layout/cycle2"/>
    <dgm:cxn modelId="{2566A638-3FD3-104F-B18A-7072D16D322E}" type="presOf" srcId="{C6E7005A-7FE2-4EA9-8CD3-AAE087B56FD4}" destId="{D13361DC-1AEC-4631-92D3-FDE5499DB1FA}" srcOrd="0" destOrd="0" presId="urn:microsoft.com/office/officeart/2005/8/layout/cycle2"/>
    <dgm:cxn modelId="{6242DD70-D4C2-454D-86DA-8A047F22569E}" type="presOf" srcId="{C6E7005A-7FE2-4EA9-8CD3-AAE087B56FD4}" destId="{B1B890F3-C41D-4C82-9B13-B23CB78EAD38}" srcOrd="1" destOrd="0" presId="urn:microsoft.com/office/officeart/2005/8/layout/cycle2"/>
    <dgm:cxn modelId="{9859BB2B-2022-F141-8AE1-FF9F031357D4}" type="presOf" srcId="{526E81FE-E7CF-4628-BB26-A4489A6AAE73}" destId="{AB79C5AB-57C0-4FFD-B25D-881AFBDF8B48}" srcOrd="0" destOrd="0" presId="urn:microsoft.com/office/officeart/2005/8/layout/cycle2"/>
    <dgm:cxn modelId="{0EED40A7-1853-4362-95B6-6048B1403534}" srcId="{44ACA968-9AA9-45DB-A55F-BBB115D4F7AA}" destId="{5CC18F9F-D542-4702-8E66-4854576CA56C}" srcOrd="0" destOrd="0" parTransId="{576CCAEE-B69E-4B26-8612-9C914FA87700}" sibTransId="{D1964302-C0E1-4CE2-A43D-5A830C488737}"/>
    <dgm:cxn modelId="{E353A61D-A2A4-3441-8AAF-52DC0F3E1B90}" type="presOf" srcId="{526E81FE-E7CF-4628-BB26-A4489A6AAE73}" destId="{E21A6DB1-4546-4A8B-92C7-2E5F6AA4CF9E}" srcOrd="1" destOrd="0" presId="urn:microsoft.com/office/officeart/2005/8/layout/cycle2"/>
    <dgm:cxn modelId="{40B3CAB5-9D02-4F41-B692-9C70502E2C23}" srcId="{44ACA968-9AA9-45DB-A55F-BBB115D4F7AA}" destId="{9A8CF7CF-14C2-481C-A3BE-BCB35F3469B9}" srcOrd="3" destOrd="0" parTransId="{18CDBA66-D462-46CE-97EB-F2B272F34A4D}" sibTransId="{0D341D17-D915-43D1-BDD8-32F411505BC9}"/>
    <dgm:cxn modelId="{35CC4B54-E0F6-D74F-8B03-443A3CB342F2}" type="presOf" srcId="{44ACA968-9AA9-45DB-A55F-BBB115D4F7AA}" destId="{25E5BDAC-EAB6-44C7-82D1-933AC424EBC0}" srcOrd="0" destOrd="0" presId="urn:microsoft.com/office/officeart/2005/8/layout/cycle2"/>
    <dgm:cxn modelId="{EE7DC036-D4AC-2E46-9A60-D265BF47DD90}" type="presOf" srcId="{AC96C31B-C15A-46BF-9F33-9D1EA63CF926}" destId="{D6F2CE50-A059-4FB6-9A94-0E9D7E733CC3}" srcOrd="0" destOrd="0" presId="urn:microsoft.com/office/officeart/2005/8/layout/cycle2"/>
    <dgm:cxn modelId="{03A01CF8-72C4-4D9C-B00D-A5C4BCE167D6}" srcId="{44ACA968-9AA9-45DB-A55F-BBB115D4F7AA}" destId="{3B664B53-67AC-496C-9FBB-91F5155466FC}" srcOrd="1" destOrd="0" parTransId="{4E8F470D-483B-47D1-AD91-21E9BCAC9E11}" sibTransId="{526E81FE-E7CF-4628-BB26-A4489A6AAE73}"/>
    <dgm:cxn modelId="{22F36207-9922-354D-8CFA-143FACC5C76D}" type="presOf" srcId="{D1964302-C0E1-4CE2-A43D-5A830C488737}" destId="{94AA7A96-0A72-4604-99B9-43A033160E8E}" srcOrd="0" destOrd="0" presId="urn:microsoft.com/office/officeart/2005/8/layout/cycle2"/>
    <dgm:cxn modelId="{627FBEDE-8CF7-FE43-A405-9BC322D11DE0}" type="presOf" srcId="{3B664B53-67AC-496C-9FBB-91F5155466FC}" destId="{23C7B663-0829-4FA7-ABF1-6350307C9034}" srcOrd="0" destOrd="0" presId="urn:microsoft.com/office/officeart/2005/8/layout/cycle2"/>
    <dgm:cxn modelId="{964F293C-9A86-7B48-BAD0-3C82B6716C6A}" type="presOf" srcId="{9A8CF7CF-14C2-481C-A3BE-BCB35F3469B9}" destId="{03718B9A-8A25-4381-9EBB-22AC9DE46C87}" srcOrd="0" destOrd="0" presId="urn:microsoft.com/office/officeart/2005/8/layout/cycle2"/>
    <dgm:cxn modelId="{4C059738-E76A-C044-8FB7-B181F34E6514}" type="presParOf" srcId="{25E5BDAC-EAB6-44C7-82D1-933AC424EBC0}" destId="{D5650BDA-7011-4CDE-8272-8C63D1BC990B}" srcOrd="0" destOrd="0" presId="urn:microsoft.com/office/officeart/2005/8/layout/cycle2"/>
    <dgm:cxn modelId="{8A557697-A535-5845-9F5E-2FC11FA3655C}" type="presParOf" srcId="{25E5BDAC-EAB6-44C7-82D1-933AC424EBC0}" destId="{94AA7A96-0A72-4604-99B9-43A033160E8E}" srcOrd="1" destOrd="0" presId="urn:microsoft.com/office/officeart/2005/8/layout/cycle2"/>
    <dgm:cxn modelId="{43BD8355-0809-8647-AC77-CE32176B15A5}" type="presParOf" srcId="{94AA7A96-0A72-4604-99B9-43A033160E8E}" destId="{4F7AFAC9-2A52-4309-A9F8-79BD12293614}" srcOrd="0" destOrd="0" presId="urn:microsoft.com/office/officeart/2005/8/layout/cycle2"/>
    <dgm:cxn modelId="{3964E3B2-68FA-C94D-B183-83EEDE1C03CB}" type="presParOf" srcId="{25E5BDAC-EAB6-44C7-82D1-933AC424EBC0}" destId="{23C7B663-0829-4FA7-ABF1-6350307C9034}" srcOrd="2" destOrd="0" presId="urn:microsoft.com/office/officeart/2005/8/layout/cycle2"/>
    <dgm:cxn modelId="{C4AE9EEB-69AD-C44B-A613-AA655A651E38}" type="presParOf" srcId="{25E5BDAC-EAB6-44C7-82D1-933AC424EBC0}" destId="{AB79C5AB-57C0-4FFD-B25D-881AFBDF8B48}" srcOrd="3" destOrd="0" presId="urn:microsoft.com/office/officeart/2005/8/layout/cycle2"/>
    <dgm:cxn modelId="{6E49366B-4675-3646-A855-A771988A59C0}" type="presParOf" srcId="{AB79C5AB-57C0-4FFD-B25D-881AFBDF8B48}" destId="{E21A6DB1-4546-4A8B-92C7-2E5F6AA4CF9E}" srcOrd="0" destOrd="0" presId="urn:microsoft.com/office/officeart/2005/8/layout/cycle2"/>
    <dgm:cxn modelId="{19BD352C-0352-C645-ACB9-3F76469DC271}" type="presParOf" srcId="{25E5BDAC-EAB6-44C7-82D1-933AC424EBC0}" destId="{D6F2CE50-A059-4FB6-9A94-0E9D7E733CC3}" srcOrd="4" destOrd="0" presId="urn:microsoft.com/office/officeart/2005/8/layout/cycle2"/>
    <dgm:cxn modelId="{A15B82A3-C281-6A4F-997E-075F23027049}" type="presParOf" srcId="{25E5BDAC-EAB6-44C7-82D1-933AC424EBC0}" destId="{D13361DC-1AEC-4631-92D3-FDE5499DB1FA}" srcOrd="5" destOrd="0" presId="urn:microsoft.com/office/officeart/2005/8/layout/cycle2"/>
    <dgm:cxn modelId="{9F12DEE6-C28A-B740-AA5D-F1D15969C9FE}" type="presParOf" srcId="{D13361DC-1AEC-4631-92D3-FDE5499DB1FA}" destId="{B1B890F3-C41D-4C82-9B13-B23CB78EAD38}" srcOrd="0" destOrd="0" presId="urn:microsoft.com/office/officeart/2005/8/layout/cycle2"/>
    <dgm:cxn modelId="{BAB2AF0C-4315-D047-8C85-7CFFE949E3D3}" type="presParOf" srcId="{25E5BDAC-EAB6-44C7-82D1-933AC424EBC0}" destId="{03718B9A-8A25-4381-9EBB-22AC9DE46C87}" srcOrd="6" destOrd="0" presId="urn:microsoft.com/office/officeart/2005/8/layout/cycle2"/>
    <dgm:cxn modelId="{1309B1D6-F3A9-3649-8E68-0694C1787A02}" type="presParOf" srcId="{25E5BDAC-EAB6-44C7-82D1-933AC424EBC0}" destId="{C98B45AB-CC03-4A9F-BC81-DC8975DB504B}" srcOrd="7" destOrd="0" presId="urn:microsoft.com/office/officeart/2005/8/layout/cycle2"/>
    <dgm:cxn modelId="{D7C74B7A-2BC1-A345-AF75-2B9261993577}" type="presParOf" srcId="{C98B45AB-CC03-4A9F-BC81-DC8975DB504B}" destId="{D74D7CF3-2128-445F-8875-EDB1A0A9373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ED871-ADBA-400D-9455-4BDAC9A837A6}">
      <dsp:nvSpPr>
        <dsp:cNvPr id="0" name=""/>
        <dsp:cNvSpPr/>
      </dsp:nvSpPr>
      <dsp:spPr>
        <a:xfrm>
          <a:off x="3615641" y="2607529"/>
          <a:ext cx="3207956" cy="320795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FF00"/>
              </a:solidFill>
            </a:rPr>
            <a:t>Disease incidence</a:t>
          </a:r>
        </a:p>
        <a:p>
          <a:pPr lvl="0" algn="ctr" defTabSz="533400">
            <a:lnSpc>
              <a:spcPct val="90000"/>
            </a:lnSpc>
            <a:spcBef>
              <a:spcPct val="0"/>
            </a:spcBef>
            <a:spcAft>
              <a:spcPct val="35000"/>
            </a:spcAft>
          </a:pPr>
          <a:r>
            <a:rPr lang="en-GB" sz="1200" b="1" kern="1200" dirty="0" err="1" smtClean="0">
              <a:solidFill>
                <a:srgbClr val="FFFF00"/>
              </a:solidFill>
            </a:rPr>
            <a:t>Pevalence</a:t>
          </a:r>
          <a:endParaRPr lang="en-GB" sz="1200" b="1" kern="1200" dirty="0" smtClean="0">
            <a:solidFill>
              <a:srgbClr val="FFFF00"/>
            </a:solidFill>
          </a:endParaRPr>
        </a:p>
        <a:p>
          <a:pPr lvl="0" algn="ctr" defTabSz="533400">
            <a:lnSpc>
              <a:spcPct val="90000"/>
            </a:lnSpc>
            <a:spcBef>
              <a:spcPct val="0"/>
            </a:spcBef>
            <a:spcAft>
              <a:spcPct val="35000"/>
            </a:spcAft>
          </a:pPr>
          <a:r>
            <a:rPr lang="en-GB" sz="1200" b="1" kern="1200" dirty="0" smtClean="0">
              <a:solidFill>
                <a:srgbClr val="FFFF00"/>
              </a:solidFill>
            </a:rPr>
            <a:t>NHS costs</a:t>
          </a:r>
        </a:p>
        <a:p>
          <a:pPr lvl="0" algn="ctr" defTabSz="533400">
            <a:lnSpc>
              <a:spcPct val="90000"/>
            </a:lnSpc>
            <a:spcBef>
              <a:spcPct val="0"/>
            </a:spcBef>
            <a:spcAft>
              <a:spcPct val="35000"/>
            </a:spcAft>
          </a:pPr>
          <a:r>
            <a:rPr lang="en-GB" sz="1200" b="1" kern="1200" dirty="0" smtClean="0">
              <a:solidFill>
                <a:srgbClr val="FFFF00"/>
              </a:solidFill>
            </a:rPr>
            <a:t>Social Cost</a:t>
          </a:r>
        </a:p>
        <a:p>
          <a:pPr lvl="0" algn="ctr" defTabSz="533400">
            <a:lnSpc>
              <a:spcPct val="90000"/>
            </a:lnSpc>
            <a:spcBef>
              <a:spcPct val="0"/>
            </a:spcBef>
            <a:spcAft>
              <a:spcPct val="35000"/>
            </a:spcAft>
          </a:pPr>
          <a:r>
            <a:rPr lang="en-GB" sz="1200" b="1" kern="1200" dirty="0" err="1" smtClean="0">
              <a:solidFill>
                <a:srgbClr val="FFFF00"/>
              </a:solidFill>
            </a:rPr>
            <a:t>QoL</a:t>
          </a:r>
          <a:r>
            <a:rPr lang="en-GB" sz="1200" b="1" kern="1200" dirty="0" smtClean="0">
              <a:solidFill>
                <a:srgbClr val="FFFF00"/>
              </a:solidFill>
            </a:rPr>
            <a:t> </a:t>
          </a:r>
        </a:p>
        <a:p>
          <a:pPr lvl="0" algn="ctr" defTabSz="533400">
            <a:lnSpc>
              <a:spcPct val="90000"/>
            </a:lnSpc>
            <a:spcBef>
              <a:spcPct val="0"/>
            </a:spcBef>
            <a:spcAft>
              <a:spcPct val="35000"/>
            </a:spcAft>
          </a:pPr>
          <a:r>
            <a:rPr lang="en-GB" sz="1200" b="1" kern="1200" dirty="0" smtClean="0">
              <a:solidFill>
                <a:srgbClr val="FFFF00"/>
              </a:solidFill>
            </a:rPr>
            <a:t>Life expectancy</a:t>
          </a:r>
        </a:p>
        <a:p>
          <a:pPr lvl="0" algn="ctr" defTabSz="533400">
            <a:lnSpc>
              <a:spcPct val="90000"/>
            </a:lnSpc>
            <a:spcBef>
              <a:spcPct val="0"/>
            </a:spcBef>
            <a:spcAft>
              <a:spcPct val="35000"/>
            </a:spcAft>
          </a:pPr>
          <a:r>
            <a:rPr lang="en-GB" sz="1200" b="1" kern="1200" dirty="0" err="1" smtClean="0">
              <a:solidFill>
                <a:srgbClr val="FFFF00"/>
              </a:solidFill>
            </a:rPr>
            <a:t>etc</a:t>
          </a:r>
          <a:endParaRPr lang="en-GB" sz="1200" b="1" kern="1200" dirty="0">
            <a:solidFill>
              <a:srgbClr val="FFFF00"/>
            </a:solidFill>
          </a:endParaRPr>
        </a:p>
      </dsp:txBody>
      <dsp:txXfrm>
        <a:off x="4260583" y="3358977"/>
        <a:ext cx="1918072" cy="1648956"/>
      </dsp:txXfrm>
    </dsp:sp>
    <dsp:sp modelId="{EDEC75E4-4CD4-46C2-A8C6-C54BBA86BC99}">
      <dsp:nvSpPr>
        <dsp:cNvPr id="0" name=""/>
        <dsp:cNvSpPr/>
      </dsp:nvSpPr>
      <dsp:spPr>
        <a:xfrm>
          <a:off x="1766356" y="1866447"/>
          <a:ext cx="2333059" cy="233305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92D050"/>
              </a:solidFill>
            </a:rPr>
            <a:t>Epidemiology decides risk for individuals.</a:t>
          </a:r>
        </a:p>
        <a:p>
          <a:pPr lvl="0" algn="ctr" defTabSz="533400">
            <a:lnSpc>
              <a:spcPct val="90000"/>
            </a:lnSpc>
            <a:spcBef>
              <a:spcPct val="0"/>
            </a:spcBef>
            <a:spcAft>
              <a:spcPct val="35000"/>
            </a:spcAft>
          </a:pPr>
          <a:r>
            <a:rPr lang="en-GB" sz="1200" b="1" kern="1200" dirty="0" smtClean="0">
              <a:solidFill>
                <a:srgbClr val="92D050"/>
              </a:solidFill>
            </a:rPr>
            <a:t>&gt;60 million say</a:t>
          </a:r>
          <a:endParaRPr lang="en-GB" sz="1200" b="1" kern="1200" dirty="0">
            <a:solidFill>
              <a:srgbClr val="92D050"/>
            </a:solidFill>
          </a:endParaRPr>
        </a:p>
      </dsp:txBody>
      <dsp:txXfrm>
        <a:off x="2353711" y="2457352"/>
        <a:ext cx="1158349" cy="1151249"/>
      </dsp:txXfrm>
    </dsp:sp>
    <dsp:sp modelId="{62DA4AB1-000C-46FD-8E7A-B018DD6D652C}">
      <dsp:nvSpPr>
        <dsp:cNvPr id="0" name=""/>
        <dsp:cNvSpPr/>
      </dsp:nvSpPr>
      <dsp:spPr>
        <a:xfrm rot="20700000">
          <a:off x="3073107" y="256874"/>
          <a:ext cx="2285921" cy="228592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Population</a:t>
          </a:r>
        </a:p>
        <a:p>
          <a:pPr lvl="0" algn="ctr" defTabSz="711200">
            <a:lnSpc>
              <a:spcPct val="90000"/>
            </a:lnSpc>
            <a:spcBef>
              <a:spcPct val="0"/>
            </a:spcBef>
            <a:spcAft>
              <a:spcPct val="35000"/>
            </a:spcAft>
          </a:pPr>
          <a:r>
            <a:rPr lang="en-GB" sz="1600" b="1" kern="1200" dirty="0" smtClean="0">
              <a:solidFill>
                <a:schemeClr val="bg1"/>
              </a:solidFill>
            </a:rPr>
            <a:t>demography.</a:t>
          </a:r>
        </a:p>
        <a:p>
          <a:pPr lvl="0" algn="ctr" defTabSz="711200">
            <a:lnSpc>
              <a:spcPct val="90000"/>
            </a:lnSpc>
            <a:spcBef>
              <a:spcPct val="0"/>
            </a:spcBef>
            <a:spcAft>
              <a:spcPct val="35000"/>
            </a:spcAft>
          </a:pPr>
          <a:r>
            <a:rPr lang="en-GB" sz="1600" b="1" kern="1200" dirty="0" smtClean="0">
              <a:solidFill>
                <a:schemeClr val="bg1"/>
              </a:solidFill>
            </a:rPr>
            <a:t>Changing risk</a:t>
          </a:r>
        </a:p>
        <a:p>
          <a:pPr lvl="0" algn="ctr" defTabSz="711200">
            <a:lnSpc>
              <a:spcPct val="90000"/>
            </a:lnSpc>
            <a:spcBef>
              <a:spcPct val="0"/>
            </a:spcBef>
            <a:spcAft>
              <a:spcPct val="35000"/>
            </a:spcAft>
          </a:pPr>
          <a:r>
            <a:rPr lang="en-GB" sz="1600" b="1" kern="1200" dirty="0" smtClean="0">
              <a:solidFill>
                <a:schemeClr val="bg1"/>
              </a:solidFill>
            </a:rPr>
            <a:t>factor exposure</a:t>
          </a:r>
          <a:endParaRPr lang="en-GB" sz="1600" b="1" kern="1200" dirty="0">
            <a:solidFill>
              <a:schemeClr val="bg1"/>
            </a:solidFill>
          </a:endParaRPr>
        </a:p>
      </dsp:txBody>
      <dsp:txXfrm rot="-20700000">
        <a:off x="3574477" y="758244"/>
        <a:ext cx="1283182" cy="1283182"/>
      </dsp:txXfrm>
    </dsp:sp>
    <dsp:sp modelId="{DA680C3B-8D72-40D9-BB74-9BC2AFF84668}">
      <dsp:nvSpPr>
        <dsp:cNvPr id="0" name=""/>
        <dsp:cNvSpPr/>
      </dsp:nvSpPr>
      <dsp:spPr>
        <a:xfrm>
          <a:off x="3404521" y="2130086"/>
          <a:ext cx="4106184" cy="4106184"/>
        </a:xfrm>
        <a:prstGeom prst="circularArrow">
          <a:avLst>
            <a:gd name="adj1" fmla="val 4687"/>
            <a:gd name="adj2" fmla="val 299029"/>
            <a:gd name="adj3" fmla="val 2545110"/>
            <a:gd name="adj4" fmla="val 1580027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C584A-4D04-44B6-A59F-D1F3036C7635}">
      <dsp:nvSpPr>
        <dsp:cNvPr id="0" name=""/>
        <dsp:cNvSpPr/>
      </dsp:nvSpPr>
      <dsp:spPr>
        <a:xfrm>
          <a:off x="1353175" y="1343198"/>
          <a:ext cx="2983399" cy="29833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BD7A55-DDBE-43DE-913C-D07CAA99CE68}">
      <dsp:nvSpPr>
        <dsp:cNvPr id="0" name=""/>
        <dsp:cNvSpPr/>
      </dsp:nvSpPr>
      <dsp:spPr>
        <a:xfrm>
          <a:off x="2544350" y="-250859"/>
          <a:ext cx="3216705" cy="321670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50BDA-7011-4CDE-8272-8C63D1BC990B}">
      <dsp:nvSpPr>
        <dsp:cNvPr id="0" name=""/>
        <dsp:cNvSpPr/>
      </dsp:nvSpPr>
      <dsp:spPr>
        <a:xfrm>
          <a:off x="3651773" y="760835"/>
          <a:ext cx="1675740" cy="1572246"/>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Epidemiological and health economic modelling</a:t>
          </a:r>
          <a:endParaRPr lang="en-GB" sz="1400" kern="1200" dirty="0"/>
        </a:p>
      </dsp:txBody>
      <dsp:txXfrm>
        <a:off x="3897179" y="991085"/>
        <a:ext cx="1184928" cy="1111746"/>
      </dsp:txXfrm>
    </dsp:sp>
    <dsp:sp modelId="{94AA7A96-0A72-4604-99B9-43A033160E8E}">
      <dsp:nvSpPr>
        <dsp:cNvPr id="0" name=""/>
        <dsp:cNvSpPr/>
      </dsp:nvSpPr>
      <dsp:spPr>
        <a:xfrm rot="1821237">
          <a:off x="5535249" y="2143717"/>
          <a:ext cx="1155955" cy="708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GB" sz="3000" kern="1200"/>
        </a:p>
      </dsp:txBody>
      <dsp:txXfrm>
        <a:off x="5549808" y="2231659"/>
        <a:ext cx="943532" cy="424847"/>
      </dsp:txXfrm>
    </dsp:sp>
    <dsp:sp modelId="{23C7B663-0829-4FA7-ABF1-6350307C9034}">
      <dsp:nvSpPr>
        <dsp:cNvPr id="0" name=""/>
        <dsp:cNvSpPr/>
      </dsp:nvSpPr>
      <dsp:spPr>
        <a:xfrm>
          <a:off x="6980049" y="2693117"/>
          <a:ext cx="1499634" cy="1502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Health Economics</a:t>
          </a:r>
          <a:endParaRPr lang="en-GB" sz="1600" kern="1200" dirty="0"/>
        </a:p>
      </dsp:txBody>
      <dsp:txXfrm>
        <a:off x="7199665" y="2913188"/>
        <a:ext cx="1060402" cy="1062597"/>
      </dsp:txXfrm>
    </dsp:sp>
    <dsp:sp modelId="{AB79C5AB-57C0-4FFD-B25D-881AFBDF8B48}">
      <dsp:nvSpPr>
        <dsp:cNvPr id="0" name=""/>
        <dsp:cNvSpPr/>
      </dsp:nvSpPr>
      <dsp:spPr>
        <a:xfrm rot="8372256">
          <a:off x="5710845" y="4459870"/>
          <a:ext cx="1277672" cy="708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GB" sz="3000" kern="1200"/>
        </a:p>
      </dsp:txBody>
      <dsp:txXfrm rot="10800000">
        <a:off x="5897866" y="4532559"/>
        <a:ext cx="1065249" cy="424847"/>
      </dsp:txXfrm>
    </dsp:sp>
    <dsp:sp modelId="{D6F2CE50-A059-4FB6-9A94-0E9D7E733CC3}">
      <dsp:nvSpPr>
        <dsp:cNvPr id="0" name=""/>
        <dsp:cNvSpPr/>
      </dsp:nvSpPr>
      <dsp:spPr>
        <a:xfrm>
          <a:off x="3743337" y="4993291"/>
          <a:ext cx="1584183" cy="1522082"/>
        </a:xfrm>
        <a:prstGeom prst="ellipse">
          <a:avLst/>
        </a:prstGeom>
        <a:solidFill>
          <a:srgbClr val="FF81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smtClean="0"/>
            <a:t>Public Health, data science and networks</a:t>
          </a:r>
        </a:p>
        <a:p>
          <a:pPr lvl="0" algn="ctr" defTabSz="711200">
            <a:lnSpc>
              <a:spcPct val="90000"/>
            </a:lnSpc>
            <a:spcBef>
              <a:spcPct val="0"/>
            </a:spcBef>
            <a:spcAft>
              <a:spcPct val="35000"/>
            </a:spcAft>
          </a:pPr>
          <a:endParaRPr lang="en-GB" sz="1600" kern="1200" dirty="0"/>
        </a:p>
      </dsp:txBody>
      <dsp:txXfrm>
        <a:off x="3975335" y="5216195"/>
        <a:ext cx="1120187" cy="1076274"/>
      </dsp:txXfrm>
    </dsp:sp>
    <dsp:sp modelId="{D13361DC-1AEC-4631-92D3-FDE5499DB1FA}">
      <dsp:nvSpPr>
        <dsp:cNvPr id="0" name=""/>
        <dsp:cNvSpPr/>
      </dsp:nvSpPr>
      <dsp:spPr>
        <a:xfrm rot="12673118">
          <a:off x="1809327" y="4544405"/>
          <a:ext cx="1431183" cy="708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GB" sz="3000" kern="1200"/>
        </a:p>
      </dsp:txBody>
      <dsp:txXfrm rot="10800000">
        <a:off x="2006370" y="4741070"/>
        <a:ext cx="1218760" cy="424847"/>
      </dsp:txXfrm>
    </dsp:sp>
    <dsp:sp modelId="{03718B9A-8A25-4381-9EBB-22AC9DE46C87}">
      <dsp:nvSpPr>
        <dsp:cNvPr id="0" name=""/>
        <dsp:cNvSpPr/>
      </dsp:nvSpPr>
      <dsp:spPr>
        <a:xfrm>
          <a:off x="315520" y="2477104"/>
          <a:ext cx="1584183" cy="150238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Air pollution exposure</a:t>
          </a:r>
        </a:p>
        <a:p>
          <a:pPr lvl="0" algn="ctr" defTabSz="711200">
            <a:lnSpc>
              <a:spcPct val="90000"/>
            </a:lnSpc>
            <a:spcBef>
              <a:spcPct val="0"/>
            </a:spcBef>
            <a:spcAft>
              <a:spcPct val="35000"/>
            </a:spcAft>
          </a:pPr>
          <a:r>
            <a:rPr lang="en-GB" sz="1600" kern="1200" dirty="0" smtClean="0"/>
            <a:t>assessment</a:t>
          </a:r>
          <a:endParaRPr lang="en-GB" sz="1600" kern="1200" dirty="0"/>
        </a:p>
      </dsp:txBody>
      <dsp:txXfrm>
        <a:off x="547518" y="2697123"/>
        <a:ext cx="1120187" cy="1062344"/>
      </dsp:txXfrm>
    </dsp:sp>
    <dsp:sp modelId="{C98B45AB-CC03-4A9F-BC81-DC8975DB504B}">
      <dsp:nvSpPr>
        <dsp:cNvPr id="0" name=""/>
        <dsp:cNvSpPr/>
      </dsp:nvSpPr>
      <dsp:spPr>
        <a:xfrm rot="20013976">
          <a:off x="2175956" y="2057704"/>
          <a:ext cx="1148323" cy="708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GB" sz="3000" kern="1200"/>
        </a:p>
      </dsp:txBody>
      <dsp:txXfrm>
        <a:off x="2187060" y="2246600"/>
        <a:ext cx="935900" cy="42484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B983A6-D6CF-409D-A68C-9FC51479A199}" type="datetimeFigureOut">
              <a:rPr lang="en-GB" smtClean="0"/>
              <a:t>20/02/2017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B67D93-52A8-4310-83E7-405D1B8277C7}" type="slidenum">
              <a:rPr lang="en-GB" smtClean="0"/>
              <a:t>‹#›</a:t>
            </a:fld>
            <a:endParaRPr lang="en-GB"/>
          </a:p>
        </p:txBody>
      </p:sp>
    </p:spTree>
    <p:extLst>
      <p:ext uri="{BB962C8B-B14F-4D97-AF65-F5344CB8AC3E}">
        <p14:creationId xmlns:p14="http://schemas.microsoft.com/office/powerpoint/2010/main" val="238582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3EFCD-28D6-4815-BE31-8A32249897BD}" type="datetimeFigureOut">
              <a:rPr lang="en-GB" smtClean="0"/>
              <a:t>20/02/2017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AA535-559D-4F9A-B70D-DCBE6B606872}" type="slidenum">
              <a:rPr lang="en-GB" smtClean="0"/>
              <a:t>‹#›</a:t>
            </a:fld>
            <a:endParaRPr lang="en-GB"/>
          </a:p>
        </p:txBody>
      </p:sp>
    </p:spTree>
    <p:extLst>
      <p:ext uri="{BB962C8B-B14F-4D97-AF65-F5344CB8AC3E}">
        <p14:creationId xmlns:p14="http://schemas.microsoft.com/office/powerpoint/2010/main" val="34885509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CAA535-559D-4F9A-B70D-DCBE6B606872}" type="slidenum">
              <a:rPr lang="en-GB" smtClean="0"/>
              <a:t>1</a:t>
            </a:fld>
            <a:endParaRPr lang="en-GB"/>
          </a:p>
        </p:txBody>
      </p:sp>
    </p:spTree>
    <p:extLst>
      <p:ext uri="{BB962C8B-B14F-4D97-AF65-F5344CB8AC3E}">
        <p14:creationId xmlns:p14="http://schemas.microsoft.com/office/powerpoint/2010/main" val="346479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1" dirty="0" smtClean="0"/>
              <a:t>Multi risk Diseases – for example MI and Stroke</a:t>
            </a:r>
          </a:p>
          <a:p>
            <a:r>
              <a:rPr lang="en-GB" dirty="0" smtClean="0"/>
              <a:t>The diseases may be multi-stage (minimum</a:t>
            </a:r>
            <a:r>
              <a:rPr lang="en-GB" baseline="0" dirty="0" smtClean="0"/>
              <a:t> 2 stages)</a:t>
            </a:r>
            <a:r>
              <a:rPr lang="en-GB" dirty="0" smtClean="0"/>
              <a:t>; stage 0 is the no-disease</a:t>
            </a:r>
            <a:r>
              <a:rPr lang="en-GB" baseline="0" dirty="0" smtClean="0"/>
              <a:t> state, …</a:t>
            </a:r>
            <a:r>
              <a:rPr lang="en-GB" dirty="0" smtClean="0"/>
              <a:t>.</a:t>
            </a:r>
          </a:p>
          <a:p>
            <a:r>
              <a:rPr lang="en-GB" dirty="0" smtClean="0"/>
              <a:t>The stages are classified </a:t>
            </a:r>
            <a:r>
              <a:rPr lang="en-GB" baseline="0" dirty="0" smtClean="0"/>
              <a:t>by the level of the dependent risk factor or risk factors.</a:t>
            </a:r>
          </a:p>
          <a:p>
            <a:r>
              <a:rPr lang="en-GB" baseline="0" dirty="0" smtClean="0"/>
              <a:t>Stages may change as a function of age.</a:t>
            </a:r>
            <a:r>
              <a:rPr lang="en-GB" dirty="0" smtClean="0"/>
              <a:t> </a:t>
            </a:r>
          </a:p>
          <a:p>
            <a:r>
              <a:rPr lang="en-GB" dirty="0" smtClean="0"/>
              <a:t>Stages are affected by the BMI and Smoking risk factors as shown.</a:t>
            </a:r>
          </a:p>
          <a:p>
            <a:endParaRPr lang="en-GB" dirty="0" smtClean="0"/>
          </a:p>
          <a:p>
            <a:r>
              <a:rPr lang="en-GB" b="1" dirty="0" smtClean="0"/>
              <a:t>How to Model MI? </a:t>
            </a:r>
          </a:p>
          <a:p>
            <a:r>
              <a:rPr lang="en-GB" b="0" dirty="0" smtClean="0"/>
              <a:t>BMI and Smoking (alone) may be independent but the set of MI risks are definitely </a:t>
            </a:r>
            <a:r>
              <a:rPr lang="en-GB" b="1" dirty="0" smtClean="0"/>
              <a:t>NOT</a:t>
            </a:r>
            <a:r>
              <a:rPr lang="en-GB" b="0" dirty="0" smtClean="0"/>
              <a:t> independent:</a:t>
            </a:r>
          </a:p>
          <a:p>
            <a:endParaRPr lang="en-GB" b="0" dirty="0" smtClean="0"/>
          </a:p>
          <a:p>
            <a:r>
              <a:rPr lang="en-GB" b="0" dirty="0" smtClean="0"/>
              <a:t>MI=MI(BMI, </a:t>
            </a:r>
            <a:r>
              <a:rPr lang="en-GB" b="0" dirty="0" err="1" smtClean="0"/>
              <a:t>Smk</a:t>
            </a:r>
            <a:r>
              <a:rPr lang="en-GB" b="0" dirty="0" smtClean="0"/>
              <a:t>, </a:t>
            </a:r>
            <a:r>
              <a:rPr lang="en-GB" b="0" dirty="0" err="1" smtClean="0"/>
              <a:t>Hyt</a:t>
            </a:r>
            <a:r>
              <a:rPr lang="en-GB" b="0" dirty="0" smtClean="0"/>
              <a:t>(BMI, </a:t>
            </a:r>
            <a:r>
              <a:rPr lang="en-GB" b="0" dirty="0" err="1" smtClean="0"/>
              <a:t>Smk</a:t>
            </a:r>
            <a:r>
              <a:rPr lang="en-GB" b="0" dirty="0" smtClean="0"/>
              <a:t>), T2D(BMI), Kid(BMI), </a:t>
            </a:r>
            <a:r>
              <a:rPr lang="en-GB" b="0" baseline="0" dirty="0" smtClean="0"/>
              <a:t>COPD(</a:t>
            </a:r>
            <a:r>
              <a:rPr lang="en-GB" b="0" baseline="0" dirty="0" err="1" smtClean="0"/>
              <a:t>Smk</a:t>
            </a:r>
            <a:r>
              <a:rPr lang="en-GB" b="0" baseline="0" dirty="0" smtClean="0"/>
              <a:t>))</a:t>
            </a:r>
          </a:p>
          <a:p>
            <a:endParaRPr lang="en-GB" b="0" dirty="0" smtClean="0"/>
          </a:p>
          <a:p>
            <a:r>
              <a:rPr lang="en-GB" b="0" dirty="0" smtClean="0"/>
              <a:t>Same is true of Stroke</a:t>
            </a:r>
          </a:p>
          <a:p>
            <a:endParaRPr lang="en-GB" b="1" dirty="0" smtClean="0"/>
          </a:p>
          <a:p>
            <a:r>
              <a:rPr lang="en-GB" dirty="0" smtClean="0"/>
              <a:t>MI, CHD, CVD</a:t>
            </a:r>
            <a:r>
              <a:rPr lang="en-GB" baseline="0" dirty="0" smtClean="0"/>
              <a:t> and stroke are shown as single stage diseases but not necessary</a:t>
            </a:r>
          </a:p>
          <a:p>
            <a:r>
              <a:rPr lang="en-GB" baseline="0" dirty="0" err="1" smtClean="0"/>
              <a:t>eGFR</a:t>
            </a:r>
            <a:r>
              <a:rPr lang="en-GB" baseline="0" dirty="0" smtClean="0"/>
              <a:t> = estimated Glomerular Filtration Rate</a:t>
            </a:r>
            <a:endParaRPr lang="en-GB" dirty="0" smtClean="0"/>
          </a:p>
          <a:p>
            <a:r>
              <a:rPr lang="en-GB" dirty="0" smtClean="0"/>
              <a:t>FVC Forced vital capacity</a:t>
            </a:r>
          </a:p>
          <a:p>
            <a:r>
              <a:rPr lang="en-GB" dirty="0" err="1" smtClean="0"/>
              <a:t>FEV</a:t>
            </a:r>
            <a:r>
              <a:rPr lang="en-GB" baseline="-25000" dirty="0" err="1" smtClean="0"/>
              <a:t>t</a:t>
            </a:r>
            <a:r>
              <a:rPr lang="en-GB" dirty="0" smtClean="0"/>
              <a:t> Forced expiratory volume (time): the volume of air exhaled under forced conditions in the first </a:t>
            </a:r>
            <a:r>
              <a:rPr lang="en-GB" i="1" dirty="0" smtClean="0"/>
              <a:t>t </a:t>
            </a:r>
            <a:r>
              <a:rPr lang="en-GB" dirty="0" smtClean="0"/>
              <a:t>seconds</a:t>
            </a:r>
          </a:p>
          <a:p>
            <a:r>
              <a:rPr lang="en-GB" dirty="0" smtClean="0"/>
              <a:t>FEV</a:t>
            </a:r>
            <a:r>
              <a:rPr lang="en-GB" baseline="-25000" dirty="0" smtClean="0"/>
              <a:t>1</a:t>
            </a:r>
            <a:r>
              <a:rPr lang="en-GB" dirty="0" smtClean="0"/>
              <a:t> =</a:t>
            </a:r>
            <a:r>
              <a:rPr lang="en-GB" dirty="0" err="1" smtClean="0"/>
              <a:t>FEV</a:t>
            </a:r>
            <a:r>
              <a:rPr lang="en-GB" baseline="-25000" dirty="0" err="1" smtClean="0"/>
              <a:t>t</a:t>
            </a:r>
            <a:r>
              <a:rPr lang="en-GB" baseline="-25000" dirty="0" smtClean="0"/>
              <a:t>=1</a:t>
            </a:r>
          </a:p>
          <a:p>
            <a:r>
              <a:rPr lang="en-GB" baseline="0" dirty="0" smtClean="0"/>
              <a:t>COPD stages are by FEV/FVC ratio (some disagreement amongst medics)</a:t>
            </a:r>
          </a:p>
          <a:p>
            <a:r>
              <a:rPr lang="en-GB" baseline="0" dirty="0" smtClean="0"/>
              <a:t>Diabetes stages are contentious (are half the Chinese nation pre-diabetic?)</a:t>
            </a:r>
          </a:p>
        </p:txBody>
      </p:sp>
      <p:sp>
        <p:nvSpPr>
          <p:cNvPr id="4" name="Slide Number Placeholder 3"/>
          <p:cNvSpPr>
            <a:spLocks noGrp="1"/>
          </p:cNvSpPr>
          <p:nvPr>
            <p:ph type="sldNum" sz="quarter" idx="10"/>
          </p:nvPr>
        </p:nvSpPr>
        <p:spPr/>
        <p:txBody>
          <a:bodyPr/>
          <a:lstStyle/>
          <a:p>
            <a:fld id="{A68EB66E-DFBC-4A96-81C9-8D9FF5EED4A4}"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404133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3D4E057-98B6-44B8-B293-7809D14443B0}"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845784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0">
              <a:defRPr/>
            </a:pPr>
            <a:r>
              <a:rPr lang="en-GB" dirty="0" smtClean="0">
                <a:solidFill>
                  <a:schemeClr val="tx1"/>
                </a:solidFill>
              </a:rPr>
              <a:t>1. NHS costs including GP, hospital</a:t>
            </a:r>
            <a:r>
              <a:rPr lang="en-GB" baseline="0" dirty="0" smtClean="0">
                <a:solidFill>
                  <a:schemeClr val="tx1"/>
                </a:solidFill>
              </a:rPr>
              <a:t> admission, and medication use </a:t>
            </a:r>
            <a:endParaRPr lang="en-GB" dirty="0" smtClean="0">
              <a:solidFill>
                <a:schemeClr val="tx1"/>
              </a:solidFill>
            </a:endParaRPr>
          </a:p>
          <a:p>
            <a:pPr defTabSz="914370">
              <a:defRPr/>
            </a:pPr>
            <a:endParaRPr lang="en-GB" dirty="0" smtClean="0">
              <a:solidFill>
                <a:schemeClr val="tx1"/>
              </a:solidFill>
            </a:endParaRPr>
          </a:p>
          <a:p>
            <a:pPr defTabSz="914370">
              <a:defRPr/>
            </a:pPr>
            <a:r>
              <a:rPr lang="en-GB" dirty="0" smtClean="0">
                <a:solidFill>
                  <a:schemeClr val="tx1"/>
                </a:solidFill>
              </a:rPr>
              <a:t>4. including, where feasible, the outputs from the “Quantification of the health impacts from travel and transport air pollution for activities related to the health and care sector” project from the Sustainable Development Unit (due to be released in January 2017) within the modelling framework.  </a:t>
            </a:r>
          </a:p>
          <a:p>
            <a:pPr defTabSz="914370">
              <a:defRPr/>
            </a:pPr>
            <a:endParaRPr lang="en-GB" dirty="0" smtClean="0">
              <a:solidFill>
                <a:schemeClr val="tx1"/>
              </a:solidFill>
            </a:endParaRPr>
          </a:p>
          <a:p>
            <a:r>
              <a:rPr lang="en-GB" b="1" dirty="0">
                <a:solidFill>
                  <a:srgbClr val="4F81BD"/>
                </a:solidFill>
              </a:rPr>
              <a:t>Additional outputs that can build on the core project</a:t>
            </a:r>
          </a:p>
          <a:p>
            <a:endParaRPr lang="en-US" dirty="0"/>
          </a:p>
          <a:p>
            <a:r>
              <a:rPr lang="en-GB" dirty="0"/>
              <a:t>1. Inclusion of indoor air pollution as a risk factor.</a:t>
            </a:r>
          </a:p>
          <a:p>
            <a:r>
              <a:rPr lang="en-GB" dirty="0"/>
              <a:t>2. Exploring health care costs from air pollution associated with physical inactivity, traffic injuries (if a focus on traffic-related pollution is modelled), and noise.</a:t>
            </a:r>
          </a:p>
          <a:p>
            <a:r>
              <a:rPr lang="en-GB" dirty="0"/>
              <a:t>3.  Improving and updating the model and outputs when new/better data sets become available.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4CAA535-559D-4F9A-B70D-DCBE6B606872}"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142204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0">
              <a:defRPr/>
            </a:pPr>
            <a:r>
              <a:rPr lang="en-GB" dirty="0"/>
              <a:t>Further develop the collaboration between UKHF and Imperial for future more in-depth work.</a:t>
            </a:r>
          </a:p>
          <a:p>
            <a:endParaRPr lang="en-GB" dirty="0"/>
          </a:p>
        </p:txBody>
      </p:sp>
      <p:sp>
        <p:nvSpPr>
          <p:cNvPr id="4" name="Slide Number Placeholder 3"/>
          <p:cNvSpPr>
            <a:spLocks noGrp="1"/>
          </p:cNvSpPr>
          <p:nvPr>
            <p:ph type="sldNum" sz="quarter" idx="10"/>
          </p:nvPr>
        </p:nvSpPr>
        <p:spPr/>
        <p:txBody>
          <a:bodyPr/>
          <a:lstStyle/>
          <a:p>
            <a:fld id="{637EBF79-50D5-4E12-BECA-1EDF83ABA662}" type="slidenum">
              <a:rPr lang="en-GB" smtClean="0"/>
              <a:t>38</a:t>
            </a:fld>
            <a:endParaRPr lang="en-GB"/>
          </a:p>
        </p:txBody>
      </p:sp>
    </p:spTree>
    <p:extLst>
      <p:ext uri="{BB962C8B-B14F-4D97-AF65-F5344CB8AC3E}">
        <p14:creationId xmlns:p14="http://schemas.microsoft.com/office/powerpoint/2010/main" val="121399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UKHF- interdisciplinary</a:t>
            </a:r>
            <a:r>
              <a:rPr lang="en-GB" baseline="0" dirty="0" smtClean="0"/>
              <a:t> team</a:t>
            </a:r>
          </a:p>
          <a:p>
            <a:r>
              <a:rPr lang="en-GB" baseline="0" dirty="0" smtClean="0"/>
              <a:t>Imperial MRC.. – expertise in air quality exposure  w </a:t>
            </a:r>
            <a:r>
              <a:rPr lang="en-GB" baseline="0" dirty="0" err="1" smtClean="0"/>
              <a:t>Prof.</a:t>
            </a:r>
            <a:r>
              <a:rPr lang="en-GB" baseline="0" dirty="0" smtClean="0"/>
              <a:t> Vines, J Gulliver</a:t>
            </a:r>
          </a:p>
          <a:p>
            <a:pPr defTabSz="914370">
              <a:defRPr/>
            </a:pPr>
            <a:r>
              <a:rPr lang="en-GB" dirty="0" smtClean="0"/>
              <a:t>IC BS</a:t>
            </a:r>
            <a:r>
              <a:rPr lang="en-GB" baseline="0" dirty="0" smtClean="0"/>
              <a:t> … expertise in health economics, w Franco </a:t>
            </a:r>
            <a:r>
              <a:rPr lang="en-GB" baseline="0" dirty="0" err="1" smtClean="0"/>
              <a:t>Sassi</a:t>
            </a:r>
            <a:r>
              <a:rPr lang="en-GB" baseline="0" dirty="0" smtClean="0"/>
              <a:t>  - </a:t>
            </a:r>
            <a:r>
              <a:rPr lang="en-GB" dirty="0"/>
              <a:t>Our expertise with these data - we have worked for decades with the HES data (NHS hospital admissions) and have put together the costs related to each admissions. I have done a lot of work to identify excess admissions due to weather variation and derived the associated costs. The other dataset would require some work (cleaned and matched together). </a:t>
            </a:r>
          </a:p>
          <a:p>
            <a:endParaRPr lang="en-GB" dirty="0" smtClean="0"/>
          </a:p>
          <a:p>
            <a:r>
              <a:rPr lang="en-GB" dirty="0" smtClean="0"/>
              <a:t>Joint</a:t>
            </a:r>
            <a:r>
              <a:rPr lang="en-GB" baseline="0" dirty="0" smtClean="0"/>
              <a:t> working:</a:t>
            </a:r>
          </a:p>
          <a:p>
            <a:r>
              <a:rPr lang="en-GB" dirty="0" smtClean="0"/>
              <a:t>Initial joint seminar to share our work</a:t>
            </a:r>
          </a:p>
          <a:p>
            <a:r>
              <a:rPr lang="en-GB" dirty="0" smtClean="0"/>
              <a:t>Two weekly meetings (one </a:t>
            </a:r>
            <a:r>
              <a:rPr lang="en-GB" dirty="0" err="1" smtClean="0"/>
              <a:t>tc</a:t>
            </a:r>
            <a:r>
              <a:rPr lang="en-GB" dirty="0" smtClean="0"/>
              <a:t>, one face to face)</a:t>
            </a:r>
          </a:p>
          <a:p>
            <a:r>
              <a:rPr lang="en-GB" dirty="0" smtClean="0"/>
              <a:t>Structured timetable with set milestones</a:t>
            </a:r>
          </a:p>
          <a:p>
            <a:r>
              <a:rPr lang="en-GB" dirty="0" smtClean="0"/>
              <a:t>Also work closely</a:t>
            </a:r>
            <a:r>
              <a:rPr lang="en-GB" baseline="0" dirty="0" smtClean="0"/>
              <a:t> with PHE strategy board and environmental PH </a:t>
            </a:r>
            <a:r>
              <a:rPr lang="en-GB" baseline="0" dirty="0" err="1" smtClean="0"/>
              <a:t>prog</a:t>
            </a:r>
            <a:r>
              <a:rPr lang="en-GB" baseline="0" dirty="0" smtClean="0"/>
              <a:t> board, COMEAP, DEFRA, NICE. </a:t>
            </a:r>
            <a:endParaRPr lang="en-GB" dirty="0" smtClean="0"/>
          </a:p>
          <a:p>
            <a:endParaRPr lang="en-GB" dirty="0"/>
          </a:p>
        </p:txBody>
      </p:sp>
      <p:sp>
        <p:nvSpPr>
          <p:cNvPr id="4" name="Slide Number Placeholder 3"/>
          <p:cNvSpPr>
            <a:spLocks noGrp="1"/>
          </p:cNvSpPr>
          <p:nvPr>
            <p:ph type="sldNum" sz="quarter" idx="10"/>
          </p:nvPr>
        </p:nvSpPr>
        <p:spPr/>
        <p:txBody>
          <a:bodyPr/>
          <a:lstStyle/>
          <a:p>
            <a:fld id="{04CAA535-559D-4F9A-B70D-DCBE6B606872}"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75590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CAA535-559D-4F9A-B70D-DCBE6B606872}" type="slidenum">
              <a:rPr lang="en-GB" smtClean="0"/>
              <a:t>41</a:t>
            </a:fld>
            <a:endParaRPr lang="en-GB"/>
          </a:p>
        </p:txBody>
      </p:sp>
    </p:spTree>
    <p:extLst>
      <p:ext uri="{BB962C8B-B14F-4D97-AF65-F5344CB8AC3E}">
        <p14:creationId xmlns:p14="http://schemas.microsoft.com/office/powerpoint/2010/main" val="186625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a:t>
            </a:r>
            <a:r>
              <a:rPr lang="en-GB" baseline="0" dirty="0" smtClean="0"/>
              <a:t> relative risk of disease incidence, stratified by various BMI groups and by age groups</a:t>
            </a:r>
            <a:endParaRPr lang="en-GB" dirty="0"/>
          </a:p>
        </p:txBody>
      </p:sp>
      <p:sp>
        <p:nvSpPr>
          <p:cNvPr id="4" name="Slide Number Placeholder 3"/>
          <p:cNvSpPr>
            <a:spLocks noGrp="1"/>
          </p:cNvSpPr>
          <p:nvPr>
            <p:ph type="sldNum" sz="quarter" idx="10"/>
          </p:nvPr>
        </p:nvSpPr>
        <p:spPr/>
        <p:txBody>
          <a:bodyPr/>
          <a:lstStyle/>
          <a:p>
            <a:fld id="{04CAA535-559D-4F9A-B70D-DCBE6B606872}" type="slidenum">
              <a:rPr lang="en-GB" smtClean="0"/>
              <a:t>42</a:t>
            </a:fld>
            <a:endParaRPr lang="en-GB"/>
          </a:p>
        </p:txBody>
      </p:sp>
    </p:spTree>
    <p:extLst>
      <p:ext uri="{BB962C8B-B14F-4D97-AF65-F5344CB8AC3E}">
        <p14:creationId xmlns:p14="http://schemas.microsoft.com/office/powerpoint/2010/main" val="186625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AA535-559D-4F9A-B70D-DCBE6B606872}" type="slidenum">
              <a:rPr lang="en-GB" smtClean="0"/>
              <a:t>43</a:t>
            </a:fld>
            <a:endParaRPr lang="en-GB"/>
          </a:p>
        </p:txBody>
      </p:sp>
    </p:spTree>
    <p:extLst>
      <p:ext uri="{BB962C8B-B14F-4D97-AF65-F5344CB8AC3E}">
        <p14:creationId xmlns:p14="http://schemas.microsoft.com/office/powerpoint/2010/main" val="70957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87% deaths</a:t>
            </a:r>
            <a:r>
              <a:rPr lang="en-GB" baseline="0" dirty="0" smtClean="0"/>
              <a:t> are due to NCDs – most developing countries seeing a shift in disease burden from communicable to NCDs, this is expected to grow</a:t>
            </a:r>
          </a:p>
          <a:p>
            <a:pPr marL="171450" indent="-171450">
              <a:buFontTx/>
              <a:buChar char="-"/>
            </a:pPr>
            <a:r>
              <a:rPr lang="en-GB" baseline="0" dirty="0" smtClean="0"/>
              <a:t>Need to understand the epidemic better – how the burden will change over time, based on current trends (demographic, risk factors, disease incidence </a:t>
            </a:r>
            <a:r>
              <a:rPr lang="en-GB" baseline="0" dirty="0" err="1" smtClean="0"/>
              <a:t>etc</a:t>
            </a:r>
            <a:r>
              <a:rPr lang="en-GB" baseline="0" dirty="0" smtClean="0"/>
              <a:t>), and what are the effects of interventions? In terms of disease incidence and costs avoided? </a:t>
            </a:r>
            <a:endParaRPr lang="en-GB" dirty="0"/>
          </a:p>
        </p:txBody>
      </p:sp>
      <p:sp>
        <p:nvSpPr>
          <p:cNvPr id="4" name="Slide Number Placeholder 3"/>
          <p:cNvSpPr>
            <a:spLocks noGrp="1"/>
          </p:cNvSpPr>
          <p:nvPr>
            <p:ph type="sldNum" sz="quarter" idx="10"/>
          </p:nvPr>
        </p:nvSpPr>
        <p:spPr/>
        <p:txBody>
          <a:bodyPr/>
          <a:lstStyle/>
          <a:p>
            <a:pPr>
              <a:defRPr/>
            </a:pPr>
            <a:fld id="{D3D4E057-98B6-44B8-B293-7809D14443B0}" type="slidenum">
              <a:rPr lang="en-US" smtClean="0"/>
              <a:pPr>
                <a:defRPr/>
              </a:pPr>
              <a:t>4</a:t>
            </a:fld>
            <a:endParaRPr lang="en-US" dirty="0"/>
          </a:p>
        </p:txBody>
      </p:sp>
    </p:spTree>
    <p:extLst>
      <p:ext uri="{BB962C8B-B14F-4D97-AF65-F5344CB8AC3E}">
        <p14:creationId xmlns:p14="http://schemas.microsoft.com/office/powerpoint/2010/main" val="137258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1A505-FC35-2641-B8A7-7DE1DBB3C8EA}" type="slidenum">
              <a:rPr lang="en-GB"/>
              <a:pPr/>
              <a:t>8</a:t>
            </a:fld>
            <a:endParaRPr lang="en-GB"/>
          </a:p>
        </p:txBody>
      </p:sp>
      <p:sp>
        <p:nvSpPr>
          <p:cNvPr id="129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9459" name="Rectangle 3"/>
          <p:cNvSpPr>
            <a:spLocks noGrp="1" noChangeArrowheads="1"/>
          </p:cNvSpPr>
          <p:nvPr>
            <p:ph type="body" idx="1"/>
          </p:nvPr>
        </p:nvSpPr>
        <p:spPr>
          <a:ln/>
        </p:spPr>
        <p:txBody>
          <a:bodyPr/>
          <a:lstStyle/>
          <a:p>
            <a:pPr defTabSz="76200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latin typeface="Times" pitchFamily="18" charset="0"/>
              </a:rPr>
              <a:t>The</a:t>
            </a:r>
            <a:r>
              <a:rPr lang="en-US" baseline="0" dirty="0" smtClean="0">
                <a:latin typeface="Times" pitchFamily="18" charset="0"/>
              </a:rPr>
              <a:t> </a:t>
            </a:r>
            <a:r>
              <a:rPr lang="en-US" baseline="0" dirty="0" err="1" smtClean="0">
                <a:latin typeface="Times" pitchFamily="18" charset="0"/>
              </a:rPr>
              <a:t>microsimulation</a:t>
            </a:r>
            <a:r>
              <a:rPr lang="en-US" baseline="0" dirty="0" smtClean="0">
                <a:latin typeface="Times" pitchFamily="18" charset="0"/>
              </a:rPr>
              <a:t> is a type of </a:t>
            </a:r>
            <a:r>
              <a:rPr lang="en-GB" dirty="0" smtClean="0"/>
              <a:t>simulation modelling that generates individual life histories</a:t>
            </a:r>
            <a:endParaRPr lang="en-US" dirty="0" smtClean="0">
              <a:latin typeface="Times" pitchFamily="18" charset="0"/>
            </a:endParaRPr>
          </a:p>
        </p:txBody>
      </p:sp>
      <p:sp>
        <p:nvSpPr>
          <p:cNvPr id="49156" name="Slide Number Placeholder 3"/>
          <p:cNvSpPr>
            <a:spLocks noGrp="1"/>
          </p:cNvSpPr>
          <p:nvPr>
            <p:ph type="sldNum" sz="quarter" idx="5"/>
          </p:nvPr>
        </p:nvSpPr>
        <p:spPr>
          <a:noFill/>
        </p:spPr>
        <p:txBody>
          <a:bodyPr/>
          <a:lstStyle/>
          <a:p>
            <a:fld id="{FFDF38C7-A96D-44A9-A536-AC5A9C551A1A}" type="slidenum">
              <a:rPr lang="en-US" smtClean="0">
                <a:latin typeface="Times" pitchFamily="18" charset="0"/>
              </a:rPr>
              <a:pPr/>
              <a:t>12</a:t>
            </a:fld>
            <a:endParaRPr lang="en-US" smtClean="0">
              <a:latin typeface="Times" pitchFamily="18" charset="0"/>
            </a:endParaRPr>
          </a:p>
        </p:txBody>
      </p:sp>
    </p:spTree>
    <p:extLst>
      <p:ext uri="{BB962C8B-B14F-4D97-AF65-F5344CB8AC3E}">
        <p14:creationId xmlns:p14="http://schemas.microsoft.com/office/powerpoint/2010/main" val="89354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AA535-559D-4F9A-B70D-DCBE6B606872}" type="slidenum">
              <a:rPr lang="en-GB" smtClean="0"/>
              <a:t>14</a:t>
            </a:fld>
            <a:endParaRPr lang="en-GB"/>
          </a:p>
        </p:txBody>
      </p:sp>
    </p:spTree>
    <p:extLst>
      <p:ext uri="{BB962C8B-B14F-4D97-AF65-F5344CB8AC3E}">
        <p14:creationId xmlns:p14="http://schemas.microsoft.com/office/powerpoint/2010/main" val="217773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Comparison of our work can be found in</a:t>
            </a:r>
            <a:r>
              <a:rPr lang="en-GB" baseline="0" dirty="0" smtClean="0"/>
              <a:t> the OECD report comparative analysis of health ….</a:t>
            </a:r>
            <a:endParaRPr lang="en-GB" dirty="0"/>
          </a:p>
        </p:txBody>
      </p:sp>
      <p:sp>
        <p:nvSpPr>
          <p:cNvPr id="4" name="Slide Number Placeholder 3"/>
          <p:cNvSpPr>
            <a:spLocks noGrp="1"/>
          </p:cNvSpPr>
          <p:nvPr>
            <p:ph type="sldNum" sz="quarter" idx="10"/>
          </p:nvPr>
        </p:nvSpPr>
        <p:spPr/>
        <p:txBody>
          <a:bodyPr/>
          <a:lstStyle/>
          <a:p>
            <a:pPr>
              <a:defRPr/>
            </a:pPr>
            <a:fld id="{D3D4E057-98B6-44B8-B293-7809D14443B0}"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08655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Huge range across countries of prevalence of each disease</a:t>
            </a:r>
            <a:endParaRPr lang="en-GB" dirty="0"/>
          </a:p>
        </p:txBody>
      </p:sp>
      <p:sp>
        <p:nvSpPr>
          <p:cNvPr id="4" name="Slide Number Placeholder 3"/>
          <p:cNvSpPr>
            <a:spLocks noGrp="1"/>
          </p:cNvSpPr>
          <p:nvPr>
            <p:ph type="sldNum" sz="quarter" idx="10"/>
          </p:nvPr>
        </p:nvSpPr>
        <p:spPr/>
        <p:txBody>
          <a:bodyPr/>
          <a:lstStyle/>
          <a:p>
            <a:fld id="{04CAA535-559D-4F9A-B70D-DCBE6B606872}" type="slidenum">
              <a:rPr lang="en-GB" smtClean="0"/>
              <a:t>22</a:t>
            </a:fld>
            <a:endParaRPr lang="en-GB"/>
          </a:p>
        </p:txBody>
      </p:sp>
    </p:spTree>
    <p:extLst>
      <p:ext uri="{BB962C8B-B14F-4D97-AF65-F5344CB8AC3E}">
        <p14:creationId xmlns:p14="http://schemas.microsoft.com/office/powerpoint/2010/main" val="141648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B65920F-05B9-456E-924D-C4D0D54DA934}" type="slidenum">
              <a:rPr lang="en-GB" smtClean="0"/>
              <a:pPr>
                <a:defRPr/>
              </a:pPr>
              <a:t>24</a:t>
            </a:fld>
            <a:endParaRPr lang="en-GB"/>
          </a:p>
        </p:txBody>
      </p:sp>
    </p:spTree>
    <p:extLst>
      <p:ext uri="{BB962C8B-B14F-4D97-AF65-F5344CB8AC3E}">
        <p14:creationId xmlns:p14="http://schemas.microsoft.com/office/powerpoint/2010/main" val="327389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pitchFamily="18" charset="0"/>
                <a:ea typeface="+mn-ea"/>
                <a:cs typeface="+mn-cs"/>
              </a:rPr>
              <a:t>The economic module is envisioned as a shell around the epidemiological model. For each patient that is counted in a disease stage in a certain cycle, costs and health outcomes are counted. Costs can include intervention costs, health care costs and productivity losses; health outcomes can include life years and quality of life. The model is built so, that all these elements can be included, or set to 0 if necessary. These choices will be country, or jurisdiction, specific.</a:t>
            </a:r>
            <a:br>
              <a:rPr lang="en-GB" sz="1200" kern="1200" dirty="0" smtClean="0">
                <a:solidFill>
                  <a:schemeClr val="tx1"/>
                </a:solidFill>
                <a:effectLst/>
                <a:latin typeface="Times" pitchFamily="18" charset="0"/>
                <a:ea typeface="+mn-ea"/>
                <a:cs typeface="+mn-cs"/>
              </a:rPr>
            </a:br>
            <a:r>
              <a:rPr lang="en-GB" sz="1200" kern="1200" dirty="0" smtClean="0">
                <a:solidFill>
                  <a:schemeClr val="tx1"/>
                </a:solidFill>
                <a:effectLst/>
                <a:latin typeface="Times" pitchFamily="18" charset="0"/>
                <a:ea typeface="+mn-ea"/>
                <a:cs typeface="+mn-cs"/>
              </a:rPr>
              <a:t>All parameters that are used will be set locally. This includes discounting rates, which are different for many of the countries in Europe.</a:t>
            </a:r>
            <a:br>
              <a:rPr lang="en-GB" sz="1200" kern="1200" dirty="0" smtClean="0">
                <a:solidFill>
                  <a:schemeClr val="tx1"/>
                </a:solidFill>
                <a:effectLst/>
                <a:latin typeface="Times" pitchFamily="18" charset="0"/>
                <a:ea typeface="+mn-ea"/>
                <a:cs typeface="+mn-cs"/>
              </a:rPr>
            </a:br>
            <a:r>
              <a:rPr lang="en-GB" sz="1200" kern="1200" dirty="0" smtClean="0">
                <a:solidFill>
                  <a:schemeClr val="tx1"/>
                </a:solidFill>
                <a:effectLst/>
                <a:latin typeface="Times" pitchFamily="18" charset="0"/>
                <a:ea typeface="+mn-ea"/>
                <a:cs typeface="+mn-cs"/>
              </a:rPr>
              <a:t>Unfortunately, we have encountered a severe shortage of available data in most countries. This is more of a problem than it was for the epidemiological model. As a starting point, we have collected data for The Netherlands and the UK, which are the most data-rich countries for cost-effectiveness. Using consumer price indices and purchasing power parities, these have been converted to the local price level, as best as possible. These filled in sheets are then sent to local health-economists, who are looking for better data sources.</a:t>
            </a:r>
            <a:br>
              <a:rPr lang="en-GB" sz="1200" kern="1200" dirty="0" smtClean="0">
                <a:solidFill>
                  <a:schemeClr val="tx1"/>
                </a:solidFill>
                <a:effectLst/>
                <a:latin typeface="Times" pitchFamily="18" charset="0"/>
                <a:ea typeface="+mn-ea"/>
                <a:cs typeface="+mn-cs"/>
              </a:rPr>
            </a:br>
            <a:r>
              <a:rPr lang="en-GB" sz="1200" kern="1200" dirty="0" smtClean="0">
                <a:solidFill>
                  <a:schemeClr val="tx1"/>
                </a:solidFill>
                <a:effectLst/>
                <a:latin typeface="Times" pitchFamily="18" charset="0"/>
                <a:ea typeface="+mn-ea"/>
                <a:cs typeface="+mn-cs"/>
              </a:rPr>
              <a:t>The use of data from other countries, can be used as an incentive to local decision makers, to start investing in local data. A good starting point for many of the European countries will be a general cost-of-illness study, as the </a:t>
            </a:r>
            <a:r>
              <a:rPr lang="en-GB" sz="1200" kern="1200" dirty="0" err="1" smtClean="0">
                <a:solidFill>
                  <a:schemeClr val="tx1"/>
                </a:solidFill>
                <a:effectLst/>
                <a:latin typeface="Times" pitchFamily="18" charset="0"/>
                <a:ea typeface="+mn-ea"/>
                <a:cs typeface="+mn-cs"/>
              </a:rPr>
              <a:t>RIVm</a:t>
            </a:r>
            <a:r>
              <a:rPr lang="en-GB" sz="1200" kern="1200" dirty="0" smtClean="0">
                <a:solidFill>
                  <a:schemeClr val="tx1"/>
                </a:solidFill>
                <a:effectLst/>
                <a:latin typeface="Times" pitchFamily="18" charset="0"/>
                <a:ea typeface="+mn-ea"/>
                <a:cs typeface="+mn-cs"/>
              </a:rPr>
              <a:t> has performed for The Netherlands since 2003.</a:t>
            </a:r>
          </a:p>
          <a:p>
            <a:endParaRPr lang="en-GB" sz="1200" kern="1200" dirty="0" smtClean="0">
              <a:solidFill>
                <a:schemeClr val="tx1"/>
              </a:solidFill>
              <a:effectLst/>
              <a:latin typeface="Times" pitchFamily="18" charset="0"/>
              <a:ea typeface="+mn-ea"/>
              <a:cs typeface="+mn-cs"/>
            </a:endParaRPr>
          </a:p>
          <a:p>
            <a:r>
              <a:rPr lang="en-GB" sz="1200" kern="1200" dirty="0" smtClean="0">
                <a:solidFill>
                  <a:schemeClr val="tx1"/>
                </a:solidFill>
                <a:effectLst/>
                <a:latin typeface="Times" pitchFamily="18" charset="0"/>
                <a:ea typeface="+mn-ea"/>
                <a:cs typeface="+mn-cs"/>
              </a:rPr>
              <a:t>Time!!!"</a:t>
            </a:r>
            <a:br>
              <a:rPr lang="en-GB" sz="1200" kern="1200" dirty="0" smtClean="0">
                <a:solidFill>
                  <a:schemeClr val="tx1"/>
                </a:solidFill>
                <a:effectLst/>
                <a:latin typeface="Times" pitchFamily="18" charset="0"/>
                <a:ea typeface="+mn-ea"/>
                <a:cs typeface="+mn-cs"/>
              </a:rPr>
            </a:br>
            <a:endParaRPr lang="en-GB" dirty="0"/>
          </a:p>
        </p:txBody>
      </p:sp>
      <p:sp>
        <p:nvSpPr>
          <p:cNvPr id="4" name="Slide Number Placeholder 3"/>
          <p:cNvSpPr>
            <a:spLocks noGrp="1"/>
          </p:cNvSpPr>
          <p:nvPr>
            <p:ph type="sldNum" sz="quarter" idx="10"/>
          </p:nvPr>
        </p:nvSpPr>
        <p:spPr/>
        <p:txBody>
          <a:bodyPr/>
          <a:lstStyle/>
          <a:p>
            <a:pPr>
              <a:defRPr/>
            </a:pPr>
            <a:fld id="{D3D4E057-98B6-44B8-B293-7809D14443B0}" type="slidenum">
              <a:rPr lang="en-US" smtClean="0"/>
              <a:pPr>
                <a:defRPr/>
              </a:pPr>
              <a:t>28</a:t>
            </a:fld>
            <a:endParaRPr lang="en-US" dirty="0"/>
          </a:p>
        </p:txBody>
      </p:sp>
    </p:spTree>
    <p:extLst>
      <p:ext uri="{BB962C8B-B14F-4D97-AF65-F5344CB8AC3E}">
        <p14:creationId xmlns:p14="http://schemas.microsoft.com/office/powerpoint/2010/main" val="127770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K Health Forum - White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423469"/>
            <a:ext cx="3314204" cy="1092727"/>
          </a:xfrm>
          <a:prstGeom prst="rect">
            <a:avLst/>
          </a:prstGeom>
        </p:spPr>
      </p:pic>
      <p:cxnSp>
        <p:nvCxnSpPr>
          <p:cNvPr id="8" name="Straight Connector 7"/>
          <p:cNvCxnSpPr/>
          <p:nvPr userDrawn="1"/>
        </p:nvCxnSpPr>
        <p:spPr>
          <a:xfrm>
            <a:off x="4144952" y="443007"/>
            <a:ext cx="0" cy="6005211"/>
          </a:xfrm>
          <a:prstGeom prst="line">
            <a:avLst/>
          </a:prstGeom>
          <a:ln w="28575" cmpd="sng">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4444754" y="2130425"/>
            <a:ext cx="4013445" cy="1951868"/>
          </a:xfrm>
        </p:spPr>
        <p:txBody>
          <a:bodyPr lIns="0" tIns="0" rIns="0" bIns="0" anchor="t" anchorCtr="0">
            <a:normAutofit/>
          </a:bodyPr>
          <a:lstStyle>
            <a:lvl1pPr algn="l">
              <a:lnSpc>
                <a:spcPts val="5200"/>
              </a:lnSpc>
              <a:defRPr sz="3500">
                <a:solidFill>
                  <a:schemeClr val="bg1"/>
                </a:solidFill>
              </a:defRPr>
            </a:lvl1pPr>
          </a:lstStyle>
          <a:p>
            <a:r>
              <a:rPr lang="en-GB" dirty="0" smtClean="0"/>
              <a:t>Title</a:t>
            </a:r>
            <a:br>
              <a:rPr lang="en-GB" dirty="0" smtClean="0"/>
            </a:br>
            <a:r>
              <a:rPr lang="en-GB" dirty="0" smtClean="0"/>
              <a:t>Subheading</a:t>
            </a:r>
            <a:endParaRPr lang="en-US" dirty="0"/>
          </a:p>
        </p:txBody>
      </p:sp>
      <p:sp>
        <p:nvSpPr>
          <p:cNvPr id="10" name="Subtitle 2"/>
          <p:cNvSpPr>
            <a:spLocks noGrp="1"/>
          </p:cNvSpPr>
          <p:nvPr>
            <p:ph type="subTitle" idx="1" hasCustomPrompt="1"/>
          </p:nvPr>
        </p:nvSpPr>
        <p:spPr>
          <a:xfrm>
            <a:off x="4444753" y="4576200"/>
            <a:ext cx="4013445" cy="1774033"/>
          </a:xfrm>
        </p:spPr>
        <p:txBody>
          <a:bodyPr lIns="0" tIns="0" rIns="0" bIns="0">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Venue &amp; Date</a:t>
            </a:r>
          </a:p>
          <a:p>
            <a:r>
              <a:rPr lang="en-US" dirty="0" smtClean="0"/>
              <a:t>Name &amp; Title of Presenter</a:t>
            </a:r>
            <a:endParaRPr lang="en-US" dirty="0"/>
          </a:p>
        </p:txBody>
      </p:sp>
    </p:spTree>
    <p:extLst>
      <p:ext uri="{BB962C8B-B14F-4D97-AF65-F5344CB8AC3E}">
        <p14:creationId xmlns:p14="http://schemas.microsoft.com/office/powerpoint/2010/main" val="210211919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F8D1F0-F31E-47C0-A9F9-4E316B6EEC2C}" type="datetimeFigureOut">
              <a:rPr lang="en-GB" smtClean="0">
                <a:solidFill>
                  <a:prstClr val="black"/>
                </a:solidFill>
              </a:rPr>
              <a:pPr/>
              <a:t>20/02/2017</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116727B9-426F-45D4-84CA-75AB34EAA3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5328067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F8D1F0-F31E-47C0-A9F9-4E316B6EEC2C}" type="datetimeFigureOut">
              <a:rPr lang="en-GB" smtClean="0">
                <a:solidFill>
                  <a:prstClr val="white"/>
                </a:solidFill>
              </a:rPr>
              <a:pPr/>
              <a:t>20/02/2017</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116727B9-426F-45D4-84CA-75AB34EAA3FC}"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005736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F8D1F0-F31E-47C0-A9F9-4E316B6EEC2C}" type="datetimeFigureOut">
              <a:rPr lang="en-GB" smtClean="0">
                <a:solidFill>
                  <a:prstClr val="black"/>
                </a:solidFill>
              </a:rPr>
              <a:pPr/>
              <a:t>20/02/2017</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116727B9-426F-45D4-84CA-75AB34EAA3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416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F8D1F0-F31E-47C0-A9F9-4E316B6EEC2C}" type="datetimeFigureOut">
              <a:rPr lang="en-GB" smtClean="0">
                <a:solidFill>
                  <a:prstClr val="black"/>
                </a:solidFill>
              </a:rPr>
              <a:pPr/>
              <a:t>20/02/2017</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116727B9-426F-45D4-84CA-75AB34EAA3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1739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F8D1F0-F31E-47C0-A9F9-4E316B6EEC2C}" type="datetimeFigureOut">
              <a:rPr lang="en-GB" smtClean="0">
                <a:solidFill>
                  <a:prstClr val="white"/>
                </a:solidFill>
              </a:rPr>
              <a:pPr/>
              <a:t>20/02/2017</a:t>
            </a:fld>
            <a:endParaRPr lang="en-GB">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16727B9-426F-45D4-84CA-75AB34EAA3FC}"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240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43785281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F8D1F0-F31E-47C0-A9F9-4E316B6EEC2C}" type="datetimeFigureOut">
              <a:rPr lang="en-GB" smtClean="0">
                <a:solidFill>
                  <a:prstClr val="black"/>
                </a:solidFill>
              </a:rPr>
              <a:pPr/>
              <a:t>20/02/2017</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116727B9-426F-45D4-84CA-75AB34EAA3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72142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F8D1F0-F31E-47C0-A9F9-4E316B6EEC2C}" type="datetimeFigureOut">
              <a:rPr lang="en-GB" smtClean="0">
                <a:solidFill>
                  <a:prstClr val="black"/>
                </a:solidFill>
              </a:rPr>
              <a:pPr/>
              <a:t>20/02/2017</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116727B9-426F-45D4-84CA-75AB34EAA3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9794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266" y="1776464"/>
            <a:ext cx="8433476" cy="659623"/>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288319" y="2699389"/>
            <a:ext cx="7487423" cy="3661504"/>
          </a:xfrm>
        </p:spPr>
        <p:txBody>
          <a:bodyPr lIns="0" tIns="0" rIns="0" bIns="0"/>
          <a:lstStyle>
            <a:lvl1pPr marL="342900" indent="-342900" algn="l">
              <a:buFont typeface="Arial"/>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28469261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fld id="{80AB6DC8-4702-49F9-855B-3FFA8116F764}" type="datetime1">
              <a:rPr lang="fr-FR" altLang="en-US"/>
              <a:pPr/>
              <a:t>20/02/2017</a:t>
            </a:fld>
            <a:endParaRPr lang="fr-FR" altLang="en-US"/>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fld id="{B5B76C9D-46C4-44C9-B2EE-18477563011F}" type="slidenum">
              <a:rPr lang="fr-FR" altLang="en-US"/>
              <a:pPr/>
              <a:t>‹#›</a:t>
            </a:fld>
            <a:endParaRPr lang="fr-FR" altLang="en-US"/>
          </a:p>
        </p:txBody>
      </p:sp>
    </p:spTree>
    <p:extLst>
      <p:ext uri="{BB962C8B-B14F-4D97-AF65-F5344CB8AC3E}">
        <p14:creationId xmlns:p14="http://schemas.microsoft.com/office/powerpoint/2010/main" val="109448410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fld id="{1EB6C4C3-F558-4309-8D40-003BAAEE69C5}" type="datetime1">
              <a:rPr lang="fr-FR" altLang="en-US"/>
              <a:pPr/>
              <a:t>20/02/2017</a:t>
            </a:fld>
            <a:endParaRPr lang="fr-FR" altLang="en-US"/>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fld id="{2D1C3352-2AC4-4ECD-A302-548558384B4D}" type="slidenum">
              <a:rPr lang="fr-FR" altLang="en-US"/>
              <a:pPr/>
              <a:t>‹#›</a:t>
            </a:fld>
            <a:endParaRPr lang="fr-FR" altLang="en-US"/>
          </a:p>
        </p:txBody>
      </p:sp>
    </p:spTree>
    <p:extLst>
      <p:ext uri="{BB962C8B-B14F-4D97-AF65-F5344CB8AC3E}">
        <p14:creationId xmlns:p14="http://schemas.microsoft.com/office/powerpoint/2010/main" val="199497150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027534E-7E0A-4F12-BC20-9A21E2475C49}" type="datetime1">
              <a:rPr lang="en-GB" smtClean="0"/>
              <a:t>20/02/2017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D4D841-6790-478E-8947-0ACFE4FBB4F9}" type="slidenum">
              <a:rPr lang="en-GB" smtClean="0"/>
              <a:t>‹#›</a:t>
            </a:fld>
            <a:endParaRPr lang="en-GB"/>
          </a:p>
        </p:txBody>
      </p:sp>
    </p:spTree>
    <p:extLst>
      <p:ext uri="{BB962C8B-B14F-4D97-AF65-F5344CB8AC3E}">
        <p14:creationId xmlns:p14="http://schemas.microsoft.com/office/powerpoint/2010/main" val="137562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K Health Forum - White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423469"/>
            <a:ext cx="3314204" cy="1092727"/>
          </a:xfrm>
          <a:prstGeom prst="rect">
            <a:avLst/>
          </a:prstGeom>
        </p:spPr>
      </p:pic>
      <p:cxnSp>
        <p:nvCxnSpPr>
          <p:cNvPr id="8" name="Straight Connector 7"/>
          <p:cNvCxnSpPr/>
          <p:nvPr userDrawn="1"/>
        </p:nvCxnSpPr>
        <p:spPr>
          <a:xfrm>
            <a:off x="4144952" y="443007"/>
            <a:ext cx="0" cy="6005211"/>
          </a:xfrm>
          <a:prstGeom prst="line">
            <a:avLst/>
          </a:prstGeom>
          <a:ln w="28575" cmpd="sng">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4444754" y="2130425"/>
            <a:ext cx="4013445" cy="1951868"/>
          </a:xfrm>
        </p:spPr>
        <p:txBody>
          <a:bodyPr lIns="0" tIns="0" rIns="0" bIns="0" anchor="t" anchorCtr="0">
            <a:normAutofit/>
          </a:bodyPr>
          <a:lstStyle>
            <a:lvl1pPr algn="l">
              <a:lnSpc>
                <a:spcPts val="5200"/>
              </a:lnSpc>
              <a:defRPr sz="3500">
                <a:solidFill>
                  <a:schemeClr val="bg1"/>
                </a:solidFill>
              </a:defRPr>
            </a:lvl1pPr>
          </a:lstStyle>
          <a:p>
            <a:r>
              <a:rPr lang="en-GB" dirty="0" smtClean="0"/>
              <a:t>Title</a:t>
            </a:r>
            <a:br>
              <a:rPr lang="en-GB" dirty="0" smtClean="0"/>
            </a:br>
            <a:r>
              <a:rPr lang="en-GB" dirty="0" smtClean="0"/>
              <a:t>Subheading</a:t>
            </a:r>
            <a:endParaRPr lang="en-US" dirty="0"/>
          </a:p>
        </p:txBody>
      </p:sp>
      <p:sp>
        <p:nvSpPr>
          <p:cNvPr id="10" name="Subtitle 2"/>
          <p:cNvSpPr>
            <a:spLocks noGrp="1"/>
          </p:cNvSpPr>
          <p:nvPr>
            <p:ph type="subTitle" idx="1" hasCustomPrompt="1"/>
          </p:nvPr>
        </p:nvSpPr>
        <p:spPr>
          <a:xfrm>
            <a:off x="4444753" y="4576200"/>
            <a:ext cx="4013445" cy="1774033"/>
          </a:xfrm>
        </p:spPr>
        <p:txBody>
          <a:bodyPr lIns="0" tIns="0" rIns="0" bIns="0">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Venue &amp; Date</a:t>
            </a:r>
          </a:p>
          <a:p>
            <a:r>
              <a:rPr lang="en-US" dirty="0" smtClean="0"/>
              <a:t>Name &amp; Title of Presenter</a:t>
            </a:r>
            <a:endParaRPr lang="en-US" dirty="0"/>
          </a:p>
        </p:txBody>
      </p:sp>
    </p:spTree>
    <p:extLst>
      <p:ext uri="{BB962C8B-B14F-4D97-AF65-F5344CB8AC3E}">
        <p14:creationId xmlns:p14="http://schemas.microsoft.com/office/powerpoint/2010/main" val="52573472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Times"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Times"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F8D1F0-F31E-47C0-A9F9-4E316B6EEC2C}" type="datetimeFigureOut">
              <a:rPr lang="en-GB" smtClean="0"/>
              <a:pPr/>
              <a:t>20/02/2017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F0AD00">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16727B9-426F-45D4-84CA-75AB34EAA3FC}" type="slidenum">
              <a:rPr lang="en-GB" smtClean="0"/>
              <a:pPr/>
              <a:t>‹#›</a:t>
            </a:fld>
            <a:endParaRPr lang="en-GB"/>
          </a:p>
        </p:txBody>
      </p:sp>
      <p:grpSp>
        <p:nvGrpSpPr>
          <p:cNvPr id="16" name="Group 15"/>
          <p:cNvGrpSpPr/>
          <p:nvPr userDrawn="1"/>
        </p:nvGrpSpPr>
        <p:grpSpPr>
          <a:xfrm>
            <a:off x="179512" y="135789"/>
            <a:ext cx="4848454" cy="6277397"/>
            <a:chOff x="179512" y="124554"/>
            <a:chExt cx="4848454" cy="6277397"/>
          </a:xfrm>
        </p:grpSpPr>
        <p:grpSp>
          <p:nvGrpSpPr>
            <p:cNvPr id="18" name="Group 17"/>
            <p:cNvGrpSpPr/>
            <p:nvPr/>
          </p:nvGrpSpPr>
          <p:grpSpPr>
            <a:xfrm>
              <a:off x="283568" y="5705224"/>
              <a:ext cx="4744398" cy="696727"/>
              <a:chOff x="991054" y="2782667"/>
              <a:chExt cx="4744398" cy="696727"/>
            </a:xfrm>
          </p:grpSpPr>
          <p:sp>
            <p:nvSpPr>
              <p:cNvPr id="22" name="5-Point Star 21"/>
              <p:cNvSpPr/>
              <p:nvPr/>
            </p:nvSpPr>
            <p:spPr>
              <a:xfrm>
                <a:off x="991054" y="2782667"/>
                <a:ext cx="647899" cy="646331"/>
              </a:xfrm>
              <a:prstGeom prst="star5">
                <a:avLst/>
              </a:prstGeom>
              <a:noFill/>
              <a:ln w="25400" cap="flat" cmpd="sng" algn="ctr">
                <a:solidFill>
                  <a:schemeClr val="accent1">
                    <a:lumMod val="60000"/>
                    <a:lumOff val="40000"/>
                  </a:schemeClr>
                </a:solidFill>
                <a:prstDash val="soli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rot lat="0" lon="21299999" rev="0"/>
                </a:camera>
                <a:lightRig rig="threePt" dir="t"/>
              </a:scene3d>
              <a:sp3d>
                <a:bevelT w="139700" prst="cross"/>
              </a:sp3d>
            </p:spPr>
            <p:txBody>
              <a:bodyPr rtlCol="0" anchor="ctr"/>
              <a:lstStyle/>
              <a:p>
                <a:pPr algn="ctr" fontAlgn="base">
                  <a:spcBef>
                    <a:spcPct val="0"/>
                  </a:spcBef>
                  <a:spcAft>
                    <a:spcPct val="0"/>
                  </a:spcAft>
                  <a:defRPr/>
                </a:pPr>
                <a:endParaRPr lang="en-GB" sz="2400" kern="0">
                  <a:solidFill>
                    <a:srgbClr val="FFFF00"/>
                  </a:solidFill>
                  <a:latin typeface="Arial"/>
                </a:endParaRPr>
              </a:p>
            </p:txBody>
          </p:sp>
          <p:sp>
            <p:nvSpPr>
              <p:cNvPr id="23" name="Rectangle 22"/>
              <p:cNvSpPr/>
              <p:nvPr/>
            </p:nvSpPr>
            <p:spPr>
              <a:xfrm>
                <a:off x="1163452" y="2833063"/>
                <a:ext cx="4572000" cy="646331"/>
              </a:xfrm>
              <a:prstGeom prst="rect">
                <a:avLst/>
              </a:prstGeom>
            </p:spPr>
            <p:txBody>
              <a:bodyPr>
                <a:spAutoFit/>
              </a:bodyPr>
              <a:lstStyle/>
              <a:p>
                <a:pPr fontAlgn="base">
                  <a:spcBef>
                    <a:spcPct val="0"/>
                  </a:spcBef>
                  <a:spcAft>
                    <a:spcPct val="0"/>
                  </a:spcAft>
                  <a:defRPr/>
                </a:pPr>
                <a:r>
                  <a:rPr lang="en-GB" sz="2800" b="1" kern="0" dirty="0" err="1">
                    <a:solidFill>
                      <a:srgbClr val="D4D4D6">
                        <a:lumMod val="25000"/>
                      </a:srgbClr>
                    </a:solidFill>
                    <a:latin typeface="Times New Roman" pitchFamily="18" charset="0"/>
                    <a:cs typeface="Times New Roman" pitchFamily="18" charset="0"/>
                  </a:rPr>
                  <a:t>EConDA</a:t>
                </a:r>
                <a:endParaRPr lang="en-GB" sz="2800" b="1" kern="0" dirty="0">
                  <a:solidFill>
                    <a:srgbClr val="D4D4D6">
                      <a:lumMod val="25000"/>
                    </a:srgbClr>
                  </a:solidFill>
                  <a:latin typeface="Times New Roman" pitchFamily="18" charset="0"/>
                  <a:cs typeface="Times New Roman" pitchFamily="18" charset="0"/>
                </a:endParaRPr>
              </a:p>
              <a:p>
                <a:pPr fontAlgn="base">
                  <a:spcBef>
                    <a:spcPct val="0"/>
                  </a:spcBef>
                  <a:spcAft>
                    <a:spcPct val="0"/>
                  </a:spcAft>
                  <a:defRPr/>
                </a:pPr>
                <a:r>
                  <a:rPr lang="en-GB" sz="800" b="1" kern="0" dirty="0">
                    <a:solidFill>
                      <a:srgbClr val="D4D4D6">
                        <a:lumMod val="25000"/>
                      </a:srgbClr>
                    </a:solidFill>
                    <a:latin typeface="Times New Roman" pitchFamily="18" charset="0"/>
                    <a:cs typeface="Times New Roman" pitchFamily="18" charset="0"/>
                  </a:rPr>
                  <a:t>Economics of Chronic Diseases</a:t>
                </a:r>
                <a:endParaRPr lang="en-GB" sz="800" kern="0" dirty="0">
                  <a:solidFill>
                    <a:srgbClr val="D4D4D6">
                      <a:lumMod val="25000"/>
                    </a:srgbClr>
                  </a:solidFill>
                  <a:latin typeface="Times New Roman" pitchFamily="18" charset="0"/>
                  <a:cs typeface="Times New Roman" pitchFamily="18" charset="0"/>
                </a:endParaRPr>
              </a:p>
            </p:txBody>
          </p:sp>
        </p:grpSp>
        <p:pic>
          <p:nvPicPr>
            <p:cNvPr id="20" name="Picture 19" descr="http://sweet-project.eu/PageImages/Orig_eahc_logo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688" y="124554"/>
              <a:ext cx="1824707" cy="8382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europa.eu/abc/symbols/emblem/images/europ_flag/jau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4554"/>
              <a:ext cx="1252176" cy="850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816694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F8D1F0-F31E-47C0-A9F9-4E316B6EEC2C}" type="datetimeFigureOut">
              <a:rPr lang="en-GB" smtClean="0">
                <a:solidFill>
                  <a:prstClr val="black"/>
                </a:solidFill>
              </a:rPr>
              <a:pPr/>
              <a:t>20/02/2017</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116727B9-426F-45D4-84CA-75AB34EAA3FC}"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grpSp>
        <p:nvGrpSpPr>
          <p:cNvPr id="8" name="Group 7"/>
          <p:cNvGrpSpPr/>
          <p:nvPr userDrawn="1"/>
        </p:nvGrpSpPr>
        <p:grpSpPr>
          <a:xfrm>
            <a:off x="323528" y="6221397"/>
            <a:ext cx="3830055" cy="450146"/>
            <a:chOff x="991054" y="2782667"/>
            <a:chExt cx="4744398" cy="646331"/>
          </a:xfrm>
        </p:grpSpPr>
        <p:sp>
          <p:nvSpPr>
            <p:cNvPr id="9" name="5-Point Star 8"/>
            <p:cNvSpPr/>
            <p:nvPr/>
          </p:nvSpPr>
          <p:spPr>
            <a:xfrm>
              <a:off x="991054" y="2782667"/>
              <a:ext cx="647899" cy="646331"/>
            </a:xfrm>
            <a:prstGeom prst="star5">
              <a:avLst/>
            </a:prstGeom>
            <a:noFill/>
            <a:ln w="25400" cap="flat" cmpd="sng" algn="ctr">
              <a:solidFill>
                <a:schemeClr val="accent1">
                  <a:lumMod val="60000"/>
                  <a:lumOff val="40000"/>
                </a:schemeClr>
              </a:solidFill>
              <a:prstDash val="soli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rot lat="0" lon="21299999" rev="0"/>
              </a:camera>
              <a:lightRig rig="threePt" dir="t"/>
            </a:scene3d>
            <a:sp3d>
              <a:bevelT w="139700" prst="cross"/>
            </a:sp3d>
          </p:spPr>
          <p:txBody>
            <a:bodyPr rtlCol="0" anchor="ctr"/>
            <a:lstStyle/>
            <a:p>
              <a:pPr algn="ctr" fontAlgn="base">
                <a:spcBef>
                  <a:spcPct val="0"/>
                </a:spcBef>
                <a:spcAft>
                  <a:spcPct val="0"/>
                </a:spcAft>
                <a:defRPr/>
              </a:pPr>
              <a:endParaRPr lang="en-GB" sz="2400" kern="0">
                <a:solidFill>
                  <a:srgbClr val="FFFF00"/>
                </a:solidFill>
                <a:latin typeface="Arial"/>
              </a:endParaRPr>
            </a:p>
          </p:txBody>
        </p:sp>
        <p:sp>
          <p:nvSpPr>
            <p:cNvPr id="10" name="Rectangle 9"/>
            <p:cNvSpPr/>
            <p:nvPr/>
          </p:nvSpPr>
          <p:spPr>
            <a:xfrm>
              <a:off x="1163452" y="2833063"/>
              <a:ext cx="4572000" cy="215444"/>
            </a:xfrm>
            <a:prstGeom prst="rect">
              <a:avLst/>
            </a:prstGeom>
          </p:spPr>
          <p:txBody>
            <a:bodyPr>
              <a:spAutoFit/>
            </a:bodyPr>
            <a:lstStyle/>
            <a:p>
              <a:pPr fontAlgn="base">
                <a:spcBef>
                  <a:spcPct val="0"/>
                </a:spcBef>
                <a:spcAft>
                  <a:spcPct val="0"/>
                </a:spcAft>
                <a:defRPr/>
              </a:pPr>
              <a:endParaRPr lang="en-GB" sz="800" kern="0" dirty="0">
                <a:solidFill>
                  <a:srgbClr val="D4D4D6">
                    <a:lumMod val="25000"/>
                  </a:srgb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37986733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F8D1F0-F31E-47C0-A9F9-4E316B6EEC2C}" type="datetimeFigureOut">
              <a:rPr lang="en-GB" smtClean="0">
                <a:solidFill>
                  <a:prstClr val="white"/>
                </a:solidFill>
              </a:rPr>
              <a:pPr/>
              <a:t>20/02/2017</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116727B9-426F-45D4-84CA-75AB34EAA3FC}"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29692656"/>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161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3A5605-F81C-8948-8A17-C83E1856E39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9078855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231" y="1808407"/>
            <a:ext cx="8371565" cy="721824"/>
          </a:xfrm>
          <a:prstGeom prst="rect">
            <a:avLst/>
          </a:prstGeom>
        </p:spPr>
        <p:txBody>
          <a:bodyPr vert="horz" lIns="0" tIns="0" rIns="0" bIns="0" rtlCol="0" anchor="t"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1699846" y="2794000"/>
            <a:ext cx="7042950" cy="3332163"/>
          </a:xfrm>
          <a:prstGeom prst="rect">
            <a:avLst/>
          </a:prstGeom>
        </p:spPr>
        <p:txBody>
          <a:bodyPr vert="horz" lIns="91440" tIns="45720" rIns="91440" bIns="45720" rtlCol="0">
            <a:normAutofit/>
          </a:bodyPr>
          <a:lstStyle/>
          <a:p>
            <a:pPr lvl="0"/>
            <a:r>
              <a:rPr lang="en-GB" dirty="0" smtClean="0"/>
              <a:t>Click to edit Master text styles</a:t>
            </a:r>
          </a:p>
        </p:txBody>
      </p:sp>
      <p:cxnSp>
        <p:nvCxnSpPr>
          <p:cNvPr id="7" name="Straight Connector 6"/>
          <p:cNvCxnSpPr/>
          <p:nvPr userDrawn="1"/>
        </p:nvCxnSpPr>
        <p:spPr>
          <a:xfrm flipH="1">
            <a:off x="295365" y="1555448"/>
            <a:ext cx="8447431" cy="0"/>
          </a:xfrm>
          <a:prstGeom prst="line">
            <a:avLst/>
          </a:prstGeom>
          <a:ln w="28575" cmpd="sng">
            <a:solidFill>
              <a:srgbClr val="CD0920"/>
            </a:solidFill>
            <a:prstDash val="dot"/>
          </a:ln>
        </p:spPr>
        <p:style>
          <a:lnRef idx="2">
            <a:schemeClr val="accent1"/>
          </a:lnRef>
          <a:fillRef idx="0">
            <a:schemeClr val="accent1"/>
          </a:fillRef>
          <a:effectRef idx="1">
            <a:schemeClr val="accent1"/>
          </a:effectRef>
          <a:fontRef idx="minor">
            <a:schemeClr val="tx1"/>
          </a:fontRef>
        </p:style>
      </p:cxnSp>
      <p:pic>
        <p:nvPicPr>
          <p:cNvPr id="8" name="Picture 7" descr="UKHF Logo.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25150" y="425452"/>
            <a:ext cx="2317646" cy="762752"/>
          </a:xfrm>
          <a:prstGeom prst="rect">
            <a:avLst/>
          </a:prstGeom>
        </p:spPr>
      </p:pic>
    </p:spTree>
    <p:extLst>
      <p:ext uri="{BB962C8B-B14F-4D97-AF65-F5344CB8AC3E}">
        <p14:creationId xmlns:p14="http://schemas.microsoft.com/office/powerpoint/2010/main" val="2014129970"/>
      </p:ext>
    </p:extLst>
  </p:cSld>
  <p:clrMap bg1="lt1" tx1="dk1" bg2="lt2" tx2="dk2" accent1="accent1" accent2="accent2" accent3="accent3" accent4="accent4" accent5="accent5" accent6="accent6" hlink="hlink" folHlink="folHlink"/>
  <p:sldLayoutIdLst>
    <p:sldLayoutId id="2147483663" r:id="rId1"/>
    <p:sldLayoutId id="2147483679" r:id="rId2"/>
    <p:sldLayoutId id="2147483680" r:id="rId3"/>
    <p:sldLayoutId id="2147483692" r:id="rId4"/>
  </p:sldLayoutIdLst>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5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6A73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161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3A5605-F81C-8948-8A17-C83E1856E39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45778433"/>
      </p:ext>
    </p:extLst>
  </p:cSld>
  <p:clrMap bg1="lt1" tx1="dk1" bg2="lt2" tx2="dk2" accent1="accent1" accent2="accent2" accent3="accent3" accent4="accent4" accent5="accent5" accent6="accent6" hlink="hlink" folHlink="folHlink"/>
  <p:sldLayoutIdLst>
    <p:sldLayoutId id="2147483678" r:id="rId1"/>
  </p:sldLayoutIdLst>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Times"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Times" charset="0"/>
            </a:endParaRPr>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fld id="{6DF8D1F0-F31E-47C0-A9F9-4E316B6EEC2C}" type="datetimeFigureOut">
              <a:rPr lang="en-GB" smtClean="0">
                <a:solidFill>
                  <a:prstClr val="black"/>
                </a:solidFill>
                <a:latin typeface="Times" charset="0"/>
              </a:rPr>
              <a:pPr fontAlgn="base">
                <a:spcBef>
                  <a:spcPct val="0"/>
                </a:spcBef>
                <a:spcAft>
                  <a:spcPct val="0"/>
                </a:spcAft>
              </a:pPr>
              <a:t>20/02/2017</a:t>
            </a:fld>
            <a:endParaRPr lang="en-GB">
              <a:solidFill>
                <a:prstClr val="black"/>
              </a:solidFill>
              <a:latin typeface="Times"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Times"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116727B9-426F-45D4-84CA-75AB34EAA3FC}" type="slidenum">
              <a:rPr lang="en-GB" smtClean="0">
                <a:solidFill>
                  <a:prstClr val="black"/>
                </a:solidFill>
                <a:latin typeface="Times" charset="0"/>
              </a:rPr>
              <a:pPr fontAlgn="base">
                <a:spcBef>
                  <a:spcPct val="0"/>
                </a:spcBef>
                <a:spcAft>
                  <a:spcPct val="0"/>
                </a:spcAft>
              </a:pPr>
              <a:t>‹#›</a:t>
            </a:fld>
            <a:endParaRPr lang="en-GB">
              <a:solidFill>
                <a:prstClr val="black"/>
              </a:solidFill>
              <a:latin typeface="Times" charset="0"/>
            </a:endParaRPr>
          </a:p>
        </p:txBody>
      </p:sp>
    </p:spTree>
    <p:extLst>
      <p:ext uri="{BB962C8B-B14F-4D97-AF65-F5344CB8AC3E}">
        <p14:creationId xmlns:p14="http://schemas.microsoft.com/office/powerpoint/2010/main" val="27850225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jpeg"/><Relationship Id="rId1" Type="http://schemas.openxmlformats.org/officeDocument/2006/relationships/slideLayout" Target="../slideLayouts/slideLayout3.xml"/><Relationship Id="rId2"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1.xls"/><Relationship Id="rId5" Type="http://schemas.openxmlformats.org/officeDocument/2006/relationships/image" Target="../media/image37.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emf"/><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chart" Target="../charts/chart2.xml"/><Relationship Id="rId9" Type="http://schemas.openxmlformats.org/officeDocument/2006/relationships/image" Target="../media/image45.gif"/><Relationship Id="rId10"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5.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5.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9952" y="188640"/>
            <a:ext cx="4464496" cy="2160240"/>
          </a:xfrm>
        </p:spPr>
        <p:txBody>
          <a:bodyPr>
            <a:normAutofit fontScale="90000"/>
          </a:bodyPr>
          <a:lstStyle/>
          <a:p>
            <a:pPr algn="ctr"/>
            <a:r>
              <a:rPr lang="en-GB" i="1" dirty="0" smtClean="0"/>
              <a:t>Role </a:t>
            </a:r>
            <a:r>
              <a:rPr lang="en-GB" i="1" dirty="0"/>
              <a:t>of epidemiological modelling to support decisions in public health</a:t>
            </a:r>
            <a:r>
              <a:rPr lang="en-GB" i="1" dirty="0" smtClean="0"/>
              <a:t>”</a:t>
            </a:r>
            <a:br>
              <a:rPr lang="en-GB" i="1" dirty="0" smtClean="0"/>
            </a:br>
            <a:r>
              <a:rPr lang="en-GB" sz="2700" b="1" dirty="0" err="1"/>
              <a:t>iDSI</a:t>
            </a:r>
            <a:r>
              <a:rPr lang="en-GB" sz="2700" b="1" dirty="0"/>
              <a:t> HTA </a:t>
            </a:r>
            <a:r>
              <a:rPr lang="en-GB" sz="2700" b="1" dirty="0" smtClean="0"/>
              <a:t>workshop</a:t>
            </a:r>
            <a:r>
              <a:rPr lang="en-GB" sz="2700" dirty="0" smtClean="0"/>
              <a:t/>
            </a:r>
            <a:br>
              <a:rPr lang="en-GB" sz="2700" dirty="0" smtClean="0"/>
            </a:br>
            <a:r>
              <a:rPr lang="en-GB" sz="2700" dirty="0" smtClean="0"/>
              <a:t>21</a:t>
            </a:r>
            <a:r>
              <a:rPr lang="en-GB" sz="2700" baseline="30000" dirty="0" smtClean="0"/>
              <a:t>st</a:t>
            </a:r>
            <a:r>
              <a:rPr lang="en-GB" sz="2700" dirty="0" smtClean="0"/>
              <a:t> Feb 2017</a:t>
            </a:r>
            <a:r>
              <a:rPr lang="en-GB" sz="2700" i="1" dirty="0"/>
              <a:t/>
            </a:r>
            <a:br>
              <a:rPr lang="en-GB" sz="2700" i="1" dirty="0"/>
            </a:br>
            <a:endParaRPr lang="en-US" sz="2700" dirty="0"/>
          </a:p>
        </p:txBody>
      </p:sp>
      <p:sp>
        <p:nvSpPr>
          <p:cNvPr id="3" name="Subtitle 2"/>
          <p:cNvSpPr>
            <a:spLocks noGrp="1"/>
          </p:cNvSpPr>
          <p:nvPr>
            <p:ph type="subTitle" idx="1"/>
          </p:nvPr>
        </p:nvSpPr>
        <p:spPr>
          <a:xfrm>
            <a:off x="4427984" y="3861048"/>
            <a:ext cx="4013445" cy="2592288"/>
          </a:xfrm>
        </p:spPr>
        <p:txBody>
          <a:bodyPr>
            <a:normAutofit/>
          </a:bodyPr>
          <a:lstStyle/>
          <a:p>
            <a:r>
              <a:rPr lang="en-US" b="1" dirty="0" smtClean="0"/>
              <a:t>Klim McPherson</a:t>
            </a:r>
          </a:p>
          <a:p>
            <a:r>
              <a:rPr lang="en-US" dirty="0" smtClean="0"/>
              <a:t>Laura Webber</a:t>
            </a:r>
          </a:p>
          <a:p>
            <a:r>
              <a:rPr lang="en-US" dirty="0" smtClean="0"/>
              <a:t>Martin Brown</a:t>
            </a:r>
            <a:endParaRPr lang="en-US" dirty="0"/>
          </a:p>
          <a:p>
            <a:r>
              <a:rPr lang="en-US" dirty="0" smtClean="0"/>
              <a:t> </a:t>
            </a:r>
          </a:p>
          <a:p>
            <a:r>
              <a:rPr lang="en-US" dirty="0" smtClean="0"/>
              <a:t>Oxford University and </a:t>
            </a:r>
          </a:p>
          <a:p>
            <a:r>
              <a:rPr lang="en-US" dirty="0" smtClean="0"/>
              <a:t>UK </a:t>
            </a:r>
            <a:r>
              <a:rPr lang="en-US" dirty="0" err="1" smtClean="0"/>
              <a:t>Healthforum</a:t>
            </a:r>
            <a:r>
              <a:rPr lang="en-US" dirty="0" smtClean="0"/>
              <a:t> </a:t>
            </a:r>
            <a:endParaRPr lang="en-US" dirty="0"/>
          </a:p>
          <a:p>
            <a:endParaRPr lang="en-US" dirty="0" smtClean="0"/>
          </a:p>
          <a:p>
            <a:endParaRPr lang="en-US" dirty="0" smtClean="0"/>
          </a:p>
        </p:txBody>
      </p:sp>
    </p:spTree>
    <p:extLst>
      <p:ext uri="{BB962C8B-B14F-4D97-AF65-F5344CB8AC3E}">
        <p14:creationId xmlns:p14="http://schemas.microsoft.com/office/powerpoint/2010/main" val="34533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371565" cy="721824"/>
          </a:xfrm>
          <a:effectLst>
            <a:outerShdw blurRad="50800" dist="38100" dir="2700000" algn="tl" rotWithShape="0">
              <a:prstClr val="black">
                <a:alpha val="40000"/>
              </a:prstClr>
            </a:outerShdw>
          </a:effectLst>
        </p:spPr>
        <p:txBody>
          <a:bodyPr>
            <a:normAutofit/>
          </a:bodyPr>
          <a:lstStyle/>
          <a:p>
            <a:r>
              <a:rPr lang="en-GB" sz="3200" dirty="0" smtClean="0"/>
              <a:t>Smoking consumption – UK males</a:t>
            </a:r>
            <a:endParaRPr lang="en-GB" sz="32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80920" cy="4896544"/>
          </a:xfrm>
          <a:prstGeom prst="rect">
            <a:avLst/>
          </a:prstGeom>
          <a:noFill/>
          <a:ln>
            <a:noFill/>
          </a:ln>
          <a:effectLst>
            <a:outerShdw blurRad="50800" dist="38100" dir="2700000" algn="tl" rotWithShape="0">
              <a:prstClr val="black">
                <a:alpha val="40000"/>
              </a:prstClr>
            </a:outerShdw>
          </a:effectLst>
        </p:spPr>
      </p:pic>
      <p:sp>
        <p:nvSpPr>
          <p:cNvPr id="4" name="Oval 3"/>
          <p:cNvSpPr/>
          <p:nvPr/>
        </p:nvSpPr>
        <p:spPr>
          <a:xfrm>
            <a:off x="7848363" y="5085184"/>
            <a:ext cx="648072" cy="746348"/>
          </a:xfrm>
          <a:prstGeom prst="ellipse">
            <a:avLst/>
          </a:prstGeom>
          <a:no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7711175" y="4714066"/>
            <a:ext cx="922447" cy="369332"/>
          </a:xfrm>
          <a:prstGeom prst="rect">
            <a:avLst/>
          </a:prstGeom>
          <a:noFill/>
        </p:spPr>
        <p:txBody>
          <a:bodyPr wrap="square" rtlCol="0">
            <a:spAutoFit/>
          </a:bodyPr>
          <a:lstStyle/>
          <a:p>
            <a:r>
              <a:rPr lang="en-GB" dirty="0" smtClean="0"/>
              <a:t>~7%</a:t>
            </a:r>
            <a:endParaRPr lang="en-GB" dirty="0"/>
          </a:p>
        </p:txBody>
      </p:sp>
    </p:spTree>
    <p:extLst>
      <p:ext uri="{BB962C8B-B14F-4D97-AF65-F5344CB8AC3E}">
        <p14:creationId xmlns:p14="http://schemas.microsoft.com/office/powerpoint/2010/main" val="2500615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548680"/>
            <a:ext cx="8370887" cy="720725"/>
          </a:xfrm>
          <a:effectLst>
            <a:outerShdw blurRad="50800" dist="38100" dir="2700000" algn="tl" rotWithShape="0">
              <a:prstClr val="black">
                <a:alpha val="40000"/>
              </a:prstClr>
            </a:outerShdw>
          </a:effectLst>
        </p:spPr>
        <p:txBody>
          <a:bodyPr>
            <a:normAutofit/>
          </a:bodyPr>
          <a:lstStyle/>
          <a:p>
            <a:r>
              <a:rPr lang="en-GB" sz="3000" dirty="0" smtClean="0"/>
              <a:t>Salt consumption – females 18-100yrs</a:t>
            </a:r>
            <a:endParaRPr lang="en-GB" sz="3000"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700808"/>
            <a:ext cx="8496944" cy="47525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078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95288" y="1628800"/>
            <a:ext cx="8353425" cy="5157763"/>
          </a:xfrm>
        </p:spPr>
        <p:txBody>
          <a:bodyPr>
            <a:normAutofit lnSpcReduction="10000"/>
          </a:bodyPr>
          <a:lstStyle/>
          <a:p>
            <a:pPr marL="457200" indent="-457200">
              <a:spcBef>
                <a:spcPts val="600"/>
              </a:spcBef>
              <a:spcAft>
                <a:spcPts val="600"/>
              </a:spcAft>
              <a:buFontTx/>
              <a:buChar char="•"/>
            </a:pPr>
            <a:r>
              <a:rPr lang="en-GB" sz="2400" dirty="0" smtClean="0">
                <a:latin typeface="Arial" pitchFamily="34" charset="0"/>
                <a:cs typeface="Arial" pitchFamily="34" charset="0"/>
              </a:rPr>
              <a:t>Computer model of any specified population</a:t>
            </a:r>
          </a:p>
          <a:p>
            <a:pPr marL="457200" indent="-457200">
              <a:spcBef>
                <a:spcPts val="600"/>
              </a:spcBef>
              <a:spcAft>
                <a:spcPts val="600"/>
              </a:spcAft>
              <a:buFontTx/>
              <a:buChar char="•"/>
            </a:pPr>
            <a:r>
              <a:rPr lang="en-GB" sz="2400" dirty="0" smtClean="0">
                <a:latin typeface="Arial" pitchFamily="34" charset="0"/>
                <a:cs typeface="Arial" pitchFamily="34" charset="0"/>
              </a:rPr>
              <a:t>Population accurately reflects age, social profiles, birth, death and health statistics to make future projections </a:t>
            </a:r>
          </a:p>
          <a:p>
            <a:pPr marL="457200" indent="-457200">
              <a:spcBef>
                <a:spcPts val="600"/>
              </a:spcBef>
              <a:spcAft>
                <a:spcPts val="600"/>
              </a:spcAft>
              <a:buFontTx/>
              <a:buChar char="•"/>
            </a:pPr>
            <a:r>
              <a:rPr lang="en-GB" sz="2400" dirty="0">
                <a:latin typeface="Arial" pitchFamily="34" charset="0"/>
                <a:cs typeface="Arial" pitchFamily="34" charset="0"/>
              </a:rPr>
              <a:t>Model specifically targets </a:t>
            </a:r>
            <a:r>
              <a:rPr lang="en-GB" sz="2400" dirty="0" smtClean="0">
                <a:latin typeface="Arial" pitchFamily="34" charset="0"/>
                <a:cs typeface="Arial" pitchFamily="34" charset="0"/>
              </a:rPr>
              <a:t>the relationship </a:t>
            </a:r>
            <a:r>
              <a:rPr lang="en-GB" sz="2400" dirty="0">
                <a:latin typeface="Arial" pitchFamily="34" charset="0"/>
                <a:cs typeface="Arial" pitchFamily="34" charset="0"/>
              </a:rPr>
              <a:t>between individuals’ evolving risk factors and disease incidence (several million individuals)</a:t>
            </a:r>
          </a:p>
          <a:p>
            <a:pPr marL="457200" indent="-457200">
              <a:spcBef>
                <a:spcPts val="600"/>
              </a:spcBef>
              <a:spcAft>
                <a:spcPts val="600"/>
              </a:spcAft>
              <a:buFontTx/>
              <a:buChar char="•"/>
            </a:pPr>
            <a:r>
              <a:rPr lang="en-GB" sz="2400" dirty="0" smtClean="0">
                <a:latin typeface="Arial" pitchFamily="34" charset="0"/>
                <a:cs typeface="Arial" pitchFamily="34" charset="0"/>
              </a:rPr>
              <a:t>Risk factor distributions are determined by predictions &amp; specified health interventions</a:t>
            </a:r>
          </a:p>
          <a:p>
            <a:pPr marL="457200" indent="-457200">
              <a:spcBef>
                <a:spcPts val="600"/>
              </a:spcBef>
              <a:spcAft>
                <a:spcPts val="600"/>
              </a:spcAft>
              <a:buFontTx/>
              <a:buChar char="•"/>
            </a:pPr>
            <a:r>
              <a:rPr lang="en-GB" sz="2400" dirty="0" smtClean="0">
                <a:latin typeface="Arial" pitchFamily="34" charset="0"/>
                <a:cs typeface="Arial" pitchFamily="34" charset="0"/>
              </a:rPr>
              <a:t>The model can simulate and compare the impact and cost of various public health interventions</a:t>
            </a:r>
          </a:p>
          <a:p>
            <a:pPr marL="457200" indent="-457200">
              <a:spcBef>
                <a:spcPts val="600"/>
              </a:spcBef>
              <a:spcAft>
                <a:spcPts val="600"/>
              </a:spcAft>
              <a:buFontTx/>
              <a:buChar char="•"/>
            </a:pPr>
            <a:r>
              <a:rPr lang="en-GB" sz="2400" dirty="0" smtClean="0">
                <a:latin typeface="Arial" pitchFamily="34" charset="0"/>
                <a:cs typeface="Arial" pitchFamily="34" charset="0"/>
              </a:rPr>
              <a:t>Simulations </a:t>
            </a:r>
            <a:r>
              <a:rPr lang="en-GB" sz="2400" dirty="0">
                <a:latin typeface="Arial" pitchFamily="34" charset="0"/>
                <a:cs typeface="Arial" pitchFamily="34" charset="0"/>
              </a:rPr>
              <a:t>for over </a:t>
            </a:r>
            <a:r>
              <a:rPr lang="en-GB" sz="2400" dirty="0" smtClean="0">
                <a:latin typeface="Arial" pitchFamily="34" charset="0"/>
                <a:cs typeface="Arial" pitchFamily="34" charset="0"/>
              </a:rPr>
              <a:t>80 countries and 50 US States </a:t>
            </a:r>
            <a:r>
              <a:rPr lang="en-GB" sz="2400" dirty="0">
                <a:latin typeface="Arial" pitchFamily="34" charset="0"/>
                <a:cs typeface="Arial" pitchFamily="34" charset="0"/>
              </a:rPr>
              <a:t>at present</a:t>
            </a:r>
          </a:p>
          <a:p>
            <a:pPr marL="457200" indent="-457200">
              <a:spcBef>
                <a:spcPts val="600"/>
              </a:spcBef>
              <a:spcAft>
                <a:spcPts val="600"/>
              </a:spcAft>
              <a:buFontTx/>
              <a:buChar char="•"/>
            </a:pPr>
            <a:endParaRPr lang="en-GB" sz="2400" dirty="0" smtClean="0">
              <a:latin typeface="Arial" pitchFamily="34" charset="0"/>
              <a:cs typeface="Arial" pitchFamily="34" charset="0"/>
            </a:endParaRPr>
          </a:p>
        </p:txBody>
      </p:sp>
      <p:sp>
        <p:nvSpPr>
          <p:cNvPr id="3" name="Title 2"/>
          <p:cNvSpPr>
            <a:spLocks noGrp="1"/>
          </p:cNvSpPr>
          <p:nvPr>
            <p:ph type="title"/>
          </p:nvPr>
        </p:nvSpPr>
        <p:spPr>
          <a:xfrm>
            <a:off x="467544" y="548680"/>
            <a:ext cx="8371565" cy="721824"/>
          </a:xfrm>
          <a:effectLst>
            <a:outerShdw blurRad="50800" dist="38100" dir="2700000" algn="tl" rotWithShape="0">
              <a:prstClr val="black">
                <a:alpha val="40000"/>
              </a:prstClr>
            </a:outerShdw>
          </a:effectLst>
        </p:spPr>
        <p:txBody>
          <a:bodyPr>
            <a:noAutofit/>
          </a:bodyPr>
          <a:lstStyle/>
          <a:p>
            <a:r>
              <a:rPr lang="en-GB" sz="4000" dirty="0"/>
              <a:t>Module 2: Micro-Simulation</a:t>
            </a:r>
            <a:r>
              <a:rPr lang="en-US" sz="4000" dirty="0">
                <a:solidFill>
                  <a:schemeClr val="tx2"/>
                </a:solidFill>
              </a:rPr>
              <a:t/>
            </a:r>
            <a:br>
              <a:rPr lang="en-US" sz="4000" dirty="0">
                <a:solidFill>
                  <a:schemeClr val="tx2"/>
                </a:solidFill>
              </a:rPr>
            </a:br>
            <a:endParaRPr lang="en-GB" sz="4000" dirty="0"/>
          </a:p>
        </p:txBody>
      </p:sp>
    </p:spTree>
    <p:extLst>
      <p:ext uri="{BB962C8B-B14F-4D97-AF65-F5344CB8AC3E}">
        <p14:creationId xmlns:p14="http://schemas.microsoft.com/office/powerpoint/2010/main" val="2400324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3152967"/>
              </p:ext>
            </p:extLst>
          </p:nvPr>
        </p:nvGraphicFramePr>
        <p:xfrm>
          <a:off x="467544" y="620688"/>
          <a:ext cx="784887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26445" y="116632"/>
            <a:ext cx="6316666" cy="646331"/>
          </a:xfrm>
          <a:prstGeom prst="rect">
            <a:avLst/>
          </a:prstGeom>
          <a:noFill/>
        </p:spPr>
        <p:txBody>
          <a:bodyPr wrap="none" rtlCol="0">
            <a:spAutoFit/>
          </a:bodyPr>
          <a:lstStyle/>
          <a:p>
            <a:r>
              <a:rPr lang="en-GB" sz="3600" dirty="0" smtClean="0">
                <a:solidFill>
                  <a:srgbClr val="FF0000"/>
                </a:solidFill>
              </a:rPr>
              <a:t>Micro Simulation, 2014-2030 say</a:t>
            </a:r>
            <a:endParaRPr lang="en-GB" sz="3600" dirty="0">
              <a:solidFill>
                <a:srgbClr val="FF0000"/>
              </a:solidFill>
            </a:endParaRPr>
          </a:p>
        </p:txBody>
      </p:sp>
      <p:sp>
        <p:nvSpPr>
          <p:cNvPr id="4" name="TextBox 3"/>
          <p:cNvSpPr txBox="1"/>
          <p:nvPr/>
        </p:nvSpPr>
        <p:spPr>
          <a:xfrm>
            <a:off x="6180945" y="1484784"/>
            <a:ext cx="2963055" cy="1477328"/>
          </a:xfrm>
          <a:prstGeom prst="rect">
            <a:avLst/>
          </a:prstGeom>
          <a:noFill/>
        </p:spPr>
        <p:txBody>
          <a:bodyPr wrap="none" rtlCol="0">
            <a:spAutoFit/>
          </a:bodyPr>
          <a:lstStyle/>
          <a:p>
            <a:pPr algn="ctr"/>
            <a:r>
              <a:rPr lang="en-GB" b="1" dirty="0" smtClean="0">
                <a:solidFill>
                  <a:srgbClr val="0070C0"/>
                </a:solidFill>
              </a:rPr>
              <a:t>England &amp; Wales population,</a:t>
            </a:r>
          </a:p>
          <a:p>
            <a:pPr algn="ctr"/>
            <a:r>
              <a:rPr lang="en-GB" b="1" dirty="0" smtClean="0">
                <a:solidFill>
                  <a:srgbClr val="0070C0"/>
                </a:solidFill>
              </a:rPr>
              <a:t>Or Oxford County Council</a:t>
            </a:r>
          </a:p>
          <a:p>
            <a:pPr algn="ctr"/>
            <a:r>
              <a:rPr lang="en-GB" b="1" dirty="0" smtClean="0">
                <a:solidFill>
                  <a:srgbClr val="0070C0"/>
                </a:solidFill>
              </a:rPr>
              <a:t>Or any LA</a:t>
            </a:r>
          </a:p>
          <a:p>
            <a:pPr algn="ctr"/>
            <a:r>
              <a:rPr lang="en-GB" b="1" dirty="0" smtClean="0">
                <a:solidFill>
                  <a:srgbClr val="0070C0"/>
                </a:solidFill>
              </a:rPr>
              <a:t>Plus survey data</a:t>
            </a:r>
          </a:p>
          <a:p>
            <a:endParaRPr lang="en-GB" dirty="0"/>
          </a:p>
        </p:txBody>
      </p:sp>
      <p:sp>
        <p:nvSpPr>
          <p:cNvPr id="7" name="Bent Arrow 6"/>
          <p:cNvSpPr/>
          <p:nvPr/>
        </p:nvSpPr>
        <p:spPr>
          <a:xfrm>
            <a:off x="827584" y="148478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9" name="Left Arrow 8"/>
          <p:cNvSpPr/>
          <p:nvPr/>
        </p:nvSpPr>
        <p:spPr>
          <a:xfrm>
            <a:off x="971600" y="5020580"/>
            <a:ext cx="194421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TextBox 10"/>
          <p:cNvSpPr txBox="1"/>
          <p:nvPr/>
        </p:nvSpPr>
        <p:spPr>
          <a:xfrm flipH="1">
            <a:off x="251520" y="834971"/>
            <a:ext cx="2448272" cy="646331"/>
          </a:xfrm>
          <a:prstGeom prst="rect">
            <a:avLst/>
          </a:prstGeom>
          <a:noFill/>
        </p:spPr>
        <p:txBody>
          <a:bodyPr wrap="square" rtlCol="0">
            <a:spAutoFit/>
          </a:bodyPr>
          <a:lstStyle/>
          <a:p>
            <a:pPr algn="ctr"/>
            <a:r>
              <a:rPr lang="en-GB" b="1" dirty="0" smtClean="0">
                <a:solidFill>
                  <a:srgbClr val="C00000"/>
                </a:solidFill>
              </a:rPr>
              <a:t>PH Policy changes risk factor exposure </a:t>
            </a:r>
            <a:endParaRPr lang="en-GB" b="1" dirty="0">
              <a:solidFill>
                <a:srgbClr val="C00000"/>
              </a:solidFill>
            </a:endParaRPr>
          </a:p>
        </p:txBody>
      </p:sp>
      <p:sp>
        <p:nvSpPr>
          <p:cNvPr id="12" name="Left Arrow 11"/>
          <p:cNvSpPr/>
          <p:nvPr/>
        </p:nvSpPr>
        <p:spPr>
          <a:xfrm>
            <a:off x="971600" y="5922988"/>
            <a:ext cx="194421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915816" y="5070093"/>
            <a:ext cx="1545555" cy="369332"/>
          </a:xfrm>
          <a:prstGeom prst="rect">
            <a:avLst/>
          </a:prstGeom>
          <a:noFill/>
        </p:spPr>
        <p:txBody>
          <a:bodyPr wrap="square" rtlCol="0">
            <a:spAutoFit/>
          </a:bodyPr>
          <a:lstStyle/>
          <a:p>
            <a:r>
              <a:rPr lang="en-GB" b="1" dirty="0" smtClean="0"/>
              <a:t>Steady state</a:t>
            </a:r>
            <a:endParaRPr lang="en-GB" b="1" dirty="0"/>
          </a:p>
        </p:txBody>
      </p:sp>
      <p:sp>
        <p:nvSpPr>
          <p:cNvPr id="14" name="TextBox 13"/>
          <p:cNvSpPr txBox="1"/>
          <p:nvPr/>
        </p:nvSpPr>
        <p:spPr>
          <a:xfrm>
            <a:off x="2967466" y="5980638"/>
            <a:ext cx="1316502" cy="369332"/>
          </a:xfrm>
          <a:prstGeom prst="rect">
            <a:avLst/>
          </a:prstGeom>
          <a:noFill/>
        </p:spPr>
        <p:txBody>
          <a:bodyPr wrap="square" rtlCol="0">
            <a:spAutoFit/>
          </a:bodyPr>
          <a:lstStyle/>
          <a:p>
            <a:r>
              <a:rPr lang="en-GB" b="1" dirty="0" smtClean="0"/>
              <a:t>New Policy</a:t>
            </a:r>
            <a:endParaRPr lang="en-GB" b="1" dirty="0"/>
          </a:p>
        </p:txBody>
      </p:sp>
      <p:sp>
        <p:nvSpPr>
          <p:cNvPr id="16" name="TextBox 15"/>
          <p:cNvSpPr txBox="1"/>
          <p:nvPr/>
        </p:nvSpPr>
        <p:spPr>
          <a:xfrm>
            <a:off x="107504" y="5532001"/>
            <a:ext cx="864096" cy="400110"/>
          </a:xfrm>
          <a:prstGeom prst="rect">
            <a:avLst/>
          </a:prstGeom>
          <a:noFill/>
        </p:spPr>
        <p:txBody>
          <a:bodyPr wrap="square" rtlCol="0">
            <a:spAutoFit/>
          </a:bodyPr>
          <a:lstStyle/>
          <a:p>
            <a:r>
              <a:rPr lang="en-GB" sz="2000" b="1" dirty="0" smtClean="0">
                <a:solidFill>
                  <a:srgbClr val="C00000"/>
                </a:solidFill>
              </a:rPr>
              <a:t>Delta</a:t>
            </a:r>
            <a:endParaRPr lang="en-GB" sz="2000" b="1" dirty="0">
              <a:solidFill>
                <a:srgbClr val="C00000"/>
              </a:solidFill>
            </a:endParaRPr>
          </a:p>
        </p:txBody>
      </p:sp>
    </p:spTree>
    <p:extLst>
      <p:ext uri="{BB962C8B-B14F-4D97-AF65-F5344CB8AC3E}">
        <p14:creationId xmlns:p14="http://schemas.microsoft.com/office/powerpoint/2010/main" val="3435029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92935" y="5348368"/>
            <a:ext cx="1447417" cy="1278284"/>
          </a:xfrm>
          <a:prstGeom prst="rect">
            <a:avLst/>
          </a:prstGeom>
          <a:solidFill>
            <a:srgbClr val="92D050"/>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b="1" dirty="0">
                <a:effectLst/>
                <a:latin typeface="Arial"/>
                <a:ea typeface="Calibri"/>
                <a:cs typeface="Times New Roman"/>
              </a:rPr>
              <a:t> </a:t>
            </a:r>
            <a:endParaRPr lang="en-GB" sz="1100" dirty="0">
              <a:effectLst/>
              <a:ea typeface="Calibri"/>
              <a:cs typeface="Times New Roman"/>
            </a:endParaRPr>
          </a:p>
          <a:p>
            <a:pPr algn="ctr">
              <a:lnSpc>
                <a:spcPct val="115000"/>
              </a:lnSpc>
              <a:spcAft>
                <a:spcPts val="0"/>
              </a:spcAft>
            </a:pPr>
            <a:r>
              <a:rPr lang="en-GB" sz="1000" b="1" dirty="0">
                <a:effectLst/>
                <a:latin typeface="Arial"/>
                <a:ea typeface="Calibri"/>
                <a:cs typeface="Times New Roman"/>
              </a:rPr>
              <a:t>Output data</a:t>
            </a:r>
            <a:endParaRPr lang="en-GB" sz="1100" dirty="0">
              <a:effectLst/>
              <a:ea typeface="Calibri"/>
              <a:cs typeface="Times New Roman"/>
            </a:endParaRPr>
          </a:p>
          <a:p>
            <a:pPr algn="ctr">
              <a:lnSpc>
                <a:spcPct val="115000"/>
              </a:lnSpc>
              <a:spcAft>
                <a:spcPts val="0"/>
              </a:spcAft>
            </a:pPr>
            <a:endParaRPr lang="en-GB" sz="1100" dirty="0">
              <a:effectLst/>
              <a:ea typeface="Calibri"/>
              <a:cs typeface="Times New Roman"/>
            </a:endParaRPr>
          </a:p>
        </p:txBody>
      </p:sp>
      <p:sp>
        <p:nvSpPr>
          <p:cNvPr id="7" name="Rectangle 6"/>
          <p:cNvSpPr/>
          <p:nvPr/>
        </p:nvSpPr>
        <p:spPr>
          <a:xfrm>
            <a:off x="2743086" y="3634721"/>
            <a:ext cx="4978970" cy="1513053"/>
          </a:xfrm>
          <a:prstGeom prst="rect">
            <a:avLst/>
          </a:prstGeom>
          <a:solidFill>
            <a:srgbClr val="FF3399"/>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1000" b="1" dirty="0" smtClean="0">
              <a:effectLst/>
              <a:latin typeface="Arial"/>
              <a:ea typeface="Calibri"/>
              <a:cs typeface="Times New Roman"/>
            </a:endParaRPr>
          </a:p>
          <a:p>
            <a:pPr algn="ctr">
              <a:lnSpc>
                <a:spcPct val="115000"/>
              </a:lnSpc>
              <a:spcAft>
                <a:spcPts val="1000"/>
              </a:spcAft>
            </a:pPr>
            <a:endParaRPr lang="en-GB" sz="1000" b="1" dirty="0">
              <a:latin typeface="Arial"/>
              <a:ea typeface="Calibri"/>
              <a:cs typeface="Times New Roman"/>
            </a:endParaRPr>
          </a:p>
          <a:p>
            <a:pPr algn="ctr">
              <a:lnSpc>
                <a:spcPct val="115000"/>
              </a:lnSpc>
              <a:spcAft>
                <a:spcPts val="1000"/>
              </a:spcAft>
            </a:pPr>
            <a:endParaRPr lang="en-GB" sz="1000" b="1" dirty="0" smtClean="0">
              <a:effectLst/>
              <a:latin typeface="Arial"/>
              <a:ea typeface="Calibri"/>
              <a:cs typeface="Times New Roman"/>
            </a:endParaRPr>
          </a:p>
          <a:p>
            <a:pPr algn="ctr">
              <a:lnSpc>
                <a:spcPct val="115000"/>
              </a:lnSpc>
              <a:spcAft>
                <a:spcPts val="1000"/>
              </a:spcAft>
            </a:pPr>
            <a:r>
              <a:rPr lang="en-GB" sz="1000" b="1" dirty="0" smtClean="0">
                <a:effectLst/>
                <a:latin typeface="Arial"/>
                <a:ea typeface="Calibri"/>
                <a:cs typeface="Times New Roman"/>
              </a:rPr>
              <a:t>UKHF </a:t>
            </a:r>
            <a:r>
              <a:rPr lang="en-GB" sz="1000" b="1" dirty="0" err="1">
                <a:effectLst/>
                <a:latin typeface="Arial"/>
                <a:ea typeface="Calibri"/>
                <a:cs typeface="Times New Roman"/>
              </a:rPr>
              <a:t>Microsimulation</a:t>
            </a:r>
            <a:r>
              <a:rPr lang="en-GB" sz="1000" b="1" dirty="0">
                <a:effectLst/>
                <a:latin typeface="Arial"/>
                <a:ea typeface="Calibri"/>
                <a:cs typeface="Times New Roman"/>
              </a:rPr>
              <a:t>© programme</a:t>
            </a:r>
            <a:endParaRPr lang="en-GB" sz="1100" dirty="0">
              <a:effectLst/>
              <a:ea typeface="Calibri"/>
              <a:cs typeface="Times New Roman"/>
            </a:endParaRPr>
          </a:p>
        </p:txBody>
      </p:sp>
      <p:sp>
        <p:nvSpPr>
          <p:cNvPr id="20" name="Right Arrow 19"/>
          <p:cNvSpPr/>
          <p:nvPr/>
        </p:nvSpPr>
        <p:spPr>
          <a:xfrm rot="5400000">
            <a:off x="6692294" y="5152293"/>
            <a:ext cx="620003" cy="338466"/>
          </a:xfrm>
          <a:prstGeom prst="righ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descr="http://sportsscientists.com/wp-content/uploads/2010/01/featured-icon-fat-weight-loss.png"/>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3392" r="23739" b="4185"/>
          <a:stretch/>
        </p:blipFill>
        <p:spPr bwMode="auto">
          <a:xfrm>
            <a:off x="3682431" y="4341601"/>
            <a:ext cx="360446" cy="449833"/>
          </a:xfrm>
          <a:prstGeom prst="rect">
            <a:avLst/>
          </a:prstGeom>
          <a:noFill/>
          <a:ln>
            <a:noFill/>
          </a:ln>
          <a:extLst>
            <a:ext uri="{53640926-AAD7-44d8-BBD7-CCE9431645EC}">
              <a14:shadowObscured xmlns:a14="http://schemas.microsoft.com/office/drawing/2010/main"/>
            </a:ext>
          </a:extLst>
        </p:spPr>
      </p:pic>
      <p:grpSp>
        <p:nvGrpSpPr>
          <p:cNvPr id="2" name="Group 1"/>
          <p:cNvGrpSpPr/>
          <p:nvPr/>
        </p:nvGrpSpPr>
        <p:grpSpPr>
          <a:xfrm>
            <a:off x="1115616" y="3034942"/>
            <a:ext cx="1594704" cy="1518367"/>
            <a:chOff x="1115616" y="2962934"/>
            <a:chExt cx="1594704" cy="1518367"/>
          </a:xfrm>
        </p:grpSpPr>
        <p:sp>
          <p:nvSpPr>
            <p:cNvPr id="6" name="Rectangle 5"/>
            <p:cNvSpPr/>
            <p:nvPr/>
          </p:nvSpPr>
          <p:spPr>
            <a:xfrm>
              <a:off x="1115616" y="2962934"/>
              <a:ext cx="1197948" cy="1051984"/>
            </a:xfrm>
            <a:prstGeom prst="rect">
              <a:avLst/>
            </a:prstGeom>
            <a:solidFill>
              <a:srgbClr val="FF3399"/>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1000" b="1" dirty="0" smtClean="0">
                <a:effectLst/>
                <a:latin typeface="Arial"/>
                <a:ea typeface="Calibri"/>
                <a:cs typeface="Times New Roman"/>
              </a:endParaRPr>
            </a:p>
            <a:p>
              <a:pPr algn="ctr">
                <a:lnSpc>
                  <a:spcPct val="115000"/>
                </a:lnSpc>
                <a:spcAft>
                  <a:spcPts val="1000"/>
                </a:spcAft>
              </a:pPr>
              <a:r>
                <a:rPr lang="en-GB" sz="1000" b="1" dirty="0" smtClean="0">
                  <a:effectLst/>
                  <a:latin typeface="Arial"/>
                  <a:ea typeface="Calibri"/>
                  <a:cs typeface="Times New Roman"/>
                </a:rPr>
                <a:t>Distribution </a:t>
              </a:r>
              <a:r>
                <a:rPr lang="en-GB" sz="1000" b="1" dirty="0">
                  <a:effectLst/>
                  <a:latin typeface="Arial"/>
                  <a:ea typeface="Calibri"/>
                  <a:cs typeface="Times New Roman"/>
                </a:rPr>
                <a:t>programme</a:t>
              </a:r>
              <a:endParaRPr lang="en-GB" sz="1100" dirty="0">
                <a:effectLst/>
                <a:ea typeface="Calibri"/>
                <a:cs typeface="Times New Roman"/>
              </a:endParaRPr>
            </a:p>
          </p:txBody>
        </p:sp>
        <p:sp>
          <p:nvSpPr>
            <p:cNvPr id="11" name="Bent Arrow 10"/>
            <p:cNvSpPr/>
            <p:nvPr/>
          </p:nvSpPr>
          <p:spPr>
            <a:xfrm rot="10800000" flipH="1">
              <a:off x="1639901" y="3937572"/>
              <a:ext cx="1070419" cy="543729"/>
            </a:xfrm>
            <a:prstGeom prst="bentArrow">
              <a:avLst>
                <a:gd name="adj1" fmla="val 31749"/>
                <a:gd name="adj2" fmla="val 30624"/>
                <a:gd name="adj3" fmla="val 29499"/>
                <a:gd name="adj4" fmla="val 66247"/>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pic>
        <p:nvPicPr>
          <p:cNvPr id="12" name="Picture 11" descr="http://sportsscientists.com/wp-content/uploads/2010/01/featured-icon-fat-weight-loss.png"/>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33392" r="23739" b="4185"/>
          <a:stretch/>
        </p:blipFill>
        <p:spPr bwMode="auto">
          <a:xfrm>
            <a:off x="4119335" y="4234498"/>
            <a:ext cx="262143" cy="321309"/>
          </a:xfrm>
          <a:prstGeom prst="rect">
            <a:avLst/>
          </a:prstGeom>
          <a:noFill/>
          <a:ln>
            <a:noFill/>
          </a:ln>
          <a:extLst>
            <a:ext uri="{53640926-AAD7-44d8-BBD7-CCE9431645EC}">
              <a14:shadowObscured xmlns:a14="http://schemas.microsoft.com/office/drawing/2010/main"/>
            </a:ext>
          </a:extLst>
        </p:spPr>
      </p:pic>
      <p:pic>
        <p:nvPicPr>
          <p:cNvPr id="13" name="Picture 12" descr="http://sportsscientists.com/wp-content/uploads/2010/01/featured-icon-fat-weight-loss.png"/>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33392" r="23739" b="4185"/>
          <a:stretch/>
        </p:blipFill>
        <p:spPr bwMode="auto">
          <a:xfrm rot="21357609">
            <a:off x="3147223" y="4245209"/>
            <a:ext cx="305833" cy="385571"/>
          </a:xfrm>
          <a:prstGeom prst="rect">
            <a:avLst/>
          </a:prstGeom>
          <a:noFill/>
          <a:ln>
            <a:noFill/>
          </a:ln>
          <a:extLst>
            <a:ext uri="{53640926-AAD7-44d8-BBD7-CCE9431645EC}">
              <a14:shadowObscured xmlns:a14="http://schemas.microsoft.com/office/drawing/2010/main"/>
            </a:ext>
          </a:extLst>
        </p:spPr>
      </p:pic>
      <p:pic>
        <p:nvPicPr>
          <p:cNvPr id="14" name="Picture 13" descr="http://sportsscientists.com/wp-content/uploads/2010/01/featured-icon-fat-weight-loss.png"/>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3392" r="23739" b="4185"/>
          <a:stretch/>
        </p:blipFill>
        <p:spPr bwMode="auto">
          <a:xfrm rot="21412613">
            <a:off x="5244364" y="4213078"/>
            <a:ext cx="305833" cy="385571"/>
          </a:xfrm>
          <a:prstGeom prst="rect">
            <a:avLst/>
          </a:prstGeom>
          <a:noFill/>
          <a:ln>
            <a:noFill/>
          </a:ln>
          <a:extLst>
            <a:ext uri="{53640926-AAD7-44d8-BBD7-CCE9431645EC}">
              <a14:shadowObscured xmlns:a14="http://schemas.microsoft.com/office/drawing/2010/main"/>
            </a:ext>
          </a:extLst>
        </p:spPr>
      </p:pic>
      <p:pic>
        <p:nvPicPr>
          <p:cNvPr id="15" name="Picture 14" descr="http://sportsscientists.com/wp-content/uploads/2010/01/featured-icon-fat-weight-loss.png"/>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33392" r="23739" b="4185"/>
          <a:stretch/>
        </p:blipFill>
        <p:spPr bwMode="auto">
          <a:xfrm>
            <a:off x="6205554" y="4309470"/>
            <a:ext cx="305833" cy="385571"/>
          </a:xfrm>
          <a:prstGeom prst="rect">
            <a:avLst/>
          </a:prstGeom>
          <a:noFill/>
          <a:ln>
            <a:noFill/>
          </a:ln>
          <a:extLst>
            <a:ext uri="{53640926-AAD7-44d8-BBD7-CCE9431645EC}">
              <a14:shadowObscured xmlns:a14="http://schemas.microsoft.com/office/drawing/2010/main"/>
            </a:ext>
          </a:extLst>
        </p:spPr>
      </p:pic>
      <p:pic>
        <p:nvPicPr>
          <p:cNvPr id="16" name="Picture 15" descr="http://sportsscientists.com/wp-content/uploads/2010/01/featured-icon-fat-weight-loss.png"/>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33392" r="23739" b="4185"/>
          <a:stretch/>
        </p:blipFill>
        <p:spPr bwMode="auto">
          <a:xfrm rot="388389">
            <a:off x="4610853" y="4245207"/>
            <a:ext cx="382291" cy="481964"/>
          </a:xfrm>
          <a:prstGeom prst="rect">
            <a:avLst/>
          </a:prstGeom>
          <a:noFill/>
          <a:ln>
            <a:noFill/>
          </a:ln>
          <a:extLst>
            <a:ext uri="{53640926-AAD7-44d8-BBD7-CCE9431645EC}">
              <a14:shadowObscured xmlns:a14="http://schemas.microsoft.com/office/drawing/2010/main"/>
            </a:ext>
          </a:extLst>
        </p:spPr>
      </p:pic>
      <p:pic>
        <p:nvPicPr>
          <p:cNvPr id="17" name="Picture 16" descr="http://sportsscientists.com/wp-content/uploads/2010/01/featured-icon-fat-weight-loss.png"/>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3392" r="23739" b="4185"/>
          <a:stretch/>
        </p:blipFill>
        <p:spPr bwMode="auto">
          <a:xfrm>
            <a:off x="6849988" y="4427284"/>
            <a:ext cx="360446" cy="449833"/>
          </a:xfrm>
          <a:prstGeom prst="rect">
            <a:avLst/>
          </a:prstGeom>
          <a:noFill/>
          <a:ln>
            <a:noFill/>
          </a:ln>
          <a:extLst>
            <a:ext uri="{53640926-AAD7-44d8-BBD7-CCE9431645EC}">
              <a14:shadowObscured xmlns:a14="http://schemas.microsoft.com/office/drawing/2010/main"/>
            </a:ext>
          </a:extLst>
        </p:spPr>
      </p:pic>
      <p:pic>
        <p:nvPicPr>
          <p:cNvPr id="18" name="Picture 17" descr="http://sportsscientists.com/wp-content/uploads/2010/01/featured-icon-fat-weight-loss.png"/>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33392" r="23739" b="4185"/>
          <a:stretch/>
        </p:blipFill>
        <p:spPr bwMode="auto">
          <a:xfrm>
            <a:off x="6533231" y="4277339"/>
            <a:ext cx="262143" cy="321309"/>
          </a:xfrm>
          <a:prstGeom prst="rect">
            <a:avLst/>
          </a:prstGeom>
          <a:noFill/>
          <a:ln>
            <a:noFill/>
          </a:ln>
          <a:extLst>
            <a:ext uri="{53640926-AAD7-44d8-BBD7-CCE9431645EC}">
              <a14:shadowObscured xmlns:a14="http://schemas.microsoft.com/office/drawing/2010/main"/>
            </a:ext>
          </a:extLst>
        </p:spPr>
      </p:pic>
      <p:grpSp>
        <p:nvGrpSpPr>
          <p:cNvPr id="39" name="Group 38"/>
          <p:cNvGrpSpPr/>
          <p:nvPr/>
        </p:nvGrpSpPr>
        <p:grpSpPr>
          <a:xfrm>
            <a:off x="2750627" y="5819957"/>
            <a:ext cx="2544294" cy="398430"/>
            <a:chOff x="0" y="0"/>
            <a:chExt cx="2219512" cy="354567"/>
          </a:xfrm>
        </p:grpSpPr>
        <p:sp>
          <p:nvSpPr>
            <p:cNvPr id="46" name="Rectangle 45"/>
            <p:cNvSpPr/>
            <p:nvPr/>
          </p:nvSpPr>
          <p:spPr>
            <a:xfrm>
              <a:off x="0" y="0"/>
              <a:ext cx="290830" cy="281305"/>
            </a:xfrm>
            <a:prstGeom prst="rect">
              <a:avLst/>
            </a:prstGeom>
            <a:solidFill>
              <a:srgbClr val="FF3399"/>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15000"/>
                </a:lnSpc>
                <a:spcAft>
                  <a:spcPts val="1000"/>
                </a:spcAft>
              </a:pPr>
              <a:r>
                <a:rPr lang="en-GB" sz="1000" b="1">
                  <a:effectLst/>
                  <a:latin typeface="Arial"/>
                  <a:ea typeface="Calibri"/>
                  <a:cs typeface="Times New Roman"/>
                </a:rPr>
                <a:t> </a:t>
              </a:r>
              <a:endParaRPr lang="en-GB" sz="1100">
                <a:effectLst/>
                <a:ea typeface="Calibri"/>
                <a:cs typeface="Times New Roman"/>
              </a:endParaRPr>
            </a:p>
          </p:txBody>
        </p:sp>
        <p:sp>
          <p:nvSpPr>
            <p:cNvPr id="47" name="Text Box 2"/>
            <p:cNvSpPr txBox="1">
              <a:spLocks noChangeArrowheads="1"/>
            </p:cNvSpPr>
            <p:nvPr/>
          </p:nvSpPr>
          <p:spPr bwMode="auto">
            <a:xfrm>
              <a:off x="322201" y="26272"/>
              <a:ext cx="1897311" cy="3282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dirty="0">
                  <a:solidFill>
                    <a:srgbClr val="17375E"/>
                  </a:solidFill>
                  <a:effectLst/>
                  <a:latin typeface="Arial"/>
                  <a:ea typeface="Calibri"/>
                  <a:cs typeface="Times New Roman"/>
                </a:rPr>
                <a:t>Software programmes</a:t>
              </a:r>
              <a:endParaRPr lang="en-GB" sz="1100" dirty="0">
                <a:solidFill>
                  <a:srgbClr val="17375E"/>
                </a:solidFill>
                <a:effectLst/>
                <a:latin typeface="Calibri"/>
                <a:ea typeface="Calibri"/>
                <a:cs typeface="Times New Roman"/>
              </a:endParaRPr>
            </a:p>
          </p:txBody>
        </p:sp>
      </p:grpSp>
      <p:grpSp>
        <p:nvGrpSpPr>
          <p:cNvPr id="40" name="Group 39"/>
          <p:cNvGrpSpPr/>
          <p:nvPr/>
        </p:nvGrpSpPr>
        <p:grpSpPr>
          <a:xfrm>
            <a:off x="2750628" y="6278277"/>
            <a:ext cx="1898359" cy="391085"/>
            <a:chOff x="0" y="0"/>
            <a:chExt cx="1656031" cy="348030"/>
          </a:xfrm>
        </p:grpSpPr>
        <p:sp>
          <p:nvSpPr>
            <p:cNvPr id="44" name="Rectangle 43"/>
            <p:cNvSpPr/>
            <p:nvPr/>
          </p:nvSpPr>
          <p:spPr>
            <a:xfrm>
              <a:off x="0" y="0"/>
              <a:ext cx="290830" cy="281305"/>
            </a:xfrm>
            <a:prstGeom prst="rect">
              <a:avLst/>
            </a:prstGeom>
            <a:solidFill>
              <a:srgbClr val="92D050"/>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15000"/>
                </a:lnSpc>
                <a:spcAft>
                  <a:spcPts val="1000"/>
                </a:spcAft>
              </a:pPr>
              <a:r>
                <a:rPr lang="en-GB" sz="1000" b="1">
                  <a:effectLst/>
                  <a:latin typeface="Arial"/>
                  <a:ea typeface="Calibri"/>
                  <a:cs typeface="Times New Roman"/>
                </a:rPr>
                <a:t> </a:t>
              </a:r>
              <a:endParaRPr lang="en-GB" sz="1100">
                <a:effectLst/>
                <a:ea typeface="Calibri"/>
                <a:cs typeface="Times New Roman"/>
              </a:endParaRPr>
            </a:p>
          </p:txBody>
        </p:sp>
        <p:sp>
          <p:nvSpPr>
            <p:cNvPr id="45" name="Text Box 2"/>
            <p:cNvSpPr txBox="1">
              <a:spLocks noChangeArrowheads="1"/>
            </p:cNvSpPr>
            <p:nvPr/>
          </p:nvSpPr>
          <p:spPr bwMode="auto">
            <a:xfrm>
              <a:off x="322341" y="19735"/>
              <a:ext cx="1333690" cy="3282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dirty="0">
                  <a:solidFill>
                    <a:srgbClr val="17375E"/>
                  </a:solidFill>
                  <a:effectLst/>
                  <a:latin typeface="Arial"/>
                  <a:ea typeface="Calibri"/>
                  <a:cs typeface="Times New Roman"/>
                </a:rPr>
                <a:t>Output datasets</a:t>
              </a:r>
              <a:endParaRPr lang="en-GB" sz="1100" dirty="0">
                <a:solidFill>
                  <a:srgbClr val="17375E"/>
                </a:solidFill>
                <a:effectLst/>
                <a:latin typeface="Calibri"/>
                <a:ea typeface="Calibri"/>
                <a:cs typeface="Times New Roman"/>
              </a:endParaRPr>
            </a:p>
          </p:txBody>
        </p:sp>
      </p:grpSp>
      <p:grpSp>
        <p:nvGrpSpPr>
          <p:cNvPr id="41" name="Group 40"/>
          <p:cNvGrpSpPr/>
          <p:nvPr/>
        </p:nvGrpSpPr>
        <p:grpSpPr>
          <a:xfrm>
            <a:off x="2743086" y="5391208"/>
            <a:ext cx="1840063" cy="383692"/>
            <a:chOff x="0" y="0"/>
            <a:chExt cx="1605177" cy="341451"/>
          </a:xfrm>
        </p:grpSpPr>
        <p:sp>
          <p:nvSpPr>
            <p:cNvPr id="42" name="Rectangle 41"/>
            <p:cNvSpPr/>
            <p:nvPr/>
          </p:nvSpPr>
          <p:spPr>
            <a:xfrm>
              <a:off x="0" y="0"/>
              <a:ext cx="290830" cy="281305"/>
            </a:xfrm>
            <a:prstGeom prst="rect">
              <a:avLst/>
            </a:prstGeom>
            <a:solidFill>
              <a:schemeClr val="accent1">
                <a:lumMod val="7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15000"/>
                </a:lnSpc>
                <a:spcAft>
                  <a:spcPts val="1000"/>
                </a:spcAft>
              </a:pPr>
              <a:r>
                <a:rPr lang="en-GB" sz="1000" b="1">
                  <a:effectLst/>
                  <a:latin typeface="Arial"/>
                  <a:ea typeface="Calibri"/>
                  <a:cs typeface="Times New Roman"/>
                </a:rPr>
                <a:t> </a:t>
              </a:r>
              <a:endParaRPr lang="en-GB" sz="1100">
                <a:effectLst/>
                <a:ea typeface="Calibri"/>
                <a:cs typeface="Times New Roman"/>
              </a:endParaRPr>
            </a:p>
          </p:txBody>
        </p:sp>
        <p:sp>
          <p:nvSpPr>
            <p:cNvPr id="43" name="Text Box 2"/>
            <p:cNvSpPr txBox="1">
              <a:spLocks noChangeArrowheads="1"/>
            </p:cNvSpPr>
            <p:nvPr/>
          </p:nvSpPr>
          <p:spPr bwMode="auto">
            <a:xfrm>
              <a:off x="328921" y="13156"/>
              <a:ext cx="1276256" cy="3282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dirty="0">
                  <a:solidFill>
                    <a:srgbClr val="17375E"/>
                  </a:solidFill>
                  <a:effectLst/>
                  <a:latin typeface="Arial"/>
                  <a:ea typeface="Calibri"/>
                  <a:cs typeface="Times New Roman"/>
                </a:rPr>
                <a:t>Input datasets</a:t>
              </a:r>
              <a:endParaRPr lang="en-GB" sz="1100" dirty="0">
                <a:solidFill>
                  <a:srgbClr val="17375E"/>
                </a:solidFill>
                <a:effectLst/>
                <a:latin typeface="Calibri"/>
                <a:ea typeface="Calibri"/>
                <a:cs typeface="Times New Roman"/>
              </a:endParaRPr>
            </a:p>
          </p:txBody>
        </p:sp>
      </p:grpSp>
      <p:grpSp>
        <p:nvGrpSpPr>
          <p:cNvPr id="22" name="Group 21"/>
          <p:cNvGrpSpPr/>
          <p:nvPr/>
        </p:nvGrpSpPr>
        <p:grpSpPr>
          <a:xfrm>
            <a:off x="6555077" y="2424455"/>
            <a:ext cx="1182142" cy="1634756"/>
            <a:chOff x="0" y="0"/>
            <a:chExt cx="1030880" cy="1453839"/>
          </a:xfrm>
        </p:grpSpPr>
        <p:grpSp>
          <p:nvGrpSpPr>
            <p:cNvPr id="35" name="Group 34"/>
            <p:cNvGrpSpPr/>
            <p:nvPr/>
          </p:nvGrpSpPr>
          <p:grpSpPr>
            <a:xfrm>
              <a:off x="0" y="0"/>
              <a:ext cx="1030880" cy="1453839"/>
              <a:chOff x="0" y="0"/>
              <a:chExt cx="1031294" cy="1454967"/>
            </a:xfrm>
          </p:grpSpPr>
          <p:sp>
            <p:nvSpPr>
              <p:cNvPr id="37" name="Rectangle 36"/>
              <p:cNvSpPr>
                <a:spLocks noChangeAspect="1"/>
              </p:cNvSpPr>
              <p:nvPr/>
            </p:nvSpPr>
            <p:spPr>
              <a:xfrm>
                <a:off x="0" y="0"/>
                <a:ext cx="1031294" cy="944545"/>
              </a:xfrm>
              <a:prstGeom prst="rect">
                <a:avLst/>
              </a:prstGeom>
              <a:solidFill>
                <a:schemeClr val="accent1">
                  <a:lumMod val="7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800" b="1" dirty="0">
                    <a:effectLst/>
                    <a:latin typeface="Arial"/>
                    <a:ea typeface="Calibri"/>
                    <a:cs typeface="Times New Roman"/>
                  </a:rPr>
                  <a:t> </a:t>
                </a:r>
                <a:endParaRPr lang="en-GB" sz="1100" dirty="0">
                  <a:effectLst/>
                  <a:ea typeface="Calibri"/>
                  <a:cs typeface="Times New Roman"/>
                </a:endParaRPr>
              </a:p>
              <a:p>
                <a:pPr algn="ctr">
                  <a:lnSpc>
                    <a:spcPct val="115000"/>
                  </a:lnSpc>
                  <a:spcAft>
                    <a:spcPts val="0"/>
                  </a:spcAft>
                </a:pPr>
                <a:r>
                  <a:rPr lang="en-GB" sz="800" b="1" dirty="0">
                    <a:effectLst/>
                    <a:latin typeface="Arial"/>
                    <a:ea typeface="Calibri"/>
                    <a:cs typeface="Times New Roman"/>
                  </a:rPr>
                  <a:t>Intervention </a:t>
                </a:r>
                <a:r>
                  <a:rPr lang="en-GB" sz="800" b="1" dirty="0" smtClean="0">
                    <a:effectLst/>
                    <a:latin typeface="Arial"/>
                    <a:ea typeface="Calibri"/>
                    <a:cs typeface="Times New Roman"/>
                  </a:rPr>
                  <a:t>scenarios</a:t>
                </a:r>
                <a:endParaRPr lang="en-GB" sz="1100" dirty="0">
                  <a:effectLst/>
                  <a:ea typeface="Calibri"/>
                  <a:cs typeface="Times New Roman"/>
                </a:endParaRPr>
              </a:p>
            </p:txBody>
          </p:sp>
          <p:sp>
            <p:nvSpPr>
              <p:cNvPr id="38" name="Right Arrow 37"/>
              <p:cNvSpPr/>
              <p:nvPr/>
            </p:nvSpPr>
            <p:spPr>
              <a:xfrm rot="5400000">
                <a:off x="236764" y="1031421"/>
                <a:ext cx="551816" cy="29527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36" name="Picture 35" descr="https://cdn4.iconfinder.com/data/icons/hotel-facilities-2/512/non-smoking-room-512.png"/>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240" y="609600"/>
              <a:ext cx="227330" cy="227330"/>
            </a:xfrm>
            <a:prstGeom prst="rect">
              <a:avLst/>
            </a:prstGeom>
            <a:noFill/>
            <a:ln>
              <a:noFill/>
            </a:ln>
          </p:spPr>
        </p:pic>
      </p:grpSp>
      <p:grpSp>
        <p:nvGrpSpPr>
          <p:cNvPr id="23" name="Group 22"/>
          <p:cNvGrpSpPr/>
          <p:nvPr/>
        </p:nvGrpSpPr>
        <p:grpSpPr>
          <a:xfrm>
            <a:off x="5288054" y="2413745"/>
            <a:ext cx="1182142" cy="1634756"/>
            <a:chOff x="0" y="0"/>
            <a:chExt cx="1030880" cy="1453839"/>
          </a:xfrm>
        </p:grpSpPr>
        <p:grpSp>
          <p:nvGrpSpPr>
            <p:cNvPr id="31" name="Group 30"/>
            <p:cNvGrpSpPr/>
            <p:nvPr/>
          </p:nvGrpSpPr>
          <p:grpSpPr>
            <a:xfrm>
              <a:off x="0" y="0"/>
              <a:ext cx="1030880" cy="1453839"/>
              <a:chOff x="0" y="0"/>
              <a:chExt cx="1031294" cy="1454967"/>
            </a:xfrm>
          </p:grpSpPr>
          <p:sp>
            <p:nvSpPr>
              <p:cNvPr id="33" name="Rectangle 32"/>
              <p:cNvSpPr>
                <a:spLocks noChangeAspect="1"/>
              </p:cNvSpPr>
              <p:nvPr/>
            </p:nvSpPr>
            <p:spPr>
              <a:xfrm>
                <a:off x="0" y="0"/>
                <a:ext cx="1031294" cy="944545"/>
              </a:xfrm>
              <a:prstGeom prst="rect">
                <a:avLst/>
              </a:prstGeom>
              <a:solidFill>
                <a:schemeClr val="accent1">
                  <a:lumMod val="7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800" b="1" dirty="0">
                    <a:effectLst/>
                    <a:latin typeface="Arial"/>
                    <a:ea typeface="Calibri"/>
                    <a:cs typeface="Times New Roman"/>
                  </a:rPr>
                  <a:t> </a:t>
                </a:r>
                <a:endParaRPr lang="en-GB" sz="1100" dirty="0">
                  <a:effectLst/>
                  <a:ea typeface="Calibri"/>
                  <a:cs typeface="Times New Roman"/>
                </a:endParaRPr>
              </a:p>
              <a:p>
                <a:pPr algn="ctr">
                  <a:lnSpc>
                    <a:spcPct val="115000"/>
                  </a:lnSpc>
                  <a:spcAft>
                    <a:spcPts val="0"/>
                  </a:spcAft>
                </a:pPr>
                <a:r>
                  <a:rPr lang="en-GB" sz="800" b="1" dirty="0">
                    <a:effectLst/>
                    <a:latin typeface="Arial"/>
                    <a:ea typeface="Calibri"/>
                    <a:cs typeface="Times New Roman"/>
                  </a:rPr>
                  <a:t>Health economic data</a:t>
                </a:r>
                <a:endParaRPr lang="en-GB" sz="1100" dirty="0">
                  <a:effectLst/>
                  <a:ea typeface="Calibri"/>
                  <a:cs typeface="Times New Roman"/>
                </a:endParaRPr>
              </a:p>
              <a:p>
                <a:pPr algn="ctr">
                  <a:lnSpc>
                    <a:spcPct val="115000"/>
                  </a:lnSpc>
                  <a:spcAft>
                    <a:spcPts val="0"/>
                  </a:spcAft>
                </a:pPr>
                <a:endParaRPr lang="en-GB" sz="1100" dirty="0">
                  <a:effectLst/>
                  <a:ea typeface="Calibri"/>
                  <a:cs typeface="Times New Roman"/>
                </a:endParaRPr>
              </a:p>
            </p:txBody>
          </p:sp>
          <p:sp>
            <p:nvSpPr>
              <p:cNvPr id="34" name="Right Arrow 33"/>
              <p:cNvSpPr/>
              <p:nvPr/>
            </p:nvSpPr>
            <p:spPr>
              <a:xfrm rot="5400000">
                <a:off x="236764" y="1031421"/>
                <a:ext cx="551816" cy="29527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32" name="Picture 31" descr="https://cdn2.iconfinder.com/data/icons/simplus-shopping/130/Layer_14-01-512.png"/>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240" y="624840"/>
              <a:ext cx="210820" cy="205740"/>
            </a:xfrm>
            <a:prstGeom prst="rect">
              <a:avLst/>
            </a:prstGeom>
            <a:noFill/>
            <a:ln>
              <a:noFill/>
            </a:ln>
          </p:spPr>
        </p:pic>
      </p:grpSp>
      <p:grpSp>
        <p:nvGrpSpPr>
          <p:cNvPr id="24" name="Group 23"/>
          <p:cNvGrpSpPr/>
          <p:nvPr/>
        </p:nvGrpSpPr>
        <p:grpSpPr>
          <a:xfrm>
            <a:off x="4021032" y="2413745"/>
            <a:ext cx="1182142" cy="1634756"/>
            <a:chOff x="0" y="0"/>
            <a:chExt cx="1030880" cy="1453839"/>
          </a:xfrm>
        </p:grpSpPr>
        <p:grpSp>
          <p:nvGrpSpPr>
            <p:cNvPr id="27" name="Group 26"/>
            <p:cNvGrpSpPr/>
            <p:nvPr/>
          </p:nvGrpSpPr>
          <p:grpSpPr>
            <a:xfrm>
              <a:off x="0" y="0"/>
              <a:ext cx="1030880" cy="1453839"/>
              <a:chOff x="0" y="0"/>
              <a:chExt cx="1031294" cy="1454967"/>
            </a:xfrm>
          </p:grpSpPr>
          <p:sp>
            <p:nvSpPr>
              <p:cNvPr id="29" name="Rectangle 28"/>
              <p:cNvSpPr>
                <a:spLocks noChangeAspect="1"/>
              </p:cNvSpPr>
              <p:nvPr/>
            </p:nvSpPr>
            <p:spPr>
              <a:xfrm>
                <a:off x="0" y="0"/>
                <a:ext cx="1031294" cy="944545"/>
              </a:xfrm>
              <a:prstGeom prst="rect">
                <a:avLst/>
              </a:prstGeom>
              <a:solidFill>
                <a:schemeClr val="accent1">
                  <a:lumMod val="7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800" b="1" dirty="0">
                    <a:effectLst/>
                    <a:latin typeface="Arial"/>
                    <a:ea typeface="Calibri"/>
                    <a:cs typeface="Times New Roman"/>
                  </a:rPr>
                  <a:t> </a:t>
                </a:r>
                <a:endParaRPr lang="en-GB" sz="1100" dirty="0">
                  <a:effectLst/>
                  <a:ea typeface="Calibri"/>
                  <a:cs typeface="Times New Roman"/>
                </a:endParaRPr>
              </a:p>
              <a:p>
                <a:pPr algn="ctr">
                  <a:lnSpc>
                    <a:spcPct val="115000"/>
                  </a:lnSpc>
                  <a:spcAft>
                    <a:spcPts val="0"/>
                  </a:spcAft>
                </a:pPr>
                <a:r>
                  <a:rPr lang="en-GB" sz="800" b="1" dirty="0">
                    <a:effectLst/>
                    <a:latin typeface="Arial"/>
                    <a:ea typeface="Calibri"/>
                    <a:cs typeface="Times New Roman"/>
                  </a:rPr>
                  <a:t>Disease data</a:t>
                </a:r>
                <a:endParaRPr lang="en-GB" sz="1100" dirty="0">
                  <a:effectLst/>
                  <a:ea typeface="Calibri"/>
                  <a:cs typeface="Times New Roman"/>
                </a:endParaRPr>
              </a:p>
              <a:p>
                <a:pPr algn="ctr">
                  <a:lnSpc>
                    <a:spcPct val="115000"/>
                  </a:lnSpc>
                  <a:spcAft>
                    <a:spcPts val="0"/>
                  </a:spcAft>
                </a:pPr>
                <a:endParaRPr lang="en-GB" sz="1100" dirty="0">
                  <a:effectLst/>
                  <a:ea typeface="Calibri"/>
                  <a:cs typeface="Times New Roman"/>
                </a:endParaRPr>
              </a:p>
            </p:txBody>
          </p:sp>
          <p:sp>
            <p:nvSpPr>
              <p:cNvPr id="30" name="Right Arrow 29"/>
              <p:cNvSpPr/>
              <p:nvPr/>
            </p:nvSpPr>
            <p:spPr>
              <a:xfrm rot="5400000">
                <a:off x="236764" y="1031421"/>
                <a:ext cx="551816" cy="29527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28" name="Picture 27" descr="https://cdn0.iconfinder.com/data/icons/medical-5/450/heart-512.png"/>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140" y="563880"/>
              <a:ext cx="271145" cy="271145"/>
            </a:xfrm>
            <a:prstGeom prst="rect">
              <a:avLst/>
            </a:prstGeom>
            <a:noFill/>
            <a:ln>
              <a:noFill/>
            </a:ln>
          </p:spPr>
        </p:pic>
      </p:grpSp>
      <p:grpSp>
        <p:nvGrpSpPr>
          <p:cNvPr id="53" name="Group 52"/>
          <p:cNvGrpSpPr/>
          <p:nvPr/>
        </p:nvGrpSpPr>
        <p:grpSpPr>
          <a:xfrm>
            <a:off x="1126539" y="1813970"/>
            <a:ext cx="1182204" cy="1634961"/>
            <a:chOff x="1126539" y="1741960"/>
            <a:chExt cx="1182204" cy="1634961"/>
          </a:xfrm>
        </p:grpSpPr>
        <p:grpSp>
          <p:nvGrpSpPr>
            <p:cNvPr id="9" name="Group 8"/>
            <p:cNvGrpSpPr/>
            <p:nvPr/>
          </p:nvGrpSpPr>
          <p:grpSpPr>
            <a:xfrm>
              <a:off x="1126539" y="1741960"/>
              <a:ext cx="1182204" cy="1634961"/>
              <a:chOff x="0" y="0"/>
              <a:chExt cx="1031294" cy="1454967"/>
            </a:xfrm>
          </p:grpSpPr>
          <p:sp>
            <p:nvSpPr>
              <p:cNvPr id="50" name="Rectangle 49"/>
              <p:cNvSpPr>
                <a:spLocks noChangeAspect="1"/>
              </p:cNvSpPr>
              <p:nvPr/>
            </p:nvSpPr>
            <p:spPr>
              <a:xfrm>
                <a:off x="0" y="0"/>
                <a:ext cx="1031294" cy="944545"/>
              </a:xfrm>
              <a:prstGeom prst="rect">
                <a:avLst/>
              </a:prstGeom>
              <a:solidFill>
                <a:schemeClr val="accent1">
                  <a:lumMod val="7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800" b="1" dirty="0">
                    <a:effectLst/>
                    <a:latin typeface="Arial"/>
                    <a:ea typeface="Calibri"/>
                    <a:cs typeface="Times New Roman"/>
                  </a:rPr>
                  <a:t> </a:t>
                </a:r>
                <a:endParaRPr lang="en-GB" sz="1100" dirty="0">
                  <a:effectLst/>
                  <a:ea typeface="Calibri"/>
                  <a:cs typeface="Times New Roman"/>
                </a:endParaRPr>
              </a:p>
              <a:p>
                <a:pPr algn="ctr">
                  <a:lnSpc>
                    <a:spcPct val="115000"/>
                  </a:lnSpc>
                  <a:spcAft>
                    <a:spcPts val="0"/>
                  </a:spcAft>
                </a:pPr>
                <a:r>
                  <a:rPr lang="en-GB" sz="800" b="1" dirty="0">
                    <a:effectLst/>
                    <a:latin typeface="Arial"/>
                    <a:ea typeface="Calibri"/>
                    <a:cs typeface="Times New Roman"/>
                  </a:rPr>
                  <a:t>Risk </a:t>
                </a:r>
                <a:r>
                  <a:rPr lang="en-GB" sz="800" b="1" dirty="0" smtClean="0">
                    <a:effectLst/>
                    <a:latin typeface="Arial"/>
                    <a:ea typeface="Calibri"/>
                    <a:cs typeface="Times New Roman"/>
                  </a:rPr>
                  <a:t>data</a:t>
                </a:r>
                <a:endParaRPr lang="en-GB" sz="1100" dirty="0">
                  <a:effectLst/>
                  <a:ea typeface="Calibri"/>
                  <a:cs typeface="Times New Roman"/>
                </a:endParaRPr>
              </a:p>
            </p:txBody>
          </p:sp>
          <p:sp>
            <p:nvSpPr>
              <p:cNvPr id="51" name="Right Arrow 50"/>
              <p:cNvSpPr/>
              <p:nvPr/>
            </p:nvSpPr>
            <p:spPr>
              <a:xfrm rot="5400000">
                <a:off x="236764" y="1031421"/>
                <a:ext cx="551816" cy="29527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25" name="Picture 24" descr="http://simpleicon.com/wp-content/uploads/pie-chart-3.png"/>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1598" y="2384578"/>
              <a:ext cx="294910" cy="289178"/>
            </a:xfrm>
            <a:prstGeom prst="rect">
              <a:avLst/>
            </a:prstGeom>
            <a:noFill/>
            <a:ln>
              <a:noFill/>
            </a:ln>
          </p:spPr>
        </p:pic>
      </p:grpSp>
      <p:grpSp>
        <p:nvGrpSpPr>
          <p:cNvPr id="3" name="Group 2"/>
          <p:cNvGrpSpPr/>
          <p:nvPr/>
        </p:nvGrpSpPr>
        <p:grpSpPr>
          <a:xfrm>
            <a:off x="2754008" y="2424457"/>
            <a:ext cx="1182204" cy="1634961"/>
            <a:chOff x="2754008" y="2352447"/>
            <a:chExt cx="1182204" cy="1634961"/>
          </a:xfrm>
        </p:grpSpPr>
        <p:grpSp>
          <p:nvGrpSpPr>
            <p:cNvPr id="10" name="Group 9"/>
            <p:cNvGrpSpPr/>
            <p:nvPr/>
          </p:nvGrpSpPr>
          <p:grpSpPr>
            <a:xfrm>
              <a:off x="2754008" y="2352447"/>
              <a:ext cx="1182204" cy="1634961"/>
              <a:chOff x="0" y="0"/>
              <a:chExt cx="1031294" cy="1454967"/>
            </a:xfrm>
          </p:grpSpPr>
          <p:sp>
            <p:nvSpPr>
              <p:cNvPr id="48" name="Rectangle 47"/>
              <p:cNvSpPr>
                <a:spLocks noChangeAspect="1"/>
              </p:cNvSpPr>
              <p:nvPr/>
            </p:nvSpPr>
            <p:spPr>
              <a:xfrm>
                <a:off x="0" y="0"/>
                <a:ext cx="1031294" cy="944545"/>
              </a:xfrm>
              <a:prstGeom prst="rect">
                <a:avLst/>
              </a:prstGeom>
              <a:solidFill>
                <a:schemeClr val="accent1">
                  <a:lumMod val="7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800" b="1" dirty="0">
                    <a:effectLst/>
                    <a:latin typeface="Arial"/>
                    <a:ea typeface="Calibri"/>
                    <a:cs typeface="Times New Roman"/>
                  </a:rPr>
                  <a:t> </a:t>
                </a:r>
                <a:endParaRPr lang="en-GB" sz="1100" dirty="0">
                  <a:effectLst/>
                  <a:ea typeface="Calibri"/>
                  <a:cs typeface="Times New Roman"/>
                </a:endParaRPr>
              </a:p>
              <a:p>
                <a:pPr algn="ctr">
                  <a:lnSpc>
                    <a:spcPct val="115000"/>
                  </a:lnSpc>
                  <a:spcAft>
                    <a:spcPts val="0"/>
                  </a:spcAft>
                </a:pPr>
                <a:r>
                  <a:rPr lang="en-GB" sz="800" b="1" dirty="0">
                    <a:effectLst/>
                    <a:latin typeface="Arial"/>
                    <a:ea typeface="Calibri"/>
                    <a:cs typeface="Times New Roman"/>
                  </a:rPr>
                  <a:t>Population data</a:t>
                </a:r>
                <a:endParaRPr lang="en-GB" sz="1100" dirty="0">
                  <a:effectLst/>
                  <a:ea typeface="Calibri"/>
                  <a:cs typeface="Times New Roman"/>
                </a:endParaRPr>
              </a:p>
              <a:p>
                <a:pPr algn="ctr">
                  <a:lnSpc>
                    <a:spcPct val="115000"/>
                  </a:lnSpc>
                  <a:spcAft>
                    <a:spcPts val="0"/>
                  </a:spcAft>
                </a:pPr>
                <a:endParaRPr lang="en-GB" sz="1100" dirty="0">
                  <a:effectLst/>
                  <a:ea typeface="Calibri"/>
                  <a:cs typeface="Times New Roman"/>
                </a:endParaRPr>
              </a:p>
            </p:txBody>
          </p:sp>
          <p:sp>
            <p:nvSpPr>
              <p:cNvPr id="49" name="Right Arrow 48"/>
              <p:cNvSpPr/>
              <p:nvPr/>
            </p:nvSpPr>
            <p:spPr>
              <a:xfrm rot="5400000">
                <a:off x="236764" y="1031421"/>
                <a:ext cx="551816" cy="29527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26" name="Picture 25" descr="https://cdn2.iconfinder.com/data/icons/simplus-social-networks-media/217/Layer_2-01-512.png"/>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0763" y="2973645"/>
              <a:ext cx="502440" cy="332019"/>
            </a:xfrm>
            <a:prstGeom prst="rect">
              <a:avLst/>
            </a:prstGeom>
            <a:noFill/>
            <a:ln>
              <a:noFill/>
            </a:ln>
          </p:spPr>
        </p:pic>
      </p:grpSp>
      <p:grpSp>
        <p:nvGrpSpPr>
          <p:cNvPr id="5" name="Group 4"/>
          <p:cNvGrpSpPr/>
          <p:nvPr/>
        </p:nvGrpSpPr>
        <p:grpSpPr>
          <a:xfrm>
            <a:off x="683568" y="1716867"/>
            <a:ext cx="1728192" cy="2432215"/>
            <a:chOff x="683568" y="1644857"/>
            <a:chExt cx="1728192" cy="2432215"/>
          </a:xfrm>
        </p:grpSpPr>
        <p:sp>
          <p:nvSpPr>
            <p:cNvPr id="54" name="Text Box 2"/>
            <p:cNvSpPr txBox="1">
              <a:spLocks noChangeArrowheads="1"/>
            </p:cNvSpPr>
            <p:nvPr/>
          </p:nvSpPr>
          <p:spPr bwMode="auto">
            <a:xfrm>
              <a:off x="683568" y="2204862"/>
              <a:ext cx="432048" cy="1872210"/>
            </a:xfrm>
            <a:prstGeom prst="rect">
              <a:avLst/>
            </a:prstGeom>
            <a:solidFill>
              <a:srgbClr val="FFFFFF"/>
            </a:solidFill>
            <a:ln w="9525">
              <a:noFill/>
              <a:miter lim="800000"/>
              <a:headEnd/>
              <a:tailEnd/>
            </a:ln>
          </p:spPr>
          <p:txBody>
            <a:bodyPr rot="0" vert="vert270" wrap="square" lIns="91440" tIns="45720" rIns="91440" bIns="45720" anchor="t" anchorCtr="0">
              <a:noAutofit/>
            </a:bodyPr>
            <a:lstStyle/>
            <a:p>
              <a:pPr>
                <a:lnSpc>
                  <a:spcPct val="115000"/>
                </a:lnSpc>
                <a:spcAft>
                  <a:spcPts val="1000"/>
                </a:spcAft>
              </a:pPr>
              <a:r>
                <a:rPr lang="en-GB" sz="1100" b="1" dirty="0" smtClean="0">
                  <a:solidFill>
                    <a:schemeClr val="tx2">
                      <a:lumMod val="75000"/>
                    </a:schemeClr>
                  </a:solidFill>
                  <a:latin typeface="Arial"/>
                  <a:ea typeface="Calibri"/>
                  <a:cs typeface="Times New Roman"/>
                </a:rPr>
                <a:t>RISK PROJECTIONS</a:t>
              </a:r>
              <a:endParaRPr lang="en-GB" sz="1100" dirty="0">
                <a:solidFill>
                  <a:schemeClr val="tx2">
                    <a:lumMod val="75000"/>
                  </a:schemeClr>
                </a:solidFill>
                <a:effectLst/>
                <a:latin typeface="Calibri"/>
                <a:ea typeface="Calibri"/>
                <a:cs typeface="Times New Roman"/>
              </a:endParaRPr>
            </a:p>
          </p:txBody>
        </p:sp>
        <p:sp>
          <p:nvSpPr>
            <p:cNvPr id="55" name="Rectangle 54"/>
            <p:cNvSpPr/>
            <p:nvPr/>
          </p:nvSpPr>
          <p:spPr>
            <a:xfrm>
              <a:off x="1043608" y="1644857"/>
              <a:ext cx="1368152" cy="2432215"/>
            </a:xfrm>
            <a:prstGeom prst="rect">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9" name="Title 1"/>
          <p:cNvSpPr txBox="1">
            <a:spLocks/>
          </p:cNvSpPr>
          <p:nvPr/>
        </p:nvSpPr>
        <p:spPr>
          <a:xfrm>
            <a:off x="395537" y="476672"/>
            <a:ext cx="8568952" cy="648072"/>
          </a:xfrm>
          <a:prstGeom prst="rect">
            <a:avLst/>
          </a:prstGeom>
          <a:effectLst>
            <a:outerShdw blurRad="50800" dist="38100" dir="2700000" algn="tl" rotWithShape="0">
              <a:prstClr val="black">
                <a:alpha val="40000"/>
              </a:prstClr>
            </a:outerShdw>
          </a:effectLst>
        </p:spPr>
        <p:txBody>
          <a:bodyPr vert="horz" lIns="0" tIns="0" rIns="0" bIns="0" rtlCol="0" anchor="ctr" anchorCtr="0">
            <a:normAutofit fontScale="97500"/>
          </a:bodyPr>
          <a:lstStyle>
            <a:lvl1pPr algn="l" defTabSz="457200" rtl="0" eaLnBrk="1" latinLnBrk="0" hangingPunct="1">
              <a:spcBef>
                <a:spcPct val="0"/>
              </a:spcBef>
              <a:buNone/>
              <a:defRPr sz="3500" kern="1200">
                <a:solidFill>
                  <a:srgbClr val="FF0000"/>
                </a:solidFill>
                <a:latin typeface="+mj-lt"/>
                <a:ea typeface="+mj-ea"/>
                <a:cs typeface="+mj-cs"/>
              </a:defRPr>
            </a:lvl1pPr>
          </a:lstStyle>
          <a:p>
            <a:r>
              <a:rPr lang="en-GB" sz="4000" dirty="0" smtClean="0"/>
              <a:t>Modelling &amp; simulation map</a:t>
            </a:r>
            <a:endParaRPr lang="en-GB" sz="4000" dirty="0"/>
          </a:p>
        </p:txBody>
      </p:sp>
    </p:spTree>
    <p:extLst>
      <p:ext uri="{BB962C8B-B14F-4D97-AF65-F5344CB8AC3E}">
        <p14:creationId xmlns:p14="http://schemas.microsoft.com/office/powerpoint/2010/main" val="1094692097"/>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3"/>
                                        </p:tgtEl>
                                      </p:cBhvr>
                                    </p:animEffect>
                                    <p:animScale>
                                      <p:cBhvr>
                                        <p:cTn id="7" dur="250" autoRev="1" fill="hold"/>
                                        <p:tgtEl>
                                          <p:spTgt spid="5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3"/>
                                        </p:tgtEl>
                                      </p:cBhvr>
                                    </p:animEffect>
                                    <p:animScale>
                                      <p:cBhvr>
                                        <p:cTn id="22" dur="250" autoRev="1" fill="hold"/>
                                        <p:tgtEl>
                                          <p:spTgt spid="2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11545 0.02105 L 0.38663 0.02498 C 0.38594 0.05436 0.38594 0.07333 0.38107 0.09947 C 0.3809 0.10063 0.38021 0.10942 0.37882 0.11173 C 0.37482 0.11936 0.36979 0.12677 0.36597 0.13463 C 0.36389 0.13903 0.36041 0.14805 0.36041 0.14828 C 0.36041 0.14805 0.35903 0.16054 0.35833 0.1617 C 0.35451 0.16887 0.34305 0.1691 0.33767 0.17002 C 0.33541 0.17789 0.33975 0.18483 0.33975 0.19292 L 0.34635 0.18899 " pathEditMode="relative" rAng="0" ptsTypes="AfffffffAA">
                                      <p:cBhvr>
                                        <p:cTn id="31" dur="2000" fill="hold"/>
                                        <p:tgtEl>
                                          <p:spTgt spid="13"/>
                                        </p:tgtEl>
                                        <p:attrNameLst>
                                          <p:attrName>ppt_x</p:attrName>
                                          <p:attrName>ppt_y</p:attrName>
                                        </p:attrNameLst>
                                      </p:cBhvr>
                                      <p:rCtr x="13559" y="8582"/>
                                    </p:animMotion>
                                  </p:childTnLst>
                                </p:cTn>
                              </p:par>
                              <p:par>
                                <p:cTn id="32" presetID="0" presetClass="path" presetSubtype="0" accel="50000" decel="50000" fill="hold" nodeType="withEffect">
                                  <p:stCondLst>
                                    <p:cond delay="0"/>
                                  </p:stCondLst>
                                  <p:childTnLst>
                                    <p:animMotion origin="layout" path="M 0 0 C 0.00625 0.00278 0.01164 0.00972 0.01806 0.01111 C 0.07084 0.0229 0.15712 0.0155 0.18907 0.01596 C 0.22014 0.02105 0.25191 0.02314 0.28316 0.02568 C 0.29601 0.03146 0.30643 0.04234 0.31928 0.04812 C 0.32483 0.05922 0.33125 0.06362 0.34098 0.0657 C 0.34931 0.06454 0.354 0.06246 0.36146 0.05922 C 0.37466 0.0613 0.38612 0.05691 0.39028 0.07379 C 0.38941 0.09438 0.3915 0.12029 0.38559 0.13949 C 0.38039 0.17396 0.38195 0.2068 0.38195 0.24243 C 0.39879 0.24567 0.41216 0.24497 0.43004 0.24405 C 0.43091 0.24243 0.4323 0.24104 0.43247 0.23919 C 0.43369 0.22485 0.42448 0.22508 0.41684 0.223 C 0.4033 0.21398 0.38994 0.21467 0.37466 0.21351 C 0.36285 0.21513 0.36164 0.21328 0.35539 0.22462 C 0.35261 0.23988 0.35261 0.26764 0.36389 0.27759 C 0.36841 0.28661 0.3658 0.28337 0.3783 0.28892 C 0.38073 0.29008 0.38559 0.29216 0.38559 0.29216 C 0.3908 0.29031 0.39636 0.29008 0.39636 0.28083 L 0.38559 0.26649 " pathEditMode="relative" ptsTypes="ffffffffffffffffffAA">
                                      <p:cBhvr>
                                        <p:cTn id="33" dur="2000" fill="hold"/>
                                        <p:tgtEl>
                                          <p:spTgt spid="8"/>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0.02778 -0.00417 C -0.02153 -0.00139 -0.01615 0.00555 -0.00973 0.00694 C 0.04305 0.01873 0.12934 0.01133 0.16128 0.01179 C 0.19236 0.01688 0.22413 0.01896 0.25538 0.02151 C 0.26823 0.02729 0.27864 0.03816 0.29149 0.04395 C 0.29705 0.05505 0.30347 0.05945 0.31319 0.06153 C 0.32152 0.06037 0.32621 0.05829 0.33368 0.05505 C 0.34687 0.05713 0.35833 0.05274 0.3625 0.06962 C 0.36163 0.09021 0.36371 0.11612 0.35781 0.13532 C 0.3526 0.16979 0.35416 0.20263 0.35416 0.23826 C 0.371 0.2415 0.38437 0.2408 0.40225 0.23988 C 0.40312 0.23826 0.40451 0.23687 0.40468 0.23502 C 0.4059 0.22068 0.3967 0.22091 0.38906 0.21883 C 0.37552 0.2098 0.36215 0.2105 0.34687 0.20934 C 0.33507 0.21096 0.33385 0.20911 0.3276 0.22044 C 0.32482 0.23571 0.32482 0.26347 0.33611 0.27342 C 0.34062 0.28244 0.33802 0.2792 0.35052 0.28475 C 0.35295 0.28591 0.35781 0.28799 0.35781 0.28822 C 0.36302 0.28614 0.36857 0.28591 0.36857 0.27666 L 0.35781 0.26231 " pathEditMode="relative" rAng="0" ptsTypes="ffffffffffffffffffAA">
                                      <p:cBhvr>
                                        <p:cTn id="35" dur="2000" fill="hold"/>
                                        <p:tgtEl>
                                          <p:spTgt spid="12"/>
                                        </p:tgtEl>
                                        <p:attrNameLst>
                                          <p:attrName>ppt_x</p:attrName>
                                          <p:attrName>ppt_y</p:attrName>
                                        </p:attrNameLst>
                                      </p:cBhvr>
                                      <p:rCtr x="21684" y="14596"/>
                                    </p:animMotion>
                                  </p:childTnLst>
                                </p:cTn>
                              </p:par>
                              <p:par>
                                <p:cTn id="36" presetID="0" presetClass="path" presetSubtype="0" accel="50000" decel="50000" fill="hold" nodeType="withEffect">
                                  <p:stCondLst>
                                    <p:cond delay="0"/>
                                  </p:stCondLst>
                                  <p:childTnLst>
                                    <p:animMotion origin="layout" path="M 0.01441 -0.03493 C 0.04427 -0.03608 0.07361 -0.03863 0.10347 -0.03655 C 0.10625 -0.0347 0.10938 -0.03423 0.11198 -0.03192 C 0.11615 -0.02845 0.11892 -0.02267 0.12292 -0.01897 C 0.12431 -0.01758 0.12622 -0.01712 0.1276 -0.01573 C 0.1349 -0.00832 0.12969 -0.01018 0.13733 -0.00462 C 0.1467 0.00232 0.13438 -0.00994 0.14566 0.00023 C 0.14896 0.00324 0.15191 0.00694 0.15538 0.00995 C 0.15833 0.01249 0.16198 0.01249 0.16493 0.01481 C 0.17465 0.02221 0.16545 0.01805 0.17344 0.02105 C 0.17691 0.02568 0.18108 0.02892 0.1842 0.03401 C 0.18785 0.04002 0.19063 0.04742 0.19635 0.04997 C 0.20069 0.04881 0.20538 0.04881 0.20955 0.04673 C 0.21372 0.04465 0.21493 0.03516 0.21684 0.03077 C 0.22135 0.02013 0.22483 0.01689 0.23368 0.01481 C 0.24253 0.01689 0.25503 0.01643 0.26267 0.02267 C 0.26875 0.05136 0.25017 0.05089 0.2434 0.0694 C 0.24115 0.07541 0.24149 0.08235 0.23976 0.0886 C 0.23802 0.09508 0.23542 0.10202 0.23247 0.1078 C 0.22986 0.12191 0.23125 0.1418 0.2349 0.15591 C 0.23368 0.1809 0.2349 0.18529 0.21927 0.19616 C 0.21372 0.20611 0.2066 0.21397 0.19757 0.21698 C 0.19601 0.2186 0.19444 0.22045 0.19271 0.22184 C 0.19167 0.22276 0.18976 0.22207 0.18906 0.22346 C 0.1875 0.22623 0.18663 0.23317 0.18663 0.23341 C 0.18889 0.25307 0.19167 0.2459 0.20955 0.24428 C 0.20712 0.23155 0.20347 0.23618 0.19514 0.23942 C 0.18854 0.24821 0.18507 0.25492 0.18316 0.26672 C 0.18455 0.2799 0.18524 0.28013 0.19514 0.27805 C 0.1967 0.27157 0.19635 0.27481 0.19635 0.26833 " pathEditMode="relative" rAng="0" ptsTypes="fffffffffffffffffffffffffffffA">
                                      <p:cBhvr>
                                        <p:cTn id="37" dur="2000" fill="hold"/>
                                        <p:tgtEl>
                                          <p:spTgt spid="16"/>
                                        </p:tgtEl>
                                        <p:attrNameLst>
                                          <p:attrName>ppt_x</p:attrName>
                                          <p:attrName>ppt_y</p:attrName>
                                        </p:attrNameLst>
                                      </p:cBhvr>
                                      <p:rCtr x="12708" y="15568"/>
                                    </p:animMotion>
                                  </p:childTnLst>
                                </p:cTn>
                              </p:par>
                              <p:par>
                                <p:cTn id="38" presetID="0" presetClass="path" presetSubtype="0" accel="50000" decel="50000" fill="hold" nodeType="withEffect">
                                  <p:stCondLst>
                                    <p:cond delay="0"/>
                                  </p:stCondLst>
                                  <p:childTnLst>
                                    <p:animMotion origin="layout" path="M -0.01146 -0.02314 C 0.0184 -0.02429 0.04774 -0.02684 0.0776 -0.02476 C 0.08038 -0.02291 0.0835 -0.02244 0.08611 -0.02013 C 0.09028 -0.01666 0.09305 -0.01088 0.09705 -0.00718 C 0.09844 -0.00579 0.10035 -0.00533 0.10173 -0.00394 C 0.10903 0.00347 0.10382 0.00161 0.11146 0.00717 C 0.12083 0.01411 0.1085 0.00185 0.11979 0.01202 C 0.12309 0.01503 0.12604 0.01873 0.12951 0.02174 C 0.13246 0.02428 0.13611 0.02428 0.13906 0.0266 C 0.14878 0.034 0.13958 0.02984 0.14757 0.03284 C 0.15104 0.03747 0.15521 0.04071 0.15833 0.0458 C 0.16198 0.05181 0.16475 0.05921 0.17048 0.06176 C 0.17482 0.0606 0.17951 0.0606 0.18368 0.05852 C 0.18785 0.05644 0.18906 0.04695 0.19097 0.04256 C 0.19548 0.03192 0.19896 0.02868 0.20781 0.0266 C 0.21666 0.02868 0.22916 0.02822 0.2368 0.03446 C 0.24288 0.06315 0.2243 0.06268 0.21753 0.08119 C 0.21528 0.0872 0.21562 0.09414 0.21389 0.10039 C 0.21215 0.10687 0.20955 0.11381 0.2066 0.11959 C 0.20399 0.1337 0.20538 0.15359 0.20903 0.1677 C 0.20781 0.19269 0.20903 0.19708 0.1934 0.20795 C 0.18785 0.2179 0.18073 0.22576 0.1717 0.22877 C 0.17014 0.23039 0.16857 0.23224 0.16684 0.23363 C 0.1658 0.23455 0.16389 0.23386 0.16319 0.23525 C 0.16163 0.23802 0.16076 0.24496 0.16076 0.2452 C 0.16302 0.26486 0.1658 0.25769 0.18368 0.25607 C 0.18125 0.24334 0.1776 0.24797 0.16927 0.25121 C 0.16267 0.26 0.1592 0.26671 0.15729 0.27851 C 0.15868 0.29169 0.15937 0.29192 0.16927 0.28984 C 0.17083 0.28336 0.17048 0.2866 0.17048 0.28012 " pathEditMode="relative" rAng="0" ptsTypes="fffffffffffffffffffffffffffffA">
                                      <p:cBhvr>
                                        <p:cTn id="39" dur="2000" fill="hold"/>
                                        <p:tgtEl>
                                          <p:spTgt spid="14"/>
                                        </p:tgtEl>
                                        <p:attrNameLst>
                                          <p:attrName>ppt_x</p:attrName>
                                          <p:attrName>ppt_y</p:attrName>
                                        </p:attrNameLst>
                                      </p:cBhvr>
                                      <p:rCtr x="12708" y="15568"/>
                                    </p:animMotion>
                                  </p:childTnLst>
                                </p:cTn>
                              </p:par>
                              <p:par>
                                <p:cTn id="40" presetID="0" presetClass="path" presetSubtype="0" accel="50000" decel="50000" fill="hold" nodeType="withEffect">
                                  <p:stCondLst>
                                    <p:cond delay="0"/>
                                  </p:stCondLst>
                                  <p:childTnLst>
                                    <p:animMotion origin="layout" path="M 0 0 C 0.00643 0.00116 0.01372 -0.00115 0.01927 0.00324 C 0.03854 0.01805 0.04566 0.02938 0.05417 0.05783 C 0.05486 0.06431 0.05747 0.07056 0.05782 0.07703 C 0.05886 0.10317 0.04948 0.11497 0.03733 0.13325 C 0.03125 0.1425 0.02396 0.15869 0.01441 0.16216 C 0.00955 0.16401 -0.01423 0.1654 -0.01441 0.1654 C -0.01597 0.17141 -0.01441 0.1846 -0.01441 0.1846 " pathEditMode="relative" ptsTypes="fffffffA">
                                      <p:cBhvr>
                                        <p:cTn id="41" dur="2000" fill="hold"/>
                                        <p:tgtEl>
                                          <p:spTgt spid="17"/>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 0 C 0.00643 0.00116 0.01372 -0.00115 0.01927 0.00324 C 0.03854 0.01805 0.04566 0.02938 0.05417 0.05783 C 0.05486 0.06431 0.05747 0.07056 0.05782 0.07703 C 0.05886 0.10317 0.04948 0.11497 0.03733 0.13325 C 0.03125 0.1425 0.02396 0.15869 0.01441 0.16216 C 0.00955 0.16401 -0.01423 0.1654 -0.01441 0.1654 C -0.01597 0.17141 -0.01441 0.1846 -0.01441 0.1846 " pathEditMode="relative" ptsTypes="fffffffA">
                                      <p:cBhvr>
                                        <p:cTn id="43" dur="2000" fill="hold"/>
                                        <p:tgtEl>
                                          <p:spTgt spid="18"/>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7.5E-6 -3.39579E-6 C 0.00365 0.00046 0.0073 0.00046 0.01077 0.00162 C 0.0191 0.00416 0.0224 0.01758 0.02882 0.02429 C 0.03542 0.05806 0.0231 0.0879 0.04341 0.11242 C 0.04514 0.1145 0.04619 0.11751 0.0481 0.1189 C 0.05157 0.12144 0.05921 0.12376 0.06389 0.12538 C 0.06962 0.12329 0.07084 0.12445 0.07344 0.11404 C 0.07431 0.1108 0.07501 0.10779 0.07587 0.10456 C 0.07622 0.10294 0.07709 0.0997 0.07709 0.0997 C 0.08039 0.11034 0.08039 0.12098 0.08316 0.13162 C 0.08178 0.14666 0.08073 0.14966 0.08195 0.16539 C 0.09914 0.16354 0.09757 0.17071 0.09757 0.15753 " pathEditMode="relative" ptsTypes="fffffffffffA">
                                      <p:cBhvr>
                                        <p:cTn id="45" dur="2000" fill="hold"/>
                                        <p:tgtEl>
                                          <p:spTgt spid="15"/>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51" y="1747174"/>
            <a:ext cx="3456384" cy="38833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31297" y="1844824"/>
            <a:ext cx="4320480" cy="2308324"/>
          </a:xfrm>
          <a:prstGeom prst="rect">
            <a:avLst/>
          </a:prstGeom>
        </p:spPr>
        <p:txBody>
          <a:bodyPr wrap="square">
            <a:spAutoFit/>
          </a:bodyPr>
          <a:lstStyle/>
          <a:p>
            <a:r>
              <a:rPr lang="en-GB" dirty="0" smtClean="0">
                <a:solidFill>
                  <a:schemeClr val="bg1">
                    <a:lumMod val="50000"/>
                  </a:schemeClr>
                </a:solidFill>
                <a:latin typeface="Arial "/>
              </a:rPr>
              <a:t>“The NHF </a:t>
            </a:r>
            <a:r>
              <a:rPr lang="en-GB" dirty="0" err="1" smtClean="0">
                <a:solidFill>
                  <a:schemeClr val="bg1">
                    <a:lumMod val="50000"/>
                  </a:schemeClr>
                </a:solidFill>
                <a:latin typeface="Arial "/>
              </a:rPr>
              <a:t>microsimulation</a:t>
            </a:r>
            <a:r>
              <a:rPr lang="en-GB" dirty="0" smtClean="0">
                <a:solidFill>
                  <a:schemeClr val="bg1">
                    <a:lumMod val="50000"/>
                  </a:schemeClr>
                </a:solidFill>
                <a:latin typeface="Arial "/>
              </a:rPr>
              <a:t> </a:t>
            </a:r>
            <a:r>
              <a:rPr lang="en-GB" dirty="0">
                <a:solidFill>
                  <a:schemeClr val="bg1">
                    <a:lumMod val="50000"/>
                  </a:schemeClr>
                </a:solidFill>
                <a:latin typeface="Arial "/>
              </a:rPr>
              <a:t>model projects public health expenditures associated </a:t>
            </a:r>
            <a:r>
              <a:rPr lang="en-GB" dirty="0" smtClean="0">
                <a:solidFill>
                  <a:schemeClr val="bg1">
                    <a:lumMod val="50000"/>
                  </a:schemeClr>
                </a:solidFill>
                <a:latin typeface="Arial "/>
              </a:rPr>
              <a:t>with leading </a:t>
            </a:r>
            <a:r>
              <a:rPr lang="en-GB" dirty="0">
                <a:solidFill>
                  <a:schemeClr val="bg1">
                    <a:lumMod val="50000"/>
                  </a:schemeClr>
                </a:solidFill>
                <a:latin typeface="Arial "/>
              </a:rPr>
              <a:t>diseases where obesity is a significant risk factor</a:t>
            </a:r>
            <a:r>
              <a:rPr lang="en-GB" dirty="0" smtClean="0">
                <a:solidFill>
                  <a:schemeClr val="bg1">
                    <a:lumMod val="50000"/>
                  </a:schemeClr>
                </a:solidFill>
                <a:latin typeface="Arial "/>
              </a:rPr>
              <a:t>. </a:t>
            </a:r>
            <a:r>
              <a:rPr lang="en-GB" dirty="0">
                <a:solidFill>
                  <a:schemeClr val="bg1">
                    <a:lumMod val="50000"/>
                  </a:schemeClr>
                </a:solidFill>
                <a:latin typeface="Arial "/>
              </a:rPr>
              <a:t>The model simulates and evaluates how </a:t>
            </a:r>
            <a:r>
              <a:rPr lang="en-GB" dirty="0" smtClean="0">
                <a:solidFill>
                  <a:schemeClr val="bg1">
                    <a:lumMod val="50000"/>
                  </a:schemeClr>
                </a:solidFill>
                <a:latin typeface="Arial "/>
              </a:rPr>
              <a:t>future trends </a:t>
            </a:r>
            <a:r>
              <a:rPr lang="en-GB" dirty="0">
                <a:solidFill>
                  <a:schemeClr val="bg1">
                    <a:lumMod val="50000"/>
                  </a:schemeClr>
                </a:solidFill>
                <a:latin typeface="Arial "/>
              </a:rPr>
              <a:t>may change in response to policies to reduce the prevalence </a:t>
            </a:r>
            <a:r>
              <a:rPr lang="en-GB" dirty="0" smtClean="0">
                <a:solidFill>
                  <a:schemeClr val="bg1">
                    <a:lumMod val="50000"/>
                  </a:schemeClr>
                </a:solidFill>
                <a:latin typeface="Arial "/>
              </a:rPr>
              <a:t>of obesity... </a:t>
            </a:r>
          </a:p>
        </p:txBody>
      </p:sp>
      <p:sp>
        <p:nvSpPr>
          <p:cNvPr id="8" name="Rectangle 7"/>
          <p:cNvSpPr/>
          <p:nvPr/>
        </p:nvSpPr>
        <p:spPr>
          <a:xfrm>
            <a:off x="875258" y="5630476"/>
            <a:ext cx="7513166" cy="923330"/>
          </a:xfrm>
          <a:prstGeom prst="rect">
            <a:avLst/>
          </a:prstGeom>
        </p:spPr>
        <p:txBody>
          <a:bodyPr wrap="square">
            <a:spAutoFit/>
          </a:bodyPr>
          <a:lstStyle/>
          <a:p>
            <a:r>
              <a:rPr lang="en-GB" dirty="0" smtClean="0">
                <a:solidFill>
                  <a:schemeClr val="bg1">
                    <a:lumMod val="50000"/>
                  </a:schemeClr>
                </a:solidFill>
                <a:latin typeface="Arial "/>
              </a:rPr>
              <a:t>…New </a:t>
            </a:r>
            <a:r>
              <a:rPr lang="en-GB" dirty="0">
                <a:solidFill>
                  <a:schemeClr val="bg1">
                    <a:lumMod val="50000"/>
                  </a:schemeClr>
                </a:solidFill>
                <a:latin typeface="Arial "/>
              </a:rPr>
              <a:t>work has extended the model to focus on smoking and smoking-related diseases and the model is extensible to a broader range of risk factors and </a:t>
            </a:r>
            <a:r>
              <a:rPr lang="en-GB" dirty="0" smtClean="0">
                <a:solidFill>
                  <a:schemeClr val="bg1">
                    <a:lumMod val="50000"/>
                  </a:schemeClr>
                </a:solidFill>
                <a:latin typeface="Arial "/>
              </a:rPr>
              <a:t>diseases.” </a:t>
            </a:r>
            <a:endParaRPr lang="en-GB" dirty="0">
              <a:solidFill>
                <a:schemeClr val="bg1">
                  <a:lumMod val="50000"/>
                </a:schemeClr>
              </a:solidFill>
              <a:latin typeface="Arial "/>
            </a:endParaRPr>
          </a:p>
        </p:txBody>
      </p:sp>
      <p:sp>
        <p:nvSpPr>
          <p:cNvPr id="2" name="Rectangle 1"/>
          <p:cNvSpPr/>
          <p:nvPr/>
        </p:nvSpPr>
        <p:spPr>
          <a:xfrm>
            <a:off x="268295" y="764704"/>
            <a:ext cx="6412076" cy="646331"/>
          </a:xfrm>
          <a:prstGeom prst="rect">
            <a:avLst/>
          </a:prstGeom>
          <a:effectLst>
            <a:outerShdw blurRad="50800" dist="38100" dir="2700000" algn="tl" rotWithShape="0">
              <a:prstClr val="black">
                <a:alpha val="40000"/>
              </a:prstClr>
            </a:outerShdw>
          </a:effectLst>
        </p:spPr>
        <p:txBody>
          <a:bodyPr wrap="none">
            <a:spAutoFit/>
          </a:bodyPr>
          <a:lstStyle/>
          <a:p>
            <a:r>
              <a:rPr lang="en-GB" sz="3600" dirty="0">
                <a:solidFill>
                  <a:srgbClr val="FF0000"/>
                </a:solidFill>
                <a:latin typeface="+mj-lt"/>
              </a:rPr>
              <a:t>The OECD overview on modelling</a:t>
            </a:r>
          </a:p>
        </p:txBody>
      </p:sp>
    </p:spTree>
    <p:extLst>
      <p:ext uri="{BB962C8B-B14F-4D97-AF65-F5344CB8AC3E}">
        <p14:creationId xmlns:p14="http://schemas.microsoft.com/office/powerpoint/2010/main" val="2653345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375" y="1665754"/>
            <a:ext cx="8229600" cy="4666527"/>
          </a:xfrm>
        </p:spPr>
        <p:txBody>
          <a:bodyPr/>
          <a:lstStyle/>
          <a:p>
            <a:r>
              <a:rPr lang="en-GB" dirty="0">
                <a:latin typeface="Arial" panose="020B0604020202020204" pitchFamily="34" charset="0"/>
                <a:cs typeface="Arial" panose="020B0604020202020204" pitchFamily="34" charset="0"/>
              </a:rPr>
              <a:t>Policy </a:t>
            </a:r>
            <a:r>
              <a:rPr lang="en-GB" dirty="0" smtClean="0">
                <a:latin typeface="Arial" panose="020B0604020202020204" pitchFamily="34" charset="0"/>
                <a:cs typeface="Arial" panose="020B0604020202020204" pitchFamily="34" charset="0"/>
              </a:rPr>
              <a:t>interventions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Hypothetical e.g. 1% or 5% reduction in BMI </a:t>
            </a:r>
          </a:p>
          <a:p>
            <a:pPr>
              <a:spcBef>
                <a:spcPts val="0"/>
              </a:spcBef>
            </a:pPr>
            <a:endParaRPr lang="en-GB" dirty="0" smtClean="0">
              <a:latin typeface="Arial" panose="020B0604020202020204" pitchFamily="34" charset="0"/>
              <a:cs typeface="Arial" panose="020B0604020202020204" pitchFamily="34" charset="0"/>
            </a:endParaRPr>
          </a:p>
          <a:p>
            <a:pPr>
              <a:spcBef>
                <a:spcPts val="0"/>
              </a:spcBef>
            </a:pPr>
            <a:r>
              <a:rPr lang="en-GB" dirty="0" smtClean="0">
                <a:latin typeface="Arial" panose="020B0604020202020204" pitchFamily="34" charset="0"/>
                <a:cs typeface="Arial" panose="020B0604020202020204" pitchFamily="34" charset="0"/>
              </a:rPr>
              <a:t>Prevention, screening and treatment </a:t>
            </a:r>
          </a:p>
          <a:p>
            <a:pPr marL="109728" indent="0">
              <a:spcBef>
                <a:spcPts val="0"/>
              </a:spcBef>
              <a:buNone/>
            </a:pPr>
            <a:endParaRPr lang="en-GB" dirty="0">
              <a:latin typeface="Arial" panose="020B0604020202020204" pitchFamily="34" charset="0"/>
              <a:cs typeface="Arial" panose="020B0604020202020204" pitchFamily="34" charset="0"/>
            </a:endParaRPr>
          </a:p>
          <a:p>
            <a:pPr marL="109728" indent="0">
              <a:spcBef>
                <a:spcPts val="0"/>
              </a:spcBef>
              <a:buNone/>
            </a:pPr>
            <a:endParaRPr lang="en-GB" dirty="0" smtClean="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82" y="5137122"/>
            <a:ext cx="1880026" cy="1195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0499" y="4077138"/>
            <a:ext cx="1008112" cy="369332"/>
          </a:xfrm>
          <a:prstGeom prst="rect">
            <a:avLst/>
          </a:prstGeom>
          <a:noFill/>
        </p:spPr>
        <p:txBody>
          <a:bodyPr wrap="square" rtlCol="0">
            <a:spAutoFit/>
          </a:bodyPr>
          <a:lstStyle/>
          <a:p>
            <a:r>
              <a:rPr lang="en-GB" b="1" dirty="0" smtClean="0">
                <a:solidFill>
                  <a:schemeClr val="bg1"/>
                </a:solidFill>
                <a:latin typeface="Arial" panose="020B0604020202020204" pitchFamily="34" charset="0"/>
                <a:cs typeface="Arial" panose="020B0604020202020204" pitchFamily="34" charset="0"/>
              </a:rPr>
              <a:t>TAX</a:t>
            </a:r>
            <a:endParaRPr lang="en-GB" b="1" dirty="0">
              <a:solidFill>
                <a:schemeClr val="bg1"/>
              </a:solidFill>
              <a:latin typeface="Arial" panose="020B0604020202020204" pitchFamily="34" charset="0"/>
              <a:cs typeface="Arial" panose="020B0604020202020204" pitchFamily="34" charset="0"/>
            </a:endParaRPr>
          </a:p>
        </p:txBody>
      </p:sp>
      <p:pic>
        <p:nvPicPr>
          <p:cNvPr id="9221" name="Picture 5" descr="Image result for sugar drink tax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40" y="4244664"/>
            <a:ext cx="1867979" cy="147881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3" y="4077138"/>
            <a:ext cx="1362880" cy="90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0" descr="Image result for screening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pic>
        <p:nvPicPr>
          <p:cNvPr id="92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179" y="5309212"/>
            <a:ext cx="2064620" cy="114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3" descr="Image result for lifestyle intervention images"/>
          <p:cNvSpPr>
            <a:spLocks noChangeAspect="1" noChangeArrowheads="1"/>
          </p:cNvSpPr>
          <p:nvPr/>
        </p:nvSpPr>
        <p:spPr bwMode="auto">
          <a:xfrm>
            <a:off x="307978" y="80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pic>
        <p:nvPicPr>
          <p:cNvPr id="923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80" y="4041462"/>
            <a:ext cx="2097013" cy="140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2"/>
          <p:cNvSpPr txBox="1">
            <a:spLocks/>
          </p:cNvSpPr>
          <p:nvPr/>
        </p:nvSpPr>
        <p:spPr>
          <a:xfrm>
            <a:off x="395536" y="116632"/>
            <a:ext cx="82296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GB" sz="3200" dirty="0" smtClean="0">
                <a:effectLst/>
                <a:latin typeface="Arial" panose="020B0604020202020204" pitchFamily="34" charset="0"/>
                <a:cs typeface="Arial" panose="020B0604020202020204" pitchFamily="34" charset="0"/>
              </a:rPr>
              <a:t>Interventions </a:t>
            </a:r>
            <a:endParaRPr lang="en-GB"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43264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743"/>
            <a:ext cx="5132666" cy="685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00192" y="3140968"/>
            <a:ext cx="2285376" cy="1754327"/>
          </a:xfrm>
          <a:prstGeom prst="rect">
            <a:avLst/>
          </a:prstGeom>
          <a:noFill/>
        </p:spPr>
        <p:txBody>
          <a:bodyPr wrap="none" rtlCol="0">
            <a:spAutoFit/>
          </a:bodyPr>
          <a:lstStyle/>
          <a:p>
            <a:pPr algn="ctr"/>
            <a:r>
              <a:rPr lang="en-US" sz="3600" dirty="0" smtClean="0"/>
              <a:t>Sugar </a:t>
            </a:r>
          </a:p>
          <a:p>
            <a:pPr algn="ctr"/>
            <a:r>
              <a:rPr lang="en-US" sz="3600" dirty="0"/>
              <a:t>S</a:t>
            </a:r>
            <a:r>
              <a:rPr lang="en-US" sz="3600" dirty="0" smtClean="0"/>
              <a:t>weetened</a:t>
            </a:r>
          </a:p>
          <a:p>
            <a:pPr algn="ctr"/>
            <a:r>
              <a:rPr lang="en-US" sz="3600" dirty="0" smtClean="0"/>
              <a:t>Beverages</a:t>
            </a:r>
            <a:endParaRPr lang="en-US" sz="3600" dirty="0"/>
          </a:p>
        </p:txBody>
      </p:sp>
    </p:spTree>
    <p:extLst>
      <p:ext uri="{BB962C8B-B14F-4D97-AF65-F5344CB8AC3E}">
        <p14:creationId xmlns:p14="http://schemas.microsoft.com/office/powerpoint/2010/main" val="136575322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71565" cy="721824"/>
          </a:xfrm>
          <a:effectLst>
            <a:outerShdw blurRad="50800" dist="38100" dir="2700000" algn="tl" rotWithShape="0">
              <a:prstClr val="black">
                <a:alpha val="40000"/>
              </a:prstClr>
            </a:outerShdw>
          </a:effectLst>
        </p:spPr>
        <p:txBody>
          <a:bodyPr/>
          <a:lstStyle/>
          <a:p>
            <a:r>
              <a:rPr lang="en-GB" dirty="0" smtClean="0"/>
              <a:t>Modelling SSB tax</a:t>
            </a:r>
            <a:endParaRPr lang="en-GB" dirty="0"/>
          </a:p>
        </p:txBody>
      </p:sp>
      <p:sp>
        <p:nvSpPr>
          <p:cNvPr id="3" name="Content Placeholder 2"/>
          <p:cNvSpPr>
            <a:spLocks noGrp="1"/>
          </p:cNvSpPr>
          <p:nvPr>
            <p:ph idx="1"/>
          </p:nvPr>
        </p:nvSpPr>
        <p:spPr/>
        <p:txBody>
          <a:bodyPr/>
          <a:lstStyle/>
          <a:p>
            <a:r>
              <a:rPr lang="en-GB" dirty="0" smtClean="0"/>
              <a:t>Flow diagram</a:t>
            </a:r>
            <a:endParaRPr lang="en-GB" dirty="0"/>
          </a:p>
        </p:txBody>
      </p:sp>
      <p:sp>
        <p:nvSpPr>
          <p:cNvPr id="4" name="Slide Number Placeholder 3"/>
          <p:cNvSpPr>
            <a:spLocks noGrp="1"/>
          </p:cNvSpPr>
          <p:nvPr>
            <p:ph type="sldNum" sz="quarter" idx="12"/>
          </p:nvPr>
        </p:nvSpPr>
        <p:spPr/>
        <p:txBody>
          <a:bodyPr/>
          <a:lstStyle/>
          <a:p>
            <a:endParaRPr lang="fr-FR" alt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62" t="19794" r="52060" b="8396"/>
          <a:stretch/>
        </p:blipFill>
        <p:spPr bwMode="auto">
          <a:xfrm>
            <a:off x="827584" y="1052736"/>
            <a:ext cx="5486180" cy="568863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07357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6217" y="620688"/>
            <a:ext cx="8371565" cy="721824"/>
          </a:xfrm>
          <a:effectLst>
            <a:outerShdw blurRad="50800" dist="38100" dir="2700000" algn="tl" rotWithShape="0">
              <a:prstClr val="black">
                <a:alpha val="40000"/>
              </a:prstClr>
            </a:outerShdw>
          </a:effectLst>
        </p:spPr>
        <p:txBody>
          <a:bodyPr/>
          <a:lstStyle/>
          <a:p>
            <a:r>
              <a:rPr lang="en-GB" dirty="0"/>
              <a:t>Modelling SSB tax</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21" y="2276872"/>
            <a:ext cx="901257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8172400" y="2333053"/>
            <a:ext cx="804578" cy="2016224"/>
          </a:xfrm>
          <a:prstGeom prst="ellipse">
            <a:avLst/>
          </a:prstGeom>
          <a:no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Box 1"/>
          <p:cNvSpPr txBox="1"/>
          <p:nvPr/>
        </p:nvSpPr>
        <p:spPr>
          <a:xfrm>
            <a:off x="971600" y="4725144"/>
            <a:ext cx="6768752" cy="954107"/>
          </a:xfrm>
          <a:prstGeom prst="rect">
            <a:avLst/>
          </a:prstGeom>
          <a:noFill/>
        </p:spPr>
        <p:txBody>
          <a:bodyPr wrap="square" rtlCol="0">
            <a:spAutoFit/>
          </a:bodyPr>
          <a:lstStyle/>
          <a:p>
            <a:pPr algn="ctr"/>
            <a:r>
              <a:rPr lang="en-GB" sz="2800" dirty="0" smtClean="0">
                <a:solidFill>
                  <a:schemeClr val="bg1">
                    <a:lumMod val="50000"/>
                  </a:schemeClr>
                </a:solidFill>
                <a:effectLst/>
                <a:latin typeface="+mj-lt"/>
                <a:cs typeface="Aharoni" panose="02010803020104030203" pitchFamily="2" charset="-79"/>
              </a:rPr>
              <a:t>This 5% shift (from 34% to 29%) </a:t>
            </a:r>
            <a:r>
              <a:rPr lang="en-GB" sz="2800" dirty="0" smtClean="0">
                <a:solidFill>
                  <a:schemeClr val="bg1">
                    <a:lumMod val="50000"/>
                  </a:schemeClr>
                </a:solidFill>
                <a:latin typeface="+mj-lt"/>
                <a:cs typeface="Aharoni" panose="02010803020104030203" pitchFamily="2" charset="-79"/>
              </a:rPr>
              <a:t>would be responsible for</a:t>
            </a:r>
            <a:r>
              <a:rPr lang="en-GB" sz="2800" dirty="0" smtClean="0">
                <a:solidFill>
                  <a:schemeClr val="bg1">
                    <a:lumMod val="50000"/>
                  </a:schemeClr>
                </a:solidFill>
                <a:effectLst/>
                <a:latin typeface="+mj-lt"/>
                <a:cs typeface="Aharoni" panose="02010803020104030203" pitchFamily="2" charset="-79"/>
              </a:rPr>
              <a:t>  a reduction of</a:t>
            </a:r>
          </a:p>
        </p:txBody>
      </p:sp>
      <p:sp>
        <p:nvSpPr>
          <p:cNvPr id="8" name="Rectangle 7"/>
          <p:cNvSpPr/>
          <p:nvPr/>
        </p:nvSpPr>
        <p:spPr>
          <a:xfrm>
            <a:off x="1683230" y="5589240"/>
            <a:ext cx="5084918" cy="523220"/>
          </a:xfrm>
          <a:prstGeom prst="rect">
            <a:avLst/>
          </a:prstGeom>
        </p:spPr>
        <p:txBody>
          <a:bodyPr wrap="none">
            <a:spAutoFit/>
          </a:bodyPr>
          <a:lstStyle/>
          <a:p>
            <a:pPr algn="ctr"/>
            <a:r>
              <a:rPr lang="en-GB" sz="2800" dirty="0">
                <a:solidFill>
                  <a:srgbClr val="FF0000"/>
                </a:solidFill>
                <a:cs typeface="Aharoni" panose="02010803020104030203" pitchFamily="2" charset="-79"/>
              </a:rPr>
              <a:t>3.7 million </a:t>
            </a:r>
            <a:r>
              <a:rPr lang="en-GB" sz="2800" dirty="0">
                <a:solidFill>
                  <a:schemeClr val="bg1">
                    <a:lumMod val="50000"/>
                  </a:schemeClr>
                </a:solidFill>
                <a:cs typeface="Aharoni" panose="02010803020104030203" pitchFamily="2" charset="-79"/>
              </a:rPr>
              <a:t>obese people by </a:t>
            </a:r>
            <a:r>
              <a:rPr lang="en-GB" sz="2800" dirty="0">
                <a:solidFill>
                  <a:srgbClr val="FF0000"/>
                </a:solidFill>
                <a:cs typeface="Aharoni" panose="02010803020104030203" pitchFamily="2" charset="-79"/>
              </a:rPr>
              <a:t>2025 </a:t>
            </a:r>
          </a:p>
        </p:txBody>
      </p:sp>
    </p:spTree>
    <p:extLst>
      <p:ext uri="{BB962C8B-B14F-4D97-AF65-F5344CB8AC3E}">
        <p14:creationId xmlns:p14="http://schemas.microsoft.com/office/powerpoint/2010/main" val="396780517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iterate type="lt">
                                    <p:tmPct val="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mph" presetSubtype="0" grpId="0" nodeType="clickEffect">
                                  <p:stCondLst>
                                    <p:cond delay="0"/>
                                  </p:stCondLst>
                                  <p:iterate type="lt">
                                    <p:tmAbs val="25"/>
                                  </p:iterate>
                                  <p:childTnLst>
                                    <p:set>
                                      <p:cBhvr override="childStyle">
                                        <p:cTn id="20" dur="indefinite"/>
                                        <p:tgtEl>
                                          <p:spTgt spid="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71565" cy="721824"/>
          </a:xfrm>
        </p:spPr>
        <p:txBody>
          <a:bodyPr/>
          <a:lstStyle/>
          <a:p>
            <a:r>
              <a:rPr lang="en-US" dirty="0" smtClean="0"/>
              <a:t>Outline of talk</a:t>
            </a:r>
            <a:endParaRPr lang="en-US" dirty="0"/>
          </a:p>
        </p:txBody>
      </p:sp>
      <p:sp>
        <p:nvSpPr>
          <p:cNvPr id="3" name="Content Placeholder 2"/>
          <p:cNvSpPr>
            <a:spLocks noGrp="1"/>
          </p:cNvSpPr>
          <p:nvPr>
            <p:ph idx="1"/>
          </p:nvPr>
        </p:nvSpPr>
        <p:spPr>
          <a:xfrm>
            <a:off x="796740" y="2348880"/>
            <a:ext cx="8347260" cy="3332163"/>
          </a:xfrm>
        </p:spPr>
        <p:txBody>
          <a:bodyPr/>
          <a:lstStyle/>
          <a:p>
            <a:r>
              <a:rPr lang="en-US" dirty="0" smtClean="0"/>
              <a:t>Predicting Exposures</a:t>
            </a:r>
          </a:p>
          <a:p>
            <a:r>
              <a:rPr lang="en-US" dirty="0" smtClean="0"/>
              <a:t>Methods of predicting health </a:t>
            </a:r>
          </a:p>
          <a:p>
            <a:r>
              <a:rPr lang="en-US" dirty="0" smtClean="0"/>
              <a:t>Role of micro simulation</a:t>
            </a:r>
          </a:p>
          <a:p>
            <a:r>
              <a:rPr lang="en-US" dirty="0" smtClean="0"/>
              <a:t>Problems of micro simulation</a:t>
            </a:r>
          </a:p>
          <a:p>
            <a:r>
              <a:rPr lang="en-US" dirty="0" smtClean="0"/>
              <a:t>UKHF (</a:t>
            </a:r>
            <a:r>
              <a:rPr lang="en-US" dirty="0" err="1" smtClean="0"/>
              <a:t>Govt</a:t>
            </a:r>
            <a:r>
              <a:rPr lang="en-US" dirty="0" smtClean="0"/>
              <a:t>) work </a:t>
            </a:r>
          </a:p>
          <a:p>
            <a:r>
              <a:rPr lang="en-US" dirty="0" smtClean="0"/>
              <a:t>Examples </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B5B76C9D-46C4-44C9-B2EE-18477563011F}" type="slidenum">
              <a:rPr lang="fr-FR" altLang="en-US" smtClean="0">
                <a:solidFill>
                  <a:prstClr val="black"/>
                </a:solidFill>
              </a:rPr>
              <a:pPr/>
              <a:t>2</a:t>
            </a:fld>
            <a:endParaRPr lang="fr-FR" altLang="en-US">
              <a:solidFill>
                <a:prstClr val="black"/>
              </a:solidFill>
            </a:endParaRPr>
          </a:p>
        </p:txBody>
      </p:sp>
    </p:spTree>
    <p:extLst>
      <p:ext uri="{BB962C8B-B14F-4D97-AF65-F5344CB8AC3E}">
        <p14:creationId xmlns:p14="http://schemas.microsoft.com/office/powerpoint/2010/main" val="2416158831"/>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539552" y="620688"/>
            <a:ext cx="8371565" cy="721824"/>
          </a:xfrm>
          <a:effectLst>
            <a:outerShdw blurRad="50800" dist="38100" dir="2700000" algn="tl" rotWithShape="0">
              <a:prstClr val="black">
                <a:alpha val="40000"/>
              </a:prstClr>
            </a:outerShdw>
          </a:effectLst>
        </p:spPr>
        <p:txBody>
          <a:bodyPr/>
          <a:lstStyle/>
          <a:p>
            <a:r>
              <a:rPr lang="en-GB" dirty="0"/>
              <a:t>Modelling SSB tax</a:t>
            </a:r>
          </a:p>
        </p:txBody>
      </p:sp>
      <p:sp>
        <p:nvSpPr>
          <p:cNvPr id="8" name="Content Placeholder 7"/>
          <p:cNvSpPr>
            <a:spLocks noGrp="1"/>
          </p:cNvSpPr>
          <p:nvPr>
            <p:ph idx="1"/>
          </p:nvPr>
        </p:nvSpPr>
        <p:spPr>
          <a:xfrm>
            <a:off x="655154" y="1736812"/>
            <a:ext cx="8064896" cy="4752528"/>
          </a:xfrm>
        </p:spPr>
        <p:txBody>
          <a:bodyPr/>
          <a:lstStyle/>
          <a:p>
            <a:r>
              <a:rPr lang="en-GB" dirty="0" smtClean="0"/>
              <a:t>An SSB is predicted to result in the avoidance of </a:t>
            </a:r>
            <a:r>
              <a:rPr lang="en-GB" b="1" dirty="0" smtClean="0">
                <a:solidFill>
                  <a:srgbClr val="FF0000"/>
                </a:solidFill>
              </a:rPr>
              <a:t>25,498</a:t>
            </a:r>
            <a:r>
              <a:rPr lang="en-GB" dirty="0" smtClean="0"/>
              <a:t> new cases of BMI-related diseases by </a:t>
            </a:r>
            <a:r>
              <a:rPr lang="en-GB" b="1" dirty="0" smtClean="0">
                <a:solidFill>
                  <a:srgbClr val="FF0000"/>
                </a:solidFill>
              </a:rPr>
              <a:t>2025</a:t>
            </a:r>
          </a:p>
        </p:txBody>
      </p:sp>
      <p:sp>
        <p:nvSpPr>
          <p:cNvPr id="9" name="Oval 8"/>
          <p:cNvSpPr/>
          <p:nvPr/>
        </p:nvSpPr>
        <p:spPr>
          <a:xfrm>
            <a:off x="386695" y="3031812"/>
            <a:ext cx="1926146" cy="180020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CHD </a:t>
            </a:r>
          </a:p>
          <a:p>
            <a:pPr algn="ctr"/>
            <a:r>
              <a:rPr lang="en-GB" sz="2800" dirty="0" smtClean="0"/>
              <a:t>4,697</a:t>
            </a:r>
            <a:endParaRPr lang="en-GB" sz="2800" dirty="0"/>
          </a:p>
        </p:txBody>
      </p:sp>
      <p:sp>
        <p:nvSpPr>
          <p:cNvPr id="10" name="Oval 9"/>
          <p:cNvSpPr/>
          <p:nvPr/>
        </p:nvSpPr>
        <p:spPr>
          <a:xfrm>
            <a:off x="2519772" y="3184510"/>
            <a:ext cx="2016224" cy="1800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Type 2 diabetes</a:t>
            </a:r>
          </a:p>
          <a:p>
            <a:pPr algn="ctr"/>
            <a:r>
              <a:rPr lang="en-GB" sz="2800" dirty="0" smtClean="0"/>
              <a:t>18,117</a:t>
            </a:r>
            <a:endParaRPr lang="en-GB" sz="2800" dirty="0"/>
          </a:p>
        </p:txBody>
      </p:sp>
      <p:sp>
        <p:nvSpPr>
          <p:cNvPr id="11" name="Oval 10"/>
          <p:cNvSpPr/>
          <p:nvPr/>
        </p:nvSpPr>
        <p:spPr>
          <a:xfrm>
            <a:off x="6876256" y="3212976"/>
            <a:ext cx="1990298" cy="18002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Stroke</a:t>
            </a:r>
          </a:p>
          <a:p>
            <a:pPr algn="ctr"/>
            <a:r>
              <a:rPr lang="en-GB" sz="2800" dirty="0" smtClean="0"/>
              <a:t>2,013</a:t>
            </a:r>
            <a:endParaRPr lang="en-GB" sz="2800" dirty="0"/>
          </a:p>
        </p:txBody>
      </p:sp>
      <p:sp>
        <p:nvSpPr>
          <p:cNvPr id="12" name="Oval 11"/>
          <p:cNvSpPr/>
          <p:nvPr/>
        </p:nvSpPr>
        <p:spPr>
          <a:xfrm>
            <a:off x="4687602" y="3094170"/>
            <a:ext cx="1991328" cy="1800200"/>
          </a:xfrm>
          <a:prstGeom prst="ellips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8</a:t>
            </a:r>
            <a:r>
              <a:rPr lang="en-GB" sz="2800" dirty="0" smtClean="0"/>
              <a:t> Cancers</a:t>
            </a:r>
          </a:p>
          <a:p>
            <a:pPr algn="ctr"/>
            <a:r>
              <a:rPr lang="en-GB" sz="2800" dirty="0" smtClean="0"/>
              <a:t>671</a:t>
            </a:r>
            <a:endParaRPr lang="en-GB" sz="2800" dirty="0"/>
          </a:p>
        </p:txBody>
      </p:sp>
      <p:sp>
        <p:nvSpPr>
          <p:cNvPr id="13" name="Down Arrow 12"/>
          <p:cNvSpPr/>
          <p:nvPr/>
        </p:nvSpPr>
        <p:spPr>
          <a:xfrm>
            <a:off x="3347864" y="5045683"/>
            <a:ext cx="360040" cy="6109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Flowchart: Decision 13"/>
          <p:cNvSpPr/>
          <p:nvPr/>
        </p:nvSpPr>
        <p:spPr>
          <a:xfrm>
            <a:off x="2591780" y="5702699"/>
            <a:ext cx="1872208" cy="718936"/>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£5m/</a:t>
            </a:r>
            <a:r>
              <a:rPr lang="en-GB" dirty="0" err="1" smtClean="0"/>
              <a:t>yr</a:t>
            </a:r>
            <a:endParaRPr lang="en-GB" dirty="0"/>
          </a:p>
        </p:txBody>
      </p:sp>
      <p:sp>
        <p:nvSpPr>
          <p:cNvPr id="15" name="Down Arrow 14"/>
          <p:cNvSpPr/>
          <p:nvPr/>
        </p:nvSpPr>
        <p:spPr>
          <a:xfrm>
            <a:off x="1159280" y="4894370"/>
            <a:ext cx="360040" cy="60413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Flowchart: Decision 15"/>
          <p:cNvSpPr/>
          <p:nvPr/>
        </p:nvSpPr>
        <p:spPr>
          <a:xfrm>
            <a:off x="411757" y="5614616"/>
            <a:ext cx="1872208" cy="718936"/>
          </a:xfrm>
          <a:prstGeom prst="flowChartDecision">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£3m/</a:t>
            </a:r>
            <a:r>
              <a:rPr lang="en-GB" dirty="0" err="1" smtClean="0"/>
              <a:t>yr</a:t>
            </a:r>
            <a:endParaRPr lang="en-GB" dirty="0"/>
          </a:p>
        </p:txBody>
      </p:sp>
      <p:sp>
        <p:nvSpPr>
          <p:cNvPr id="17" name="Down Arrow 16"/>
          <p:cNvSpPr/>
          <p:nvPr/>
        </p:nvSpPr>
        <p:spPr>
          <a:xfrm>
            <a:off x="5503246" y="4984710"/>
            <a:ext cx="360040" cy="656535"/>
          </a:xfrm>
          <a:prstGeom prst="down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Flowchart: Decision 17"/>
          <p:cNvSpPr/>
          <p:nvPr/>
        </p:nvSpPr>
        <p:spPr>
          <a:xfrm>
            <a:off x="4747162" y="5671473"/>
            <a:ext cx="1872208" cy="718936"/>
          </a:xfrm>
          <a:prstGeom prst="flowChartDecision">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£1m/</a:t>
            </a:r>
            <a:r>
              <a:rPr lang="en-GB" dirty="0" err="1" smtClean="0"/>
              <a:t>yr</a:t>
            </a:r>
            <a:endParaRPr lang="en-GB" dirty="0"/>
          </a:p>
        </p:txBody>
      </p:sp>
      <p:sp>
        <p:nvSpPr>
          <p:cNvPr id="21" name="Down Arrow 20"/>
          <p:cNvSpPr/>
          <p:nvPr/>
        </p:nvSpPr>
        <p:spPr>
          <a:xfrm>
            <a:off x="7719947" y="5030321"/>
            <a:ext cx="360040" cy="610924"/>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Flowchart: Decision 21"/>
          <p:cNvSpPr/>
          <p:nvPr/>
        </p:nvSpPr>
        <p:spPr>
          <a:xfrm>
            <a:off x="6963863" y="5671473"/>
            <a:ext cx="1872208" cy="718936"/>
          </a:xfrm>
          <a:prstGeom prst="flowChartDecision">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£1m/</a:t>
            </a:r>
            <a:r>
              <a:rPr lang="en-GB" dirty="0" err="1" smtClean="0"/>
              <a:t>yr</a:t>
            </a:r>
            <a:endParaRPr lang="en-GB" dirty="0"/>
          </a:p>
        </p:txBody>
      </p:sp>
    </p:spTree>
    <p:extLst>
      <p:ext uri="{BB962C8B-B14F-4D97-AF65-F5344CB8AC3E}">
        <p14:creationId xmlns:p14="http://schemas.microsoft.com/office/powerpoint/2010/main" val="239750522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80">
                                          <p:stCondLst>
                                            <p:cond delay="0"/>
                                          </p:stCondLst>
                                        </p:cTn>
                                        <p:tgtEl>
                                          <p:spTgt spid="12"/>
                                        </p:tgtEl>
                                      </p:cBhvr>
                                    </p:animEffect>
                                    <p:anim calcmode="lin" valueType="num">
                                      <p:cBhvr>
                                        <p:cTn id="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tgtEl>
                                      </p:cBhvr>
                                      <p:to x="100000" y="60000"/>
                                    </p:animScale>
                                    <p:animScale>
                                      <p:cBhvr>
                                        <p:cTn id="51" dur="166" decel="50000">
                                          <p:stCondLst>
                                            <p:cond delay="676"/>
                                          </p:stCondLst>
                                        </p:cTn>
                                        <p:tgtEl>
                                          <p:spTgt spid="12"/>
                                        </p:tgtEl>
                                      </p:cBhvr>
                                      <p:to x="100000" y="100000"/>
                                    </p:animScale>
                                    <p:animScale>
                                      <p:cBhvr>
                                        <p:cTn id="52" dur="26">
                                          <p:stCondLst>
                                            <p:cond delay="1312"/>
                                          </p:stCondLst>
                                        </p:cTn>
                                        <p:tgtEl>
                                          <p:spTgt spid="12"/>
                                        </p:tgtEl>
                                      </p:cBhvr>
                                      <p:to x="100000" y="80000"/>
                                    </p:animScale>
                                    <p:animScale>
                                      <p:cBhvr>
                                        <p:cTn id="53" dur="166" decel="50000">
                                          <p:stCondLst>
                                            <p:cond delay="1338"/>
                                          </p:stCondLst>
                                        </p:cTn>
                                        <p:tgtEl>
                                          <p:spTgt spid="12"/>
                                        </p:tgtEl>
                                      </p:cBhvr>
                                      <p:to x="100000" y="100000"/>
                                    </p:animScale>
                                    <p:animScale>
                                      <p:cBhvr>
                                        <p:cTn id="54" dur="26">
                                          <p:stCondLst>
                                            <p:cond delay="1642"/>
                                          </p:stCondLst>
                                        </p:cTn>
                                        <p:tgtEl>
                                          <p:spTgt spid="12"/>
                                        </p:tgtEl>
                                      </p:cBhvr>
                                      <p:to x="100000" y="90000"/>
                                    </p:animScale>
                                    <p:animScale>
                                      <p:cBhvr>
                                        <p:cTn id="55" dur="166" decel="50000">
                                          <p:stCondLst>
                                            <p:cond delay="1668"/>
                                          </p:stCondLst>
                                        </p:cTn>
                                        <p:tgtEl>
                                          <p:spTgt spid="12"/>
                                        </p:tgtEl>
                                      </p:cBhvr>
                                      <p:to x="100000" y="100000"/>
                                    </p:animScale>
                                    <p:animScale>
                                      <p:cBhvr>
                                        <p:cTn id="56" dur="26">
                                          <p:stCondLst>
                                            <p:cond delay="1808"/>
                                          </p:stCondLst>
                                        </p:cTn>
                                        <p:tgtEl>
                                          <p:spTgt spid="12"/>
                                        </p:tgtEl>
                                      </p:cBhvr>
                                      <p:to x="100000" y="95000"/>
                                    </p:animScale>
                                    <p:animScale>
                                      <p:cBhvr>
                                        <p:cTn id="57" dur="166" decel="50000">
                                          <p:stCondLst>
                                            <p:cond delay="1834"/>
                                          </p:stCondLst>
                                        </p:cTn>
                                        <p:tgtEl>
                                          <p:spTgt spid="12"/>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heel(1)">
                                      <p:cBhvr>
                                        <p:cTn id="78" dur="2000"/>
                                        <p:tgtEl>
                                          <p:spTgt spid="16"/>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heel(1)">
                                      <p:cBhvr>
                                        <p:cTn id="81" dur="2000"/>
                                        <p:tgtEl>
                                          <p:spTgt spid="15"/>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heel(1)">
                                      <p:cBhvr>
                                        <p:cTn id="84" dur="2000"/>
                                        <p:tgtEl>
                                          <p:spTgt spid="13"/>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heel(1)">
                                      <p:cBhvr>
                                        <p:cTn id="87" dur="2000"/>
                                        <p:tgtEl>
                                          <p:spTgt spid="14"/>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heel(1)">
                                      <p:cBhvr>
                                        <p:cTn id="90" dur="2000"/>
                                        <p:tgtEl>
                                          <p:spTgt spid="17"/>
                                        </p:tgtEl>
                                      </p:cBhvr>
                                    </p:animEffect>
                                  </p:childTnLst>
                                </p:cTn>
                              </p:par>
                              <p:par>
                                <p:cTn id="91" presetID="21" presetClass="entr" presetSubtype="1"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heel(1)">
                                      <p:cBhvr>
                                        <p:cTn id="93" dur="2000"/>
                                        <p:tgtEl>
                                          <p:spTgt spid="18"/>
                                        </p:tgtEl>
                                      </p:cBhvr>
                                    </p:animEffect>
                                  </p:childTnLst>
                                </p:cTn>
                              </p:par>
                              <p:par>
                                <p:cTn id="94" presetID="21" presetClass="entr" presetSubtype="1"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heel(1)">
                                      <p:cBhvr>
                                        <p:cTn id="96" dur="2000"/>
                                        <p:tgtEl>
                                          <p:spTgt spid="21"/>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heel(1)">
                                      <p:cBhvr>
                                        <p:cTn id="9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548680"/>
            <a:ext cx="8371565" cy="721824"/>
          </a:xfrm>
        </p:spPr>
        <p:txBody>
          <a:bodyPr/>
          <a:lstStyle/>
          <a:p>
            <a:r>
              <a:rPr lang="en-GB" dirty="0" smtClean="0"/>
              <a:t>What-if scenarios</a:t>
            </a:r>
            <a:endParaRPr lang="en-GB" dirty="0"/>
          </a:p>
        </p:txBody>
      </p:sp>
      <p:pic>
        <p:nvPicPr>
          <p:cNvPr id="6" name="Picture 2" descr="C:\Users\krtveladze.HEART\Desktop\2120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2" y="1700807"/>
            <a:ext cx="3527116" cy="49547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0" y="5412454"/>
            <a:ext cx="53054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00809"/>
            <a:ext cx="75438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72" y="3140969"/>
            <a:ext cx="65817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C:\Users\krtveladze.HEART\Desktop\2122_001.jpg"/>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2123042"/>
            <a:ext cx="3240360" cy="465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37781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barn(inVertical)">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barn(inVertical)">
                                      <p:cBhvr>
                                        <p:cTn id="25" dur="500"/>
                                        <p:tgtEl>
                                          <p:spTgt spid="307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
            <a:ext cx="5796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6367144"/>
            <a:ext cx="2995669" cy="338554"/>
          </a:xfrm>
          <a:prstGeom prst="rect">
            <a:avLst/>
          </a:prstGeom>
          <a:noFill/>
        </p:spPr>
        <p:txBody>
          <a:bodyPr wrap="square" rtlCol="0">
            <a:spAutoFit/>
          </a:bodyPr>
          <a:lstStyle/>
          <a:p>
            <a:r>
              <a:rPr lang="en-GB" sz="1600" dirty="0" smtClean="0"/>
              <a:t>Webber et al, 2014 </a:t>
            </a:r>
            <a:r>
              <a:rPr lang="en-GB" sz="1600" i="1" dirty="0" smtClean="0"/>
              <a:t>BMJ Open</a:t>
            </a:r>
            <a:endParaRPr lang="en-GB" sz="1600" dirty="0"/>
          </a:p>
        </p:txBody>
      </p:sp>
      <p:sp>
        <p:nvSpPr>
          <p:cNvPr id="2" name="Rectangle 1"/>
          <p:cNvSpPr/>
          <p:nvPr/>
        </p:nvSpPr>
        <p:spPr>
          <a:xfrm>
            <a:off x="107503" y="310470"/>
            <a:ext cx="3240361" cy="4401205"/>
          </a:xfrm>
          <a:prstGeom prst="rect">
            <a:avLst/>
          </a:prstGeom>
          <a:effectLst>
            <a:outerShdw blurRad="50800" dist="38100" dir="2700000" algn="tl" rotWithShape="0">
              <a:prstClr val="black">
                <a:alpha val="40000"/>
              </a:prstClr>
            </a:outerShdw>
          </a:effectLst>
        </p:spPr>
        <p:txBody>
          <a:bodyPr wrap="square">
            <a:spAutoFit/>
          </a:bodyPr>
          <a:lstStyle/>
          <a:p>
            <a:r>
              <a:rPr lang="en-GB" sz="2800" dirty="0" smtClean="0">
                <a:solidFill>
                  <a:srgbClr val="FF0000"/>
                </a:solidFill>
                <a:latin typeface="+mj-lt"/>
              </a:rPr>
              <a:t>What if scenarios – Europe</a:t>
            </a:r>
          </a:p>
          <a:p>
            <a:endParaRPr lang="en-GB" sz="2800" dirty="0" smtClean="0">
              <a:solidFill>
                <a:srgbClr val="FF0000"/>
              </a:solidFill>
              <a:latin typeface="+mj-lt"/>
            </a:endParaRPr>
          </a:p>
          <a:p>
            <a:endParaRPr lang="en-GB" sz="2800" dirty="0">
              <a:solidFill>
                <a:srgbClr val="FF0000"/>
              </a:solidFill>
              <a:latin typeface="+mj-lt"/>
            </a:endParaRPr>
          </a:p>
          <a:p>
            <a:r>
              <a:rPr lang="en-GB" sz="2800" dirty="0" smtClean="0">
                <a:solidFill>
                  <a:srgbClr val="FF0000"/>
                </a:solidFill>
                <a:latin typeface="+mj-lt"/>
              </a:rPr>
              <a:t>Cumulative incidence cases avoided by 2030, per 100,000</a:t>
            </a:r>
          </a:p>
          <a:p>
            <a:endParaRPr lang="en-GB" sz="2800" dirty="0">
              <a:solidFill>
                <a:srgbClr val="FF0000"/>
              </a:solidFill>
              <a:latin typeface="+mj-lt"/>
            </a:endParaRPr>
          </a:p>
          <a:p>
            <a:r>
              <a:rPr lang="en-GB" sz="2800" dirty="0" smtClean="0">
                <a:solidFill>
                  <a:srgbClr val="FF0000"/>
                </a:solidFill>
                <a:latin typeface="+mj-lt"/>
              </a:rPr>
              <a:t>5% reduction in BMI</a:t>
            </a:r>
          </a:p>
        </p:txBody>
      </p:sp>
      <p:sp>
        <p:nvSpPr>
          <p:cNvPr id="3" name="TextBox 2"/>
          <p:cNvSpPr txBox="1"/>
          <p:nvPr/>
        </p:nvSpPr>
        <p:spPr>
          <a:xfrm>
            <a:off x="7524328" y="4221088"/>
            <a:ext cx="1008810" cy="923330"/>
          </a:xfrm>
          <a:prstGeom prst="rect">
            <a:avLst/>
          </a:prstGeom>
          <a:noFill/>
        </p:spPr>
        <p:txBody>
          <a:bodyPr wrap="none" rtlCol="0">
            <a:spAutoFit/>
          </a:bodyPr>
          <a:lstStyle/>
          <a:p>
            <a:r>
              <a:rPr lang="en-US" dirty="0" smtClean="0">
                <a:solidFill>
                  <a:schemeClr val="tx2">
                    <a:lumMod val="60000"/>
                    <a:lumOff val="40000"/>
                  </a:schemeClr>
                </a:solidFill>
              </a:rPr>
              <a:t>Cancer</a:t>
            </a:r>
          </a:p>
          <a:p>
            <a:r>
              <a:rPr lang="en-US" dirty="0" smtClean="0">
                <a:solidFill>
                  <a:srgbClr val="FF0000"/>
                </a:solidFill>
              </a:rPr>
              <a:t>CVD</a:t>
            </a:r>
          </a:p>
          <a:p>
            <a:r>
              <a:rPr lang="en-US" dirty="0" smtClean="0">
                <a:solidFill>
                  <a:schemeClr val="accent3">
                    <a:lumMod val="75000"/>
                  </a:schemeClr>
                </a:solidFill>
              </a:rPr>
              <a:t>Diabetes</a:t>
            </a:r>
            <a:endParaRPr lang="en-US" dirty="0">
              <a:solidFill>
                <a:schemeClr val="accent3">
                  <a:lumMod val="75000"/>
                </a:schemeClr>
              </a:solidFill>
            </a:endParaRPr>
          </a:p>
        </p:txBody>
      </p:sp>
    </p:spTree>
    <p:extLst>
      <p:ext uri="{BB962C8B-B14F-4D97-AF65-F5344CB8AC3E}">
        <p14:creationId xmlns:p14="http://schemas.microsoft.com/office/powerpoint/2010/main" val="62720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36955696"/>
              </p:ext>
            </p:extLst>
          </p:nvPr>
        </p:nvGraphicFramePr>
        <p:xfrm>
          <a:off x="395536" y="1916832"/>
          <a:ext cx="806489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395536" y="404664"/>
            <a:ext cx="6048672" cy="1200329"/>
          </a:xfrm>
          <a:prstGeom prst="rect">
            <a:avLst/>
          </a:prstGeom>
        </p:spPr>
        <p:txBody>
          <a:bodyPr wrap="square">
            <a:spAutoFit/>
          </a:bodyPr>
          <a:lstStyle/>
          <a:p>
            <a:r>
              <a:rPr lang="en-GB" sz="2400" dirty="0" smtClean="0">
                <a:solidFill>
                  <a:srgbClr val="FF0000"/>
                </a:solidFill>
                <a:latin typeface="Arial "/>
              </a:rPr>
              <a:t>What if scenarios</a:t>
            </a:r>
          </a:p>
          <a:p>
            <a:r>
              <a:rPr lang="en-GB" sz="2400" dirty="0" smtClean="0">
                <a:solidFill>
                  <a:srgbClr val="FF0000"/>
                </a:solidFill>
                <a:latin typeface="Arial "/>
              </a:rPr>
              <a:t>Prevalence </a:t>
            </a:r>
            <a:r>
              <a:rPr lang="en-GB" sz="2400" dirty="0">
                <a:solidFill>
                  <a:srgbClr val="FF0000"/>
                </a:solidFill>
                <a:latin typeface="Arial "/>
              </a:rPr>
              <a:t>cases per 100,000 by scenario for the Netherlands in 2030 </a:t>
            </a:r>
            <a:endParaRPr lang="en-GB" sz="2400" dirty="0">
              <a:solidFill>
                <a:srgbClr val="FF0000"/>
              </a:solidFill>
            </a:endParaRPr>
          </a:p>
        </p:txBody>
      </p:sp>
      <p:sp>
        <p:nvSpPr>
          <p:cNvPr id="5" name="Down Arrow 4"/>
          <p:cNvSpPr/>
          <p:nvPr/>
        </p:nvSpPr>
        <p:spPr>
          <a:xfrm>
            <a:off x="7008945" y="2564904"/>
            <a:ext cx="144016" cy="12241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6804248" y="3789040"/>
            <a:ext cx="936104" cy="400110"/>
          </a:xfrm>
          <a:prstGeom prst="rect">
            <a:avLst/>
          </a:prstGeom>
          <a:noFill/>
        </p:spPr>
        <p:txBody>
          <a:bodyPr wrap="square" rtlCol="0">
            <a:spAutoFit/>
          </a:bodyPr>
          <a:lstStyle/>
          <a:p>
            <a:r>
              <a:rPr lang="en-GB" sz="2000" dirty="0" smtClean="0"/>
              <a:t>149</a:t>
            </a:r>
            <a:endParaRPr lang="en-GB" sz="2000" dirty="0"/>
          </a:p>
        </p:txBody>
      </p:sp>
      <p:sp>
        <p:nvSpPr>
          <p:cNvPr id="7" name="Down Arrow 6"/>
          <p:cNvSpPr/>
          <p:nvPr/>
        </p:nvSpPr>
        <p:spPr>
          <a:xfrm>
            <a:off x="7596336" y="2564904"/>
            <a:ext cx="144016" cy="2519602"/>
          </a:xfrm>
          <a:prstGeom prst="down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8" name="TextBox 5"/>
          <p:cNvSpPr txBox="1"/>
          <p:nvPr/>
        </p:nvSpPr>
        <p:spPr>
          <a:xfrm>
            <a:off x="7380312" y="5112220"/>
            <a:ext cx="93610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t>542</a:t>
            </a:r>
            <a:endParaRPr lang="en-GB" sz="2000" dirty="0"/>
          </a:p>
        </p:txBody>
      </p:sp>
    </p:spTree>
    <p:extLst>
      <p:ext uri="{BB962C8B-B14F-4D97-AF65-F5344CB8AC3E}">
        <p14:creationId xmlns:p14="http://schemas.microsoft.com/office/powerpoint/2010/main" val="3739491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6" name="Chart 5"/>
          <p:cNvGraphicFramePr>
            <a:graphicFrameLocks/>
          </p:cNvGraphicFramePr>
          <p:nvPr/>
        </p:nvGraphicFramePr>
        <p:xfrm>
          <a:off x="0" y="1988840"/>
          <a:ext cx="8870950" cy="4232275"/>
        </p:xfrm>
        <a:graphic>
          <a:graphicData uri="http://schemas.openxmlformats.org/presentationml/2006/ole">
            <mc:AlternateContent xmlns:mc="http://schemas.openxmlformats.org/markup-compatibility/2006">
              <mc:Choice xmlns:v="urn:schemas-microsoft-com:vml" Requires="v">
                <p:oleObj spid="_x0000_s1115" r:id="rId4" imgW="8870449" imgH="4230991" progId="Excel.Sheet.8">
                  <p:embed/>
                </p:oleObj>
              </mc:Choice>
              <mc:Fallback>
                <p:oleObj r:id="rId4" imgW="8870449" imgH="423099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8840"/>
                        <a:ext cx="8870950" cy="4232275"/>
                      </a:xfrm>
                      <a:prstGeom prst="rect">
                        <a:avLst/>
                      </a:prstGeom>
                      <a:noFill/>
                      <a:extLst/>
                    </p:spPr>
                  </p:pic>
                </p:oleObj>
              </mc:Fallback>
            </mc:AlternateContent>
          </a:graphicData>
        </a:graphic>
      </p:graphicFrame>
      <p:cxnSp>
        <p:nvCxnSpPr>
          <p:cNvPr id="8" name="Straight Connector 7"/>
          <p:cNvCxnSpPr/>
          <p:nvPr/>
        </p:nvCxnSpPr>
        <p:spPr>
          <a:xfrm flipV="1">
            <a:off x="4984750" y="1647825"/>
            <a:ext cx="0" cy="4148138"/>
          </a:xfrm>
          <a:prstGeom prst="line">
            <a:avLst/>
          </a:prstGeom>
          <a:ln w="19050">
            <a:solidFill>
              <a:srgbClr val="6CAEE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1679575" y="1328186"/>
            <a:ext cx="2551113" cy="646113"/>
          </a:xfrm>
          <a:prstGeom prst="rect">
            <a:avLst/>
          </a:prstGeom>
          <a:noFill/>
          <a:ln w="9525">
            <a:noFill/>
            <a:miter lim="800000"/>
            <a:headEnd/>
            <a:tailEnd/>
          </a:ln>
        </p:spPr>
        <p:txBody>
          <a:bodyPr>
            <a:spAutoFit/>
          </a:bodyPr>
          <a:lstStyle/>
          <a:p>
            <a:pPr algn="ctr"/>
            <a:r>
              <a:rPr lang="en-US" sz="1400" b="1" dirty="0">
                <a:solidFill>
                  <a:srgbClr val="6CAEE0"/>
                </a:solidFill>
                <a:latin typeface="+mj-lt"/>
              </a:rPr>
              <a:t>Scenario 1:</a:t>
            </a:r>
          </a:p>
          <a:p>
            <a:pPr algn="ctr"/>
            <a:r>
              <a:rPr lang="en-US" sz="1100" b="1" dirty="0">
                <a:solidFill>
                  <a:srgbClr val="898989"/>
                </a:solidFill>
                <a:latin typeface="+mj-lt"/>
              </a:rPr>
              <a:t>1% Reduction in BMI for </a:t>
            </a:r>
            <a:br>
              <a:rPr lang="en-US" sz="1100" b="1" dirty="0">
                <a:solidFill>
                  <a:srgbClr val="898989"/>
                </a:solidFill>
                <a:latin typeface="+mj-lt"/>
              </a:rPr>
            </a:br>
            <a:r>
              <a:rPr lang="en-US" sz="1100" b="1" dirty="0">
                <a:solidFill>
                  <a:srgbClr val="898989"/>
                </a:solidFill>
                <a:latin typeface="+mj-lt"/>
              </a:rPr>
              <a:t>Every Adult at Baseline: Cases</a:t>
            </a:r>
          </a:p>
        </p:txBody>
      </p:sp>
      <p:sp>
        <p:nvSpPr>
          <p:cNvPr id="12" name="TextBox 11"/>
          <p:cNvSpPr txBox="1">
            <a:spLocks noChangeArrowheads="1"/>
          </p:cNvSpPr>
          <p:nvPr/>
        </p:nvSpPr>
        <p:spPr bwMode="auto">
          <a:xfrm>
            <a:off x="5489575" y="1315529"/>
            <a:ext cx="2910532" cy="815608"/>
          </a:xfrm>
          <a:prstGeom prst="rect">
            <a:avLst/>
          </a:prstGeom>
          <a:noFill/>
          <a:ln w="9525">
            <a:noFill/>
            <a:miter lim="800000"/>
            <a:headEnd/>
            <a:tailEnd/>
          </a:ln>
        </p:spPr>
        <p:txBody>
          <a:bodyPr wrap="square">
            <a:spAutoFit/>
          </a:bodyPr>
          <a:lstStyle/>
          <a:p>
            <a:pPr algn="ctr"/>
            <a:r>
              <a:rPr lang="en-US" sz="1400" b="1" dirty="0">
                <a:solidFill>
                  <a:srgbClr val="6CAEE0"/>
                </a:solidFill>
                <a:latin typeface="+mj-lt"/>
              </a:rPr>
              <a:t>Scenario 2:</a:t>
            </a:r>
          </a:p>
          <a:p>
            <a:pPr algn="ctr"/>
            <a:r>
              <a:rPr lang="en-US" sz="1100" b="1" dirty="0">
                <a:solidFill>
                  <a:srgbClr val="898989"/>
                </a:solidFill>
                <a:latin typeface="+mj-lt"/>
              </a:rPr>
              <a:t>Reducing Percent Obese to 5% </a:t>
            </a:r>
            <a:br>
              <a:rPr lang="en-US" sz="1100" b="1" dirty="0">
                <a:solidFill>
                  <a:srgbClr val="898989"/>
                </a:solidFill>
                <a:latin typeface="+mj-lt"/>
              </a:rPr>
            </a:br>
            <a:r>
              <a:rPr lang="en-US" sz="1100" b="1" dirty="0">
                <a:solidFill>
                  <a:srgbClr val="898989"/>
                </a:solidFill>
                <a:latin typeface="+mj-lt"/>
              </a:rPr>
              <a:t>in Youths and 15% in Adults by 2020</a:t>
            </a:r>
          </a:p>
        </p:txBody>
      </p:sp>
      <p:grpSp>
        <p:nvGrpSpPr>
          <p:cNvPr id="2" name="Group 2"/>
          <p:cNvGrpSpPr>
            <a:grpSpLocks/>
          </p:cNvGrpSpPr>
          <p:nvPr/>
        </p:nvGrpSpPr>
        <p:grpSpPr bwMode="auto">
          <a:xfrm>
            <a:off x="3146425" y="2446338"/>
            <a:ext cx="3692525" cy="3290887"/>
            <a:chOff x="3248309" y="2220685"/>
            <a:chExt cx="3692424" cy="3683728"/>
          </a:xfrm>
        </p:grpSpPr>
        <p:cxnSp>
          <p:nvCxnSpPr>
            <p:cNvPr id="14" name="Straight Connector 13"/>
            <p:cNvCxnSpPr/>
            <p:nvPr/>
          </p:nvCxnSpPr>
          <p:spPr>
            <a:xfrm rot="5400000" flipH="1" flipV="1">
              <a:off x="1406445" y="4062550"/>
              <a:ext cx="3683728" cy="0"/>
            </a:xfrm>
            <a:prstGeom prst="line">
              <a:avLst/>
            </a:prstGeom>
            <a:ln w="19050">
              <a:solidFill>
                <a:srgbClr val="898989"/>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098869" y="4062550"/>
              <a:ext cx="3683728" cy="0"/>
            </a:xfrm>
            <a:prstGeom prst="line">
              <a:avLst/>
            </a:prstGeom>
            <a:ln w="19050">
              <a:solidFill>
                <a:srgbClr val="898989"/>
              </a:solidFill>
              <a:prstDash val="dash"/>
            </a:ln>
          </p:spPr>
          <p:style>
            <a:lnRef idx="1">
              <a:schemeClr val="accent1"/>
            </a:lnRef>
            <a:fillRef idx="0">
              <a:schemeClr val="accent1"/>
            </a:fillRef>
            <a:effectRef idx="0">
              <a:schemeClr val="accent1"/>
            </a:effectRef>
            <a:fontRef idx="minor">
              <a:schemeClr val="tx1"/>
            </a:fontRef>
          </p:style>
        </p:cxnSp>
      </p:grpSp>
      <p:sp>
        <p:nvSpPr>
          <p:cNvPr id="18" name="Rectangle 17"/>
          <p:cNvSpPr>
            <a:spLocks noChangeArrowheads="1"/>
          </p:cNvSpPr>
          <p:nvPr/>
        </p:nvSpPr>
        <p:spPr bwMode="auto">
          <a:xfrm>
            <a:off x="2025650" y="2036763"/>
            <a:ext cx="400050" cy="307975"/>
          </a:xfrm>
          <a:prstGeom prst="rect">
            <a:avLst/>
          </a:prstGeom>
          <a:noFill/>
          <a:ln w="9525">
            <a:noFill/>
            <a:miter lim="800000"/>
            <a:headEnd/>
            <a:tailEnd/>
          </a:ln>
        </p:spPr>
        <p:txBody>
          <a:bodyPr wrap="none">
            <a:spAutoFit/>
          </a:bodyPr>
          <a:lstStyle/>
          <a:p>
            <a:pPr algn="ctr"/>
            <a:r>
              <a:rPr lang="en-US" sz="1400" b="1">
                <a:solidFill>
                  <a:srgbClr val="6CAEE0"/>
                </a:solidFill>
                <a:latin typeface="Calibri" pitchFamily="34" charset="0"/>
              </a:rPr>
              <a:t>UK</a:t>
            </a:r>
            <a:endParaRPr lang="en-US"/>
          </a:p>
        </p:txBody>
      </p:sp>
      <p:sp>
        <p:nvSpPr>
          <p:cNvPr id="19" name="Rectangle 18"/>
          <p:cNvSpPr>
            <a:spLocks noChangeArrowheads="1"/>
          </p:cNvSpPr>
          <p:nvPr/>
        </p:nvSpPr>
        <p:spPr bwMode="auto">
          <a:xfrm>
            <a:off x="3830638" y="2036763"/>
            <a:ext cx="400050" cy="307975"/>
          </a:xfrm>
          <a:prstGeom prst="rect">
            <a:avLst/>
          </a:prstGeom>
          <a:noFill/>
          <a:ln w="9525">
            <a:noFill/>
            <a:miter lim="800000"/>
            <a:headEnd/>
            <a:tailEnd/>
          </a:ln>
        </p:spPr>
        <p:txBody>
          <a:bodyPr wrap="none">
            <a:spAutoFit/>
          </a:bodyPr>
          <a:lstStyle/>
          <a:p>
            <a:pPr algn="ctr"/>
            <a:r>
              <a:rPr lang="en-US" sz="1400" b="1">
                <a:solidFill>
                  <a:srgbClr val="6CAEE0"/>
                </a:solidFill>
                <a:latin typeface="Calibri" pitchFamily="34" charset="0"/>
              </a:rPr>
              <a:t>US</a:t>
            </a:r>
            <a:endParaRPr lang="en-US"/>
          </a:p>
        </p:txBody>
      </p:sp>
      <p:sp>
        <p:nvSpPr>
          <p:cNvPr id="24" name="Rectangle 23"/>
          <p:cNvSpPr>
            <a:spLocks noChangeArrowheads="1"/>
          </p:cNvSpPr>
          <p:nvPr/>
        </p:nvSpPr>
        <p:spPr bwMode="auto">
          <a:xfrm>
            <a:off x="1670050" y="5132388"/>
            <a:ext cx="1111250" cy="307975"/>
          </a:xfrm>
          <a:prstGeom prst="rect">
            <a:avLst/>
          </a:prstGeom>
          <a:noFill/>
          <a:ln w="9525">
            <a:noFill/>
            <a:miter lim="800000"/>
            <a:headEnd/>
            <a:tailEnd/>
          </a:ln>
        </p:spPr>
        <p:txBody>
          <a:bodyPr wrap="none">
            <a:spAutoFit/>
          </a:bodyPr>
          <a:lstStyle/>
          <a:p>
            <a:pPr algn="ctr"/>
            <a:r>
              <a:rPr lang="en-US" sz="1400" b="1">
                <a:solidFill>
                  <a:srgbClr val="C00000"/>
                </a:solidFill>
                <a:latin typeface="Calibri" pitchFamily="34" charset="0"/>
              </a:rPr>
              <a:t>£15.5 Billion</a:t>
            </a:r>
            <a:endParaRPr lang="en-US">
              <a:solidFill>
                <a:srgbClr val="C00000"/>
              </a:solidFill>
            </a:endParaRPr>
          </a:p>
        </p:txBody>
      </p:sp>
      <p:sp>
        <p:nvSpPr>
          <p:cNvPr id="25" name="Rectangle 24"/>
          <p:cNvSpPr>
            <a:spLocks noChangeArrowheads="1"/>
          </p:cNvSpPr>
          <p:nvPr/>
        </p:nvSpPr>
        <p:spPr bwMode="auto">
          <a:xfrm>
            <a:off x="3498850" y="4349750"/>
            <a:ext cx="1063625" cy="307975"/>
          </a:xfrm>
          <a:prstGeom prst="rect">
            <a:avLst/>
          </a:prstGeom>
          <a:noFill/>
          <a:ln w="9525">
            <a:noFill/>
            <a:miter lim="800000"/>
            <a:headEnd/>
            <a:tailEnd/>
          </a:ln>
        </p:spPr>
        <p:txBody>
          <a:bodyPr wrap="none">
            <a:spAutoFit/>
          </a:bodyPr>
          <a:lstStyle/>
          <a:p>
            <a:pPr algn="ctr"/>
            <a:r>
              <a:rPr lang="en-US" sz="1400" b="1" dirty="0">
                <a:solidFill>
                  <a:srgbClr val="C00000"/>
                </a:solidFill>
                <a:latin typeface="Calibri" pitchFamily="34" charset="0"/>
              </a:rPr>
              <a:t>$</a:t>
            </a:r>
            <a:r>
              <a:rPr lang="en-US" sz="1400" b="1" dirty="0" smtClean="0">
                <a:solidFill>
                  <a:srgbClr val="C00000"/>
                </a:solidFill>
                <a:latin typeface="Calibri" pitchFamily="34" charset="0"/>
              </a:rPr>
              <a:t>686 </a:t>
            </a:r>
            <a:r>
              <a:rPr lang="en-US" sz="1400" b="1" dirty="0">
                <a:solidFill>
                  <a:srgbClr val="C00000"/>
                </a:solidFill>
                <a:latin typeface="Calibri" pitchFamily="34" charset="0"/>
              </a:rPr>
              <a:t>Billion</a:t>
            </a:r>
            <a:endParaRPr lang="en-US" dirty="0">
              <a:solidFill>
                <a:srgbClr val="C00000"/>
              </a:solidFill>
            </a:endParaRPr>
          </a:p>
        </p:txBody>
      </p:sp>
      <p:sp>
        <p:nvSpPr>
          <p:cNvPr id="26" name="Rectangle 25"/>
          <p:cNvSpPr>
            <a:spLocks noChangeArrowheads="1"/>
          </p:cNvSpPr>
          <p:nvPr/>
        </p:nvSpPr>
        <p:spPr bwMode="auto">
          <a:xfrm>
            <a:off x="5399088" y="4841875"/>
            <a:ext cx="1111250" cy="307975"/>
          </a:xfrm>
          <a:prstGeom prst="rect">
            <a:avLst/>
          </a:prstGeom>
          <a:noFill/>
          <a:ln w="9525">
            <a:noFill/>
            <a:miter lim="800000"/>
            <a:headEnd/>
            <a:tailEnd/>
          </a:ln>
        </p:spPr>
        <p:txBody>
          <a:bodyPr wrap="none">
            <a:spAutoFit/>
          </a:bodyPr>
          <a:lstStyle/>
          <a:p>
            <a:pPr algn="ctr"/>
            <a:r>
              <a:rPr lang="en-US" sz="1400" b="1">
                <a:solidFill>
                  <a:srgbClr val="C00000"/>
                </a:solidFill>
                <a:latin typeface="Calibri" pitchFamily="34" charset="0"/>
              </a:rPr>
              <a:t>£61.8 Billion</a:t>
            </a:r>
            <a:endParaRPr lang="en-US">
              <a:solidFill>
                <a:srgbClr val="C00000"/>
              </a:solidFill>
            </a:endParaRPr>
          </a:p>
        </p:txBody>
      </p:sp>
      <p:sp>
        <p:nvSpPr>
          <p:cNvPr id="27" name="Rectangle 26"/>
          <p:cNvSpPr>
            <a:spLocks noChangeArrowheads="1"/>
          </p:cNvSpPr>
          <p:nvPr/>
        </p:nvSpPr>
        <p:spPr bwMode="auto">
          <a:xfrm>
            <a:off x="7596336" y="2276872"/>
            <a:ext cx="1008112" cy="523220"/>
          </a:xfrm>
          <a:prstGeom prst="rect">
            <a:avLst/>
          </a:prstGeom>
          <a:noFill/>
          <a:ln w="9525">
            <a:noFill/>
            <a:miter lim="800000"/>
            <a:headEnd/>
            <a:tailEnd/>
          </a:ln>
        </p:spPr>
        <p:txBody>
          <a:bodyPr wrap="square">
            <a:spAutoFit/>
          </a:bodyPr>
          <a:lstStyle/>
          <a:p>
            <a:pPr algn="ctr"/>
            <a:r>
              <a:rPr lang="en-US" sz="1400" b="1" dirty="0">
                <a:solidFill>
                  <a:srgbClr val="C00000"/>
                </a:solidFill>
                <a:latin typeface="Calibri" pitchFamily="34" charset="0"/>
              </a:rPr>
              <a:t>$1.93 Trillion</a:t>
            </a:r>
            <a:endParaRPr lang="en-US" dirty="0">
              <a:solidFill>
                <a:srgbClr val="C00000"/>
              </a:solidFill>
            </a:endParaRPr>
          </a:p>
        </p:txBody>
      </p:sp>
      <p:sp>
        <p:nvSpPr>
          <p:cNvPr id="28687" name="Rectangle 27"/>
          <p:cNvSpPr>
            <a:spLocks noChangeArrowheads="1"/>
          </p:cNvSpPr>
          <p:nvPr/>
        </p:nvSpPr>
        <p:spPr bwMode="auto">
          <a:xfrm>
            <a:off x="858044" y="6197600"/>
            <a:ext cx="3768725" cy="307975"/>
          </a:xfrm>
          <a:prstGeom prst="rect">
            <a:avLst/>
          </a:prstGeom>
          <a:noFill/>
          <a:ln w="9525">
            <a:noFill/>
            <a:miter lim="800000"/>
            <a:headEnd/>
            <a:tailEnd/>
          </a:ln>
        </p:spPr>
        <p:txBody>
          <a:bodyPr wrap="none">
            <a:spAutoFit/>
          </a:bodyPr>
          <a:lstStyle/>
          <a:p>
            <a:r>
              <a:rPr lang="en-US" sz="1400" b="1" dirty="0">
                <a:solidFill>
                  <a:srgbClr val="898989"/>
                </a:solidFill>
                <a:latin typeface="Calibri" pitchFamily="34" charset="0"/>
              </a:rPr>
              <a:t>Number in </a:t>
            </a:r>
            <a:r>
              <a:rPr lang="en-US" sz="1400" b="1" dirty="0">
                <a:solidFill>
                  <a:srgbClr val="C00000"/>
                </a:solidFill>
                <a:latin typeface="Calibri" pitchFamily="34" charset="0"/>
              </a:rPr>
              <a:t>red</a:t>
            </a:r>
            <a:r>
              <a:rPr lang="en-US" sz="1400" b="1" dirty="0">
                <a:solidFill>
                  <a:srgbClr val="898989"/>
                </a:solidFill>
                <a:latin typeface="Calibri" pitchFamily="34" charset="0"/>
              </a:rPr>
              <a:t> represents medical costs avoided</a:t>
            </a:r>
            <a:endParaRPr lang="en-US" dirty="0">
              <a:solidFill>
                <a:srgbClr val="898989"/>
              </a:solidFill>
            </a:endParaRPr>
          </a:p>
        </p:txBody>
      </p:sp>
      <p:sp>
        <p:nvSpPr>
          <p:cNvPr id="30" name="Rectangle 29"/>
          <p:cNvSpPr>
            <a:spLocks noChangeArrowheads="1"/>
          </p:cNvSpPr>
          <p:nvPr/>
        </p:nvSpPr>
        <p:spPr bwMode="auto">
          <a:xfrm>
            <a:off x="5756275" y="2036763"/>
            <a:ext cx="398463" cy="307975"/>
          </a:xfrm>
          <a:prstGeom prst="rect">
            <a:avLst/>
          </a:prstGeom>
          <a:noFill/>
          <a:ln w="9525">
            <a:noFill/>
            <a:miter lim="800000"/>
            <a:headEnd/>
            <a:tailEnd/>
          </a:ln>
        </p:spPr>
        <p:txBody>
          <a:bodyPr wrap="none">
            <a:spAutoFit/>
          </a:bodyPr>
          <a:lstStyle/>
          <a:p>
            <a:pPr algn="ctr"/>
            <a:r>
              <a:rPr lang="en-US" sz="1400" b="1">
                <a:solidFill>
                  <a:srgbClr val="6CAEE0"/>
                </a:solidFill>
                <a:latin typeface="Calibri" pitchFamily="34" charset="0"/>
              </a:rPr>
              <a:t>UK</a:t>
            </a:r>
            <a:endParaRPr lang="en-US"/>
          </a:p>
        </p:txBody>
      </p:sp>
      <p:sp>
        <p:nvSpPr>
          <p:cNvPr id="31" name="Rectangle 30"/>
          <p:cNvSpPr>
            <a:spLocks noChangeArrowheads="1"/>
          </p:cNvSpPr>
          <p:nvPr/>
        </p:nvSpPr>
        <p:spPr bwMode="auto">
          <a:xfrm>
            <a:off x="7534275" y="2036763"/>
            <a:ext cx="400050" cy="307975"/>
          </a:xfrm>
          <a:prstGeom prst="rect">
            <a:avLst/>
          </a:prstGeom>
          <a:noFill/>
          <a:ln w="9525">
            <a:noFill/>
            <a:miter lim="800000"/>
            <a:headEnd/>
            <a:tailEnd/>
          </a:ln>
        </p:spPr>
        <p:txBody>
          <a:bodyPr wrap="none">
            <a:spAutoFit/>
          </a:bodyPr>
          <a:lstStyle/>
          <a:p>
            <a:pPr algn="ctr"/>
            <a:r>
              <a:rPr lang="en-US" sz="1400" b="1">
                <a:solidFill>
                  <a:srgbClr val="6CAEE0"/>
                </a:solidFill>
                <a:latin typeface="Calibri" pitchFamily="34" charset="0"/>
              </a:rPr>
              <a:t>US</a:t>
            </a:r>
            <a:endParaRPr lang="en-US"/>
          </a:p>
        </p:txBody>
      </p:sp>
      <p:sp>
        <p:nvSpPr>
          <p:cNvPr id="20" name="Rectangle 19"/>
          <p:cNvSpPr/>
          <p:nvPr/>
        </p:nvSpPr>
        <p:spPr>
          <a:xfrm>
            <a:off x="188913" y="2351088"/>
            <a:ext cx="928687" cy="3846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91" name="TextBox 20"/>
          <p:cNvSpPr txBox="1">
            <a:spLocks noChangeArrowheads="1"/>
          </p:cNvSpPr>
          <p:nvPr/>
        </p:nvSpPr>
        <p:spPr bwMode="auto">
          <a:xfrm>
            <a:off x="473075" y="2249488"/>
            <a:ext cx="652463" cy="369887"/>
          </a:xfrm>
          <a:prstGeom prst="rect">
            <a:avLst/>
          </a:prstGeom>
          <a:noFill/>
          <a:ln w="9525">
            <a:noFill/>
            <a:miter lim="800000"/>
            <a:headEnd/>
            <a:tailEnd/>
          </a:ln>
        </p:spPr>
        <p:txBody>
          <a:bodyPr wrap="none">
            <a:spAutoFit/>
          </a:bodyPr>
          <a:lstStyle/>
          <a:p>
            <a:pPr algn="r"/>
            <a:r>
              <a:rPr lang="en-US" b="1" dirty="0">
                <a:solidFill>
                  <a:srgbClr val="898989"/>
                </a:solidFill>
                <a:latin typeface="Calibri" pitchFamily="34" charset="0"/>
              </a:rPr>
              <a:t>2000</a:t>
            </a:r>
          </a:p>
        </p:txBody>
      </p:sp>
      <p:sp>
        <p:nvSpPr>
          <p:cNvPr id="28692" name="TextBox 21"/>
          <p:cNvSpPr txBox="1">
            <a:spLocks noChangeArrowheads="1"/>
          </p:cNvSpPr>
          <p:nvPr/>
        </p:nvSpPr>
        <p:spPr bwMode="auto">
          <a:xfrm>
            <a:off x="473075" y="2589213"/>
            <a:ext cx="652463" cy="369887"/>
          </a:xfrm>
          <a:prstGeom prst="rect">
            <a:avLst/>
          </a:prstGeom>
          <a:noFill/>
          <a:ln w="9525">
            <a:noFill/>
            <a:miter lim="800000"/>
            <a:headEnd/>
            <a:tailEnd/>
          </a:ln>
        </p:spPr>
        <p:txBody>
          <a:bodyPr wrap="none">
            <a:spAutoFit/>
          </a:bodyPr>
          <a:lstStyle/>
          <a:p>
            <a:pPr algn="r"/>
            <a:r>
              <a:rPr lang="en-US" b="1" dirty="0">
                <a:solidFill>
                  <a:srgbClr val="898989"/>
                </a:solidFill>
                <a:latin typeface="Calibri" pitchFamily="34" charset="0"/>
              </a:rPr>
              <a:t>1800</a:t>
            </a:r>
          </a:p>
        </p:txBody>
      </p:sp>
      <p:sp>
        <p:nvSpPr>
          <p:cNvPr id="28693" name="TextBox 22"/>
          <p:cNvSpPr txBox="1">
            <a:spLocks noChangeArrowheads="1"/>
          </p:cNvSpPr>
          <p:nvPr/>
        </p:nvSpPr>
        <p:spPr bwMode="auto">
          <a:xfrm>
            <a:off x="473075" y="3268663"/>
            <a:ext cx="652463" cy="369887"/>
          </a:xfrm>
          <a:prstGeom prst="rect">
            <a:avLst/>
          </a:prstGeom>
          <a:noFill/>
          <a:ln w="9525">
            <a:noFill/>
            <a:miter lim="800000"/>
            <a:headEnd/>
            <a:tailEnd/>
          </a:ln>
        </p:spPr>
        <p:txBody>
          <a:bodyPr wrap="none">
            <a:spAutoFit/>
          </a:bodyPr>
          <a:lstStyle/>
          <a:p>
            <a:pPr algn="r"/>
            <a:r>
              <a:rPr lang="en-US" b="1">
                <a:solidFill>
                  <a:srgbClr val="898989"/>
                </a:solidFill>
                <a:latin typeface="Calibri" pitchFamily="34" charset="0"/>
              </a:rPr>
              <a:t>1400</a:t>
            </a:r>
          </a:p>
        </p:txBody>
      </p:sp>
      <p:sp>
        <p:nvSpPr>
          <p:cNvPr id="28694" name="TextBox 28"/>
          <p:cNvSpPr txBox="1">
            <a:spLocks noChangeArrowheads="1"/>
          </p:cNvSpPr>
          <p:nvPr/>
        </p:nvSpPr>
        <p:spPr bwMode="auto">
          <a:xfrm>
            <a:off x="473075" y="3608388"/>
            <a:ext cx="652463" cy="369887"/>
          </a:xfrm>
          <a:prstGeom prst="rect">
            <a:avLst/>
          </a:prstGeom>
          <a:noFill/>
          <a:ln w="9525">
            <a:noFill/>
            <a:miter lim="800000"/>
            <a:headEnd/>
            <a:tailEnd/>
          </a:ln>
        </p:spPr>
        <p:txBody>
          <a:bodyPr wrap="none">
            <a:spAutoFit/>
          </a:bodyPr>
          <a:lstStyle/>
          <a:p>
            <a:pPr algn="r"/>
            <a:r>
              <a:rPr lang="en-US" b="1">
                <a:solidFill>
                  <a:srgbClr val="898989"/>
                </a:solidFill>
                <a:latin typeface="Calibri" pitchFamily="34" charset="0"/>
              </a:rPr>
              <a:t>1200</a:t>
            </a:r>
          </a:p>
        </p:txBody>
      </p:sp>
      <p:sp>
        <p:nvSpPr>
          <p:cNvPr id="28695" name="TextBox 31"/>
          <p:cNvSpPr txBox="1">
            <a:spLocks noChangeArrowheads="1"/>
          </p:cNvSpPr>
          <p:nvPr/>
        </p:nvSpPr>
        <p:spPr bwMode="auto">
          <a:xfrm>
            <a:off x="473075" y="3948113"/>
            <a:ext cx="652463" cy="369887"/>
          </a:xfrm>
          <a:prstGeom prst="rect">
            <a:avLst/>
          </a:prstGeom>
          <a:noFill/>
          <a:ln w="9525">
            <a:noFill/>
            <a:miter lim="800000"/>
            <a:headEnd/>
            <a:tailEnd/>
          </a:ln>
        </p:spPr>
        <p:txBody>
          <a:bodyPr wrap="none">
            <a:spAutoFit/>
          </a:bodyPr>
          <a:lstStyle/>
          <a:p>
            <a:pPr algn="r"/>
            <a:r>
              <a:rPr lang="en-US" b="1">
                <a:solidFill>
                  <a:srgbClr val="898989"/>
                </a:solidFill>
                <a:latin typeface="Calibri" pitchFamily="34" charset="0"/>
              </a:rPr>
              <a:t>1000</a:t>
            </a:r>
          </a:p>
        </p:txBody>
      </p:sp>
      <p:sp>
        <p:nvSpPr>
          <p:cNvPr id="28696" name="TextBox 32"/>
          <p:cNvSpPr txBox="1">
            <a:spLocks noChangeArrowheads="1"/>
          </p:cNvSpPr>
          <p:nvPr/>
        </p:nvSpPr>
        <p:spPr bwMode="auto">
          <a:xfrm>
            <a:off x="590550" y="4287838"/>
            <a:ext cx="534988" cy="368300"/>
          </a:xfrm>
          <a:prstGeom prst="rect">
            <a:avLst/>
          </a:prstGeom>
          <a:noFill/>
          <a:ln w="9525">
            <a:noFill/>
            <a:miter lim="800000"/>
            <a:headEnd/>
            <a:tailEnd/>
          </a:ln>
        </p:spPr>
        <p:txBody>
          <a:bodyPr wrap="none">
            <a:spAutoFit/>
          </a:bodyPr>
          <a:lstStyle/>
          <a:p>
            <a:pPr algn="r"/>
            <a:r>
              <a:rPr lang="en-US" b="1">
                <a:solidFill>
                  <a:srgbClr val="898989"/>
                </a:solidFill>
                <a:latin typeface="Calibri" pitchFamily="34" charset="0"/>
              </a:rPr>
              <a:t>800</a:t>
            </a:r>
          </a:p>
        </p:txBody>
      </p:sp>
      <p:sp>
        <p:nvSpPr>
          <p:cNvPr id="28697" name="TextBox 33"/>
          <p:cNvSpPr txBox="1">
            <a:spLocks noChangeArrowheads="1"/>
          </p:cNvSpPr>
          <p:nvPr/>
        </p:nvSpPr>
        <p:spPr bwMode="auto">
          <a:xfrm>
            <a:off x="590550" y="4627563"/>
            <a:ext cx="534988" cy="368300"/>
          </a:xfrm>
          <a:prstGeom prst="rect">
            <a:avLst/>
          </a:prstGeom>
          <a:noFill/>
          <a:ln w="9525">
            <a:noFill/>
            <a:miter lim="800000"/>
            <a:headEnd/>
            <a:tailEnd/>
          </a:ln>
        </p:spPr>
        <p:txBody>
          <a:bodyPr wrap="none">
            <a:spAutoFit/>
          </a:bodyPr>
          <a:lstStyle/>
          <a:p>
            <a:pPr algn="r"/>
            <a:r>
              <a:rPr lang="en-US" b="1">
                <a:solidFill>
                  <a:srgbClr val="898989"/>
                </a:solidFill>
                <a:latin typeface="Calibri" pitchFamily="34" charset="0"/>
              </a:rPr>
              <a:t>600</a:t>
            </a:r>
          </a:p>
        </p:txBody>
      </p:sp>
      <p:sp>
        <p:nvSpPr>
          <p:cNvPr id="28698" name="TextBox 34"/>
          <p:cNvSpPr txBox="1">
            <a:spLocks noChangeArrowheads="1"/>
          </p:cNvSpPr>
          <p:nvPr/>
        </p:nvSpPr>
        <p:spPr bwMode="auto">
          <a:xfrm>
            <a:off x="590550" y="4967288"/>
            <a:ext cx="534988" cy="368300"/>
          </a:xfrm>
          <a:prstGeom prst="rect">
            <a:avLst/>
          </a:prstGeom>
          <a:noFill/>
          <a:ln w="9525">
            <a:noFill/>
            <a:miter lim="800000"/>
            <a:headEnd/>
            <a:tailEnd/>
          </a:ln>
        </p:spPr>
        <p:txBody>
          <a:bodyPr wrap="none">
            <a:spAutoFit/>
          </a:bodyPr>
          <a:lstStyle/>
          <a:p>
            <a:pPr algn="r"/>
            <a:r>
              <a:rPr lang="en-US" b="1">
                <a:solidFill>
                  <a:srgbClr val="898989"/>
                </a:solidFill>
                <a:latin typeface="Calibri" pitchFamily="34" charset="0"/>
              </a:rPr>
              <a:t>400</a:t>
            </a:r>
          </a:p>
        </p:txBody>
      </p:sp>
      <p:sp>
        <p:nvSpPr>
          <p:cNvPr id="28699" name="TextBox 35"/>
          <p:cNvSpPr txBox="1">
            <a:spLocks noChangeArrowheads="1"/>
          </p:cNvSpPr>
          <p:nvPr/>
        </p:nvSpPr>
        <p:spPr bwMode="auto">
          <a:xfrm>
            <a:off x="590550" y="5307013"/>
            <a:ext cx="534988" cy="368300"/>
          </a:xfrm>
          <a:prstGeom prst="rect">
            <a:avLst/>
          </a:prstGeom>
          <a:noFill/>
          <a:ln w="9525">
            <a:noFill/>
            <a:miter lim="800000"/>
            <a:headEnd/>
            <a:tailEnd/>
          </a:ln>
        </p:spPr>
        <p:txBody>
          <a:bodyPr wrap="none">
            <a:spAutoFit/>
          </a:bodyPr>
          <a:lstStyle/>
          <a:p>
            <a:pPr algn="r"/>
            <a:r>
              <a:rPr lang="en-US" b="1">
                <a:solidFill>
                  <a:srgbClr val="898989"/>
                </a:solidFill>
                <a:latin typeface="Calibri" pitchFamily="34" charset="0"/>
              </a:rPr>
              <a:t>200</a:t>
            </a:r>
          </a:p>
        </p:txBody>
      </p:sp>
      <p:sp>
        <p:nvSpPr>
          <p:cNvPr id="28700" name="TextBox 36"/>
          <p:cNvSpPr txBox="1">
            <a:spLocks noChangeArrowheads="1"/>
          </p:cNvSpPr>
          <p:nvPr/>
        </p:nvSpPr>
        <p:spPr bwMode="auto">
          <a:xfrm>
            <a:off x="823913" y="5616575"/>
            <a:ext cx="301625" cy="369888"/>
          </a:xfrm>
          <a:prstGeom prst="rect">
            <a:avLst/>
          </a:prstGeom>
          <a:noFill/>
          <a:ln w="9525">
            <a:noFill/>
            <a:miter lim="800000"/>
            <a:headEnd/>
            <a:tailEnd/>
          </a:ln>
        </p:spPr>
        <p:txBody>
          <a:bodyPr wrap="none">
            <a:spAutoFit/>
          </a:bodyPr>
          <a:lstStyle/>
          <a:p>
            <a:pPr algn="r"/>
            <a:r>
              <a:rPr lang="en-US" b="1">
                <a:solidFill>
                  <a:srgbClr val="898989"/>
                </a:solidFill>
                <a:latin typeface="Calibri" pitchFamily="34" charset="0"/>
              </a:rPr>
              <a:t>0</a:t>
            </a:r>
          </a:p>
        </p:txBody>
      </p:sp>
      <p:sp>
        <p:nvSpPr>
          <p:cNvPr id="28701" name="TextBox 37"/>
          <p:cNvSpPr txBox="1">
            <a:spLocks noChangeArrowheads="1"/>
          </p:cNvSpPr>
          <p:nvPr/>
        </p:nvSpPr>
        <p:spPr bwMode="auto">
          <a:xfrm rot="-5400000">
            <a:off x="-338674" y="3970237"/>
            <a:ext cx="1215456" cy="276999"/>
          </a:xfrm>
          <a:prstGeom prst="rect">
            <a:avLst/>
          </a:prstGeom>
          <a:noFill/>
          <a:ln w="9525">
            <a:noFill/>
            <a:miter lim="800000"/>
            <a:headEnd/>
            <a:tailEnd/>
          </a:ln>
        </p:spPr>
        <p:txBody>
          <a:bodyPr wrap="square">
            <a:spAutoFit/>
          </a:bodyPr>
          <a:lstStyle/>
          <a:p>
            <a:pPr algn="ctr"/>
            <a:r>
              <a:rPr lang="en-US" sz="1200" b="1" dirty="0">
                <a:solidFill>
                  <a:srgbClr val="898989"/>
                </a:solidFill>
                <a:latin typeface="Calibri" pitchFamily="34" charset="0"/>
              </a:rPr>
              <a:t>In millions</a:t>
            </a:r>
          </a:p>
        </p:txBody>
      </p:sp>
      <p:sp>
        <p:nvSpPr>
          <p:cNvPr id="28702" name="TextBox 38"/>
          <p:cNvSpPr txBox="1">
            <a:spLocks noChangeArrowheads="1"/>
          </p:cNvSpPr>
          <p:nvPr/>
        </p:nvSpPr>
        <p:spPr bwMode="auto">
          <a:xfrm>
            <a:off x="473075" y="2928938"/>
            <a:ext cx="652463" cy="369887"/>
          </a:xfrm>
          <a:prstGeom prst="rect">
            <a:avLst/>
          </a:prstGeom>
          <a:noFill/>
          <a:ln w="9525">
            <a:noFill/>
            <a:miter lim="800000"/>
            <a:headEnd/>
            <a:tailEnd/>
          </a:ln>
        </p:spPr>
        <p:txBody>
          <a:bodyPr wrap="none">
            <a:spAutoFit/>
          </a:bodyPr>
          <a:lstStyle/>
          <a:p>
            <a:pPr algn="r"/>
            <a:r>
              <a:rPr lang="en-US" b="1" dirty="0">
                <a:solidFill>
                  <a:srgbClr val="898989"/>
                </a:solidFill>
                <a:latin typeface="Calibri" pitchFamily="34" charset="0"/>
              </a:rPr>
              <a:t>1600</a:t>
            </a:r>
          </a:p>
        </p:txBody>
      </p:sp>
      <p:sp>
        <p:nvSpPr>
          <p:cNvPr id="3" name="TextBox 2"/>
          <p:cNvSpPr txBox="1"/>
          <p:nvPr/>
        </p:nvSpPr>
        <p:spPr>
          <a:xfrm>
            <a:off x="5004172" y="5801519"/>
            <a:ext cx="3600276" cy="1015663"/>
          </a:xfrm>
          <a:prstGeom prst="rect">
            <a:avLst/>
          </a:prstGeom>
          <a:noFill/>
        </p:spPr>
        <p:txBody>
          <a:bodyPr wrap="square" rtlCol="0">
            <a:spAutoFit/>
          </a:bodyPr>
          <a:lstStyle/>
          <a:p>
            <a:r>
              <a:rPr lang="en-GB" sz="1200" dirty="0">
                <a:latin typeface="+mn-lt"/>
              </a:rPr>
              <a:t>Health and economic burden of the projected obesity trends in the USA and the </a:t>
            </a:r>
            <a:r>
              <a:rPr lang="en-GB" sz="1200" dirty="0" smtClean="0">
                <a:latin typeface="+mn-lt"/>
              </a:rPr>
              <a:t>UK; YC Wang, </a:t>
            </a:r>
            <a:r>
              <a:rPr lang="en-GB" sz="1200" dirty="0">
                <a:latin typeface="+mn-lt"/>
              </a:rPr>
              <a:t> </a:t>
            </a:r>
            <a:r>
              <a:rPr lang="en-GB" sz="1200" dirty="0" smtClean="0">
                <a:latin typeface="+mn-lt"/>
              </a:rPr>
              <a:t>K </a:t>
            </a:r>
            <a:r>
              <a:rPr lang="en-GB" sz="1200" dirty="0">
                <a:latin typeface="+mn-lt"/>
              </a:rPr>
              <a:t>McPherson </a:t>
            </a:r>
            <a:r>
              <a:rPr lang="en-GB" sz="1200" dirty="0" smtClean="0">
                <a:latin typeface="+mn-lt"/>
              </a:rPr>
              <a:t>, T Marsh, SL Gortmaker, M Brown.</a:t>
            </a:r>
            <a:r>
              <a:rPr lang="en-GB" sz="1200" dirty="0">
                <a:latin typeface="+mn-lt"/>
              </a:rPr>
              <a:t> </a:t>
            </a:r>
            <a:r>
              <a:rPr lang="en-GB" sz="1200" dirty="0" smtClean="0">
                <a:latin typeface="+mn-lt"/>
              </a:rPr>
              <a:t>The </a:t>
            </a:r>
            <a:r>
              <a:rPr lang="en-GB" sz="1200" dirty="0">
                <a:latin typeface="+mn-lt"/>
              </a:rPr>
              <a:t>Lancet </a:t>
            </a:r>
            <a:r>
              <a:rPr lang="en-GB" sz="1200" dirty="0" smtClean="0">
                <a:latin typeface="+mn-lt"/>
              </a:rPr>
              <a:t>2011: 378</a:t>
            </a:r>
            <a:r>
              <a:rPr lang="en-GB" sz="1200" dirty="0">
                <a:latin typeface="+mn-lt"/>
              </a:rPr>
              <a:t>, </a:t>
            </a:r>
            <a:r>
              <a:rPr lang="en-GB" sz="1200" dirty="0" smtClean="0">
                <a:latin typeface="+mn-lt"/>
              </a:rPr>
              <a:t>9793, 815-825 </a:t>
            </a:r>
            <a:r>
              <a:rPr lang="en-GB" sz="1200" dirty="0">
                <a:latin typeface="+mn-lt"/>
              </a:rPr>
              <a:t>) </a:t>
            </a:r>
            <a:br>
              <a:rPr lang="en-GB" sz="1200" dirty="0">
                <a:latin typeface="+mn-lt"/>
              </a:rPr>
            </a:br>
            <a:endParaRPr lang="en-GB" sz="1200" dirty="0">
              <a:latin typeface="+mn-lt"/>
            </a:endParaRPr>
          </a:p>
        </p:txBody>
      </p:sp>
      <p:sp>
        <p:nvSpPr>
          <p:cNvPr id="4" name="Rectangle 3"/>
          <p:cNvSpPr/>
          <p:nvPr/>
        </p:nvSpPr>
        <p:spPr>
          <a:xfrm>
            <a:off x="446869" y="250968"/>
            <a:ext cx="5681663" cy="1077218"/>
          </a:xfrm>
          <a:prstGeom prst="rect">
            <a:avLst/>
          </a:prstGeom>
          <a:effectLst>
            <a:outerShdw blurRad="50800" dist="38100" dir="2700000" algn="tl" rotWithShape="0">
              <a:prstClr val="black">
                <a:alpha val="40000"/>
              </a:prstClr>
            </a:outerShdw>
          </a:effectLst>
        </p:spPr>
        <p:txBody>
          <a:bodyPr wrap="square">
            <a:spAutoFit/>
          </a:bodyPr>
          <a:lstStyle/>
          <a:p>
            <a:r>
              <a:rPr lang="en-US" sz="3200" dirty="0">
                <a:solidFill>
                  <a:srgbClr val="FF0000"/>
                </a:solidFill>
                <a:latin typeface="+mj-lt"/>
              </a:rPr>
              <a:t>What-if Scenarios – Health Care Costs</a:t>
            </a:r>
            <a:endParaRPr lang="en-GB" sz="3200" dirty="0">
              <a:solidFill>
                <a:srgbClr val="FF0000"/>
              </a:solidFill>
              <a:latin typeface="+mj-lt"/>
            </a:endParaRPr>
          </a:p>
        </p:txBody>
      </p:sp>
    </p:spTree>
    <p:extLst>
      <p:ext uri="{BB962C8B-B14F-4D97-AF65-F5344CB8AC3E}">
        <p14:creationId xmlns:p14="http://schemas.microsoft.com/office/powerpoint/2010/main" val="234550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P spid="24" grpId="0"/>
      <p:bldP spid="25" grpId="0"/>
      <p:bldP spid="26" grpId="0"/>
      <p:bldP spid="27"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40" y="260648"/>
            <a:ext cx="6851104" cy="1143000"/>
          </a:xfrm>
          <a:effectLst>
            <a:outerShdw blurRad="50800" dist="38100" dir="2700000" algn="tl" rotWithShape="0">
              <a:prstClr val="black">
                <a:alpha val="40000"/>
              </a:prstClr>
            </a:outerShdw>
          </a:effectLst>
        </p:spPr>
        <p:txBody>
          <a:bodyPr/>
          <a:lstStyle/>
          <a:p>
            <a:pPr algn="r"/>
            <a:r>
              <a:rPr lang="en-GB" dirty="0" smtClean="0"/>
              <a:t>Cost-Effectiveness modelling</a:t>
            </a:r>
            <a:endParaRPr lang="en-GB" dirty="0"/>
          </a:p>
        </p:txBody>
      </p:sp>
      <p:sp>
        <p:nvSpPr>
          <p:cNvPr id="4" name="AutoShape 2" descr="data:image/jpeg;base64,/9j/4AAQSkZJRgABAQAAAQABAAD/2wCEAAkGBwgHBhUUEhQWFRUXGB4bFhYYGCUeHxgcHxgcHB8bHiIjHyggHyElGxwdIzElJSkrLi4uHSIzOzMsNyotLiwBCgoKDQ0NFA8PFCwcFBwrLCwsKysrLCsrKywsLCssLCwrLCwsKywsLCssNysrLCsrKysrKywrKysrKysrKysrK//AABEIAGMB/gMBIgACEQEDEQH/xAAcAAEAAgMBAQEAAAAAAAAAAAAABQYEBwgDAgH/xABNEAABAwIEAwIFEAYJBAMAAAABAAIDBBEFBhIhBxMxQVEUIjJhcQgXIzY3VHN0gZGTobGys9IVFjM1QtEkUlNicnWStPA0gsHiQ4PD/8QAFgEBAQEAAAAAAAAAAAAAAAAAAAEC/8QAFxEBAQEBAAAAAAAAAAAAAAAAABEBQf/aAAwDAQACEQMRAD8A3iiIgIiICIiAiIgIiICIiAiIgIiICIiAiIgIiICIiAiIgIiICIiAiIgIiICIiAiIgIiICIiAiIgIiICIiAiIgIiICIiAiIgIiICIiAiIgIiICIiAi+JnFsRI7AfsXHD8zY/K8uNXUEk3J5z/AMyDspFobgtxHqI8QFFWyue2Q+wSyOJLXn/4yTvZ3Z3Hbt23ygIi5HzPmPHP1kqf6VUC08gAErgABI4AAXsABtYIOuEWpPU84lX4hhVVzpZJdMjNOt5da7Te1ybdFsfNMskGWapzSWubBKWuBsQRG4gjzgoJRFxgMdxi3/Uz/Su/mukuCNXU1nD+J0j3PdrkGpzi42DzYXO6sSr6iLWnFDinDlV5p6YNlqreMT5MII21W6u7Q35T3GK2U5wa252CxBi2GmTTzotXdzG3+a65Bx3MWM5gm1VU8kpvcBx8Uehos1vyAKKsFYldvNcHNuNwv1cY4PjmK4JLqpp5ITe50OIB9I6H5QupeGWJ4tjOS4J6sgyvBNw3TqbqIa4gbXIF9rCxCQq0ouf/AFQOLYlSZwhZHNIxngzXaWPLRcyyAnY9bNHzLWP6dxj3zP8ASu/mkK7ORcY/p3GPfM/0rv5p+ncY98z/AErv5pCuzkWuuA8lXPkXXLI+QvneWl7i6wAa2wv2XBPpJWxVFEVU/Xmhjz67DZGlj9DXRyF2z3FurRa2xt033sfNeVzXjQy7l6apLOZym6tF7atwLXsbde5BLIvChqBV0TJLW1sa63dcA2+te6AiwG4zQOxw0gf7OI+aWaTszVpve2nr2XuvirxqlpcahpnCQyTBxYQwloDBc6ndB/zvCCSREQEREBEVffmN7c9toOWLGmM/M1b35mjTpt8t7oLAigc85j/VPLMtVy+byy3xNWm+p7W9bG1r36KdYdTQUH6iIgIsCuxnD8PxCCGR+mSoLhC2xOotGp24FhYEdbdV8Y5jVLgkMbpBIRJK2JuhhcdTr2JA6DbqgkkUe/GsPZjjaQv9ndGZQyx8gO06r209drXvspBARFH0mM4fWYtNTsfeWDRzW6SNOtupu5Fjcb7EoJBERARQuccwxZWy5LUuYX6ANLAbFznODWi/ZuRc77X2PRfOXajMk7neGwwRCwLOVIXEHta4FoFx3gkIJxERAREQEREBERAREQEREBERAREQedR+wd6D9i4kb0XbdR+wd6D9i4kb0VxNfq6Y4OZ8GacK5E7v6VCPGJ6ys6CT0jYO89j27c+DAK12WPDWjVCJjC+38DgxjgT5na7X7xbtC8MDxatwLFY6iB2mSM3aew9hB7wRcEdxVR2guM8z+2Wq+Hl/EcusMmZmo824Cyoi2vtIy9zG8AamH0X2PaCD2rk/M/tlqvh5fxHKYutz+ps/ddZ8Iz7pWzs3+1Or+Ly/hOWsfU2fuus+EZ90rZ2b/anV/F5fwnKK43HRdOcB/c6j+Ek++VzGOi6c4D+51H8JJ98q6mLJnvMLcr5VmqermttGO97jpb8lzc+YFciVE8tVUOe9xc97i5zj1c4m5J85K3x6pKuMeC0kP9pK55/+toH/AOi0EeiYa2xwi4YQZkpvC6y/IuRFEDbm22LnEbhoNxYWJIPQDfczMjZTZFpFDS288LSfnIv9akMu4fHhOAwQN6RxMZ6bNAJ9JO6kVFa6zDwayriwvE11K/viPin0tdcf6bK/UFJDQULIoxZkbWsaO5rQAB8wXuiDnL1RXt5i+Ks/FmVU4Z4dSYtnqmhnYJI3ucHMPQ2jeezzgK1+qK9vMXxVn4sypGTMcZlvM8NU5hkERJLAbE3Y5vX5VeJ10t62WS/eUXzu/MnrZZL95RfO78yo/r/0XvKT6UflQcf6G+9FJb4QflUG28Lw2iwihbDBG2ONvksaLAXNz85N1lrxpKhlXSMkbez2hwv1sRcfavZFakxrLMOauIeJRX5crYKd8Ew2dFI0Xa4HqB2G3Z57FfeM5mmx3hVXxVDeXWUzeXUx/wB4PFpB/deBfbbr2WJtOEYVXQcS62ocwiGSGFrH7WcWjcdb7KC4u5JrsXgdU0APhBZyZoxYc+IkGxvtqaQD6B5gEGXjGMYoRhuH0bxFLUxB0k5aHGKJkYJLQdi53QX6fLcY+MfrHlnMWHxiukngqKgMeJWM19Lkag0XaR2WBBHXfb1zDg+M0FZh1dTwmZ9NFyp6cEBzmOYAS2+xLTfbt286w8yT5jx7FKKpZh8zIKacPdG8sE77g3cGa9LWttbd1yXdgCDxdgtZUcYp2NraiMmj1h7RHqDTPtELxkaB2bX26qy4xidfScRMOp2yO5UkU5lbYeOWMu0nbv32ssHG4sUwTiR4ayllqYZKQQHk6S5jxLq3DnDa1t79vmWViFBiWIZ9wyq5L2xshm5ty28Tnx7NdY7m+21wgwcHkxjPNdUyirlpaWKZ0MDIA0OeWW1SPc5rrgk7NFv/ACfCjzHjVHhmL0s8uuooYXSQ1AaGl7HQuexxA8XU0gX2sfPuT64K3GciV1TD4HNVU0s7poJKfSXM19Y3tc5pFiPK7fqHxS5cxmrwrF6qeLRU10L2RU4cHFjGwuZG0uHi6nEi+9unTcAPLDcOzTjGSo6t2JysmNOJI2RxsaweJcB/ikvJ7TcDfYL5mznjGLZbwuOBzYqrELh0um4jbH+1e1vTUeoB269OoteWsPq6Th/DA9hbK2lDHM2uHcu1u7qqTT5TzBR5RwqeGK9ZQF5dTucBrZI4h7Q69g7Ta3pPbsQys2U2O5RdRGLEKiWOathilbNpc46i4nS4NBDSAQW79liLbycvu3s/y0/7hRecBmvNUNM9lA+KOmqYp3RySM5srmkghgDtIa1pO7jc3FhsVPnC69/FVlVy3CHwDll5I2eZtWjre9vkQYvHH3M6n0xfjMXzmmtx2TO1FSUtTyGzQSOedAfbTbcA/wAVthfYX6FZ/FnCq7G8hzw07DJK4x6WggXtKxx6kDoCV84lhVfLxHoZ2xkxR08rXvuLNc4bDrfdBGMkxnK2f6OnfWS1UFY2UFswbqY+NgfqaWtGxuBb09drRmGYrWY7mWrhqsSmoaiOdzKemaGMaYx5DvHYeaXbnY+foQrNmnCa+sz7hU0bC6KA1HNfcWZriaG33vuR2KIzvLV5iw2alfg80kxD2wSnlljTuGSiTXdnY7TbzIMTP2FVcnEDCR4VMC8zAOaGexlsTLuZ4hF39t7juspnO9XimXMFoWx1Mj3uroY5JXhuqRjy8lps0N7hsAbAedYWYcExvD2YPOGPq30ILahrCNb9UTWOe3URqsW+k3HnIyc5Q4pmjBaJ0dLNG5lfDI+OTSHNjZqu8gOItuNr38yIhsVwirn40ta2snYXUTnh7Qy7G853sTbsI0DruC7zqyV+IYhQ5/w+lEznRvgl5uoC8jmNFnOsBvffawWJmimxPC+IkGIR00tTD4M6CRsNi9h5heHaSRcG9vNY+a/xmiPGv05h+JQ0kkgibI2emu3mtbI2wI3LSQeoB7u8kBIZmxavo+IOFwMeWxT+Ec1lh4+iIFt9r7HfZVfK2B1r+JWKMFdUgx+DFzwI9Ut4rgP9jtsNhpA2UhIzMWYOIGHVL6F9PTwc8Xe9pf48VtT2gnSC6wAuTsSbbL1LcXy1xBrqgUc1TFVth5boNJ0ujj0Frw5zdO+9/R8hWLjOam4pnGopX4g3D6amDWkh7GyzyOFzZzwdLWdNh19O0lw+zHLWY7VUZqm1rIgySGpaWkuY7YseW+KXNd2jr9SxKigxbK+cKipZRuq6Wr0veyPSZYJGtsbNcfHDtzsfs8a2Zar58Q1udRSUjRbQZNAdJe9/Fa4lttuvW/mKCqccaSWXKWsTSMa2SMGNunS8mVtibtJu3qLEee6+8dnxvCcSpcPgrJZJqx7nOqJmscYIo23doDWNbqPYXA9D6RKcU8LrsYyi6KBhkkMkRDRbo2QEncgbALzz1g+KHGKOvpI+dLSueHw6g0yRSN0u0k7am9QD1v5rEI3G5MayNX0svhc1VTSzNhnjnDS5pf0kY5rWkWIO3/B8Pfj+PcRa+kZWyU9PCyFwEbW67uiBs1xadILiSep6AWC9MXZjGe6+miNJNS0sMzZp5J9Ic8svpjY1rnEgk7u2H2GSwHCa+m4lYjUPjIhlZAI33FnlsYDrb32O24RFwY3SwC97Dqe1fSIiiIiAiIgIiICIiAiIgIiIPOo/YO9B+xcSN6Ltuo/YO9B+xcSN6K4muguAdDTYlw8qYpWh8b6l7XtPaDDCtScQcoVOTcfdC67oneNDIR5bO49mpvQj0HoQtx+py9pU3xp/4MKuWfcpUuccAdA+zXjxoZLbseOh9B6Edx77FBznwyzpNk3Hg43NPJZs7PN2PH95t7+cXHbcV/ME0dRj1Q9hDmumkc0joQXkg/KF44ph9VhOIyQzNLJI3Fr2nsI+0HqD2ggrGVRvn1Nn7rrPhGfdK2dm/wBqdX8Xl/CctY+ps/ddZ8Iz7pWzs3+1Or+Ly/hOWWnG46LpzgP7nUfwkn3yuYx0XTnAf3Oo/hJPvlXUxVfVLRPMVC63igzAnzkREfdK0aei6b464K/Fciue0XdTvEth/V3a/wCQNdq/7VzKmGu16CdlVQxvbu17GuB8xAI+pe61ZwRzxS4pgTKKZ4bUQjTGCf2sY8nT52jxSO4A99tpqKIsavr6LDafXNIyJg/ikcGj5yQFkAghBzn6or28xfFWfizLX2AYPVY/jEdPDp5khIbqNhs0u3PoBWwfVFe3mL4qz8WZV7hB7pFH/jd+E9XidTHrJZw7oPpf/VPWRzgfe/0p/KulkSkY2G07qPDo4ybljGtJHbZoH/hZKIor4EsbpC0Eah1F9x8iSyxwtu4hovbc237lrvDa2joeMWIGWRkYNPCAXuDb7N6XK8+L2K4bW4BTtjmikd4ZCdLHtcbXO9gUGy0UBmPNdFgVTHFolnqJbmOCFup5aOrjcgNaO8kdD1sV+5dzVSY3VyQmOWCeIAvgmbpdpPR4sS1zT3g/aEE8vGsq6ahpjJK9kbG+U97g1o3tuTsN1VH8Q6GSskbBTVdTHE7TLPDFqjaR5QB1Av09TpB26XuFX+IGZaDNXCCsnp9XLD2sBeLXLZ49xudj1F9/MEG0AQ4XC8KuupKIs5sjI9bgxmtwbreejG3O7j2AbrX2cs0YhhWZMNiiiqSwkmQRtbaccsEMZdwuWncg2HpWPxNxZklHhNRJHLA1uIRveyRvjtaxzr3a0uvcC4AuTcduyDaKKmw8QqT9KQxTUtXTNndohlniDWOcejT4xLS7sBHzK5ICKmniHQy1UggpqupiidplqIYtUbSPKt4wc/T1OkHbcXuF9N4jYI7KhrwJeQJeV5I1X1huq2ryd79b27L7ILgipFRxJoKRzXy0tZHTPcGiqfDpj36ONzrDT3lvyKXzNm2hy/NFGWSzTzfsoIW6nuA6u6gBo7yew9xQTMlbSRVbInSMEjwSxhcA54buS0XubDrbovdauOOsxnizh4MM0EkcM+uKZmlwBZ4pBBLXA2O4J6Hotg5gxNmC4HPUOFxFG59u/S0kD5TsgyKyuo6FoMsjIwehe4Nv85XrDNFPGHMcHNPQg3B+ULXGQ8nUWPYS2vxJjaqpqRr9k8ZscZN2MY07AabHpte3ps8WH5ayHh1RO1raeI2fLYnTceKNLbmxN7WaNyQgsaKiVfE+hw/DzPPR10MRF43vhFpL9APH8UkbjXa4B9CmMyZzwrLctO2cSXqdXL0M1btDTYgG9yXNAABuSgsaKrVWd6KiwuKSWCpZLM5zYaQx+zyFp3swOIAtvckCxHeF7YHm6mxTFDTSQz004brbFO0AvZexcwtc5rrHrvf5igsL3tjYSSAB1J7Fj/pKg/tY/wDWP5qF4ke0Kt+LyfdKqWT8A4fz5VpHTR0ZldBGZNT26i4sF7+Ne90G0Gua9oINwehHav1V/E8wYZlerpKZ8b445jyoZGtHKjLQA2Nx1XbcWA2+w2yIsxUc+ZnUTGvfJHGHyvaBoiv5LXm9w5w3DQDtugmEVPl4hUD6l7aamq6tsZLZJaeHUwOHUAlw1Ef3QVnYxnHDMKp4CWyvkqBeGnjjJmeLX8g202HXVa2/cgsSxDidA2kMhlj5bTZz9Y0gg2IJvYG+yi8u5soscq3w6JYJ4wHPgnZofpJsHjchzb9oJ7L2uFqat9wSp+NO/wB01BvhFB5jzTh+XnRseJJJpSRFBC3XJJbrYbbDtJIC+Mu5soscq3w6JoJ4wHPgnZofpJsHixIc2/aCey9rhBPoqJS8UsJxGh5lNTVtSN9bYoNRjsf4jqDbkbgAk2I2CsOF5pwfE8t+GskAp9Jc5zxbRpNnBw7wRbz9l7hBNIqjh2fabEZo9FHXcmRwayoMHsZ1Gwd5WoMP9YtsvfF860NBijqeKGoqpmAGSOmj18oHcayS1oJHQXv5kFnRReXcfoMx4fzYCbBxY9rhpfG8dWPadw4dylEBERAREQedR+wd6D9i4kb0Xb53Co8nCPI0khPgnU32lkA+QB9h6AriagvU5e0qb40/8GFbVUXl3L+FZaw/k0sYjj1FxFybuNgSS4kk2AHXsClFFau415C/WDDvC6dv9Jhb4zQN5Yxva3a5u5HeLjfa3OS7eVOxHhdkzEa10slKNbzd2mR7ASeps14aPkCuakUv1Nn7rrPhGfdK2dm/2p1fxeX8Jy+ctZXwbK1M5lJFy2vdqd4znEm1uriT07FK1EEVTTuY8BzXAtc09CCLEH0hRXEg6LpzgP7nUfwkn3ys/wBanJHvNv0j/wA6s2C4Rh+BYe2GnjEcbb2aLnqbk3JJO/erUjMljZNEWuALSCCD0IOxBXMPE7hxWZSrnSxNc+jcbseN+Vf+B/aLdA47HbtXUC/Hta9hBFwdiD2hRXETXFrgRsR0I7FPRZ1zTDDpbXVIb3c1323uui8X4VZNxSUuNMI3HticWD/SDp+pQ0XA3KTJLl1S4f1TILfUwH61akc7V1dV4hLqmkfK7+tI8uPzkkrqrhRisuMZApXvB1NZyyT/ABcslgdftuGg377pg/DXJ+EOBjpI3OG+qW8hv3jWSB8gCtjQGtsNgg5z9UV7eYvirPxZlrKmqZ6ScPje5jx0c0lpHZsRuNl15mHJuXsy1DX1VO2V7W6Q4lwOm5NrtIuLk9e8qJ9anJHvNv0j/wA6Ujmr9Z8we/Kn6d/5k/WfMHvyp+nf+ZdK+tTkj3m36R/509anJHvNv0j/AM6UiJ4B4nX4pk2Qzyvlc2pc1rnuLiG8uN1rne13H51spRuA4FheXaHlUsTYo9RcWi5u42BJJJJNgBv3BSSitZU2D4ZjHGCvbUQxzBtPCWiRgcAbDcXGy8OKuWsCwnBKeSnpYIn+GQjVHG1psSbi4F7bLY0OEUEGLSVLWATSNDXvubua3oOttvQmL4RQYzTtZOwSNa8PaCSLOb0OxHRBreuhrvXnma2q8FfLTM8HcYmv1sFtUbdXQ6wXWHWx7lPDKOJw4zJVvrTPUClfCwcpsexJc3yTvZ/mVizBlvB8yU4ZVQtlDfJJuHNv10uBDh2dD2BeWXspYHlt7nU0IY54s5xc5ziL3tdzibIK7wdrsOi4ZwkOawRB4m1EDQ4SOc4u322OrfsIVFM0dTwJxB7DdrqtxafMamIj6ltCq4fZUq8WNQ+lYZCdTtyGude93MB0ONzfcG5WU7J2XnUs8fg7NFS4OnaCQHuDtQNgdvG32sgreciG5qwMnYc14v5zE0AfKV+8Vv8Ar8I/zKD7VbMdy9hOYKAQ1MQkY0gtFyC0gWBa4EOBt3FY1Nk/AKakijbCNMMomiBe4lso/juXEk+m6Cv8YP3TR/5hT/a5XLF2TSYTMI/LMbwy39bSbfWvnFcJoMYiY2dgeGPbI0EkWe3yXbEdLrNQUThHX4dFw0gcHsY2JrxMSQNDg9xdr7ut9+whUFssdRwYlc03a7ELg94M7SPqW0qjh9lSpxY1D6VhkJ1O3Olzr3u5l9Djc3uW7rJdk3LroZW+Dt0zSCSVoJAc9puHWB23PZZBD8aADw0q/Qz8ZijcNmipuMXsxs6XD2CnJ7bOu9je83BdbuBV8xbDKLGcPdDOwSRPtqaSRexBHQg9QFh49ljBcw0rWVMLZAzyDchzOnkuaQ4dB0PYEFYx6eF/GHDmhwLmwT6mg7tuza47L2NlZ844ZLjOVamBnlyQvay/TVpOm/8A3WXjhOTMu4PURyQU7WPj1aX3Jd44s4uJJLiQOrrqeQUjhHj9LiuUIYb6Z6Zohmids9hZ4oJB3sQB8tx1BWDxkqYHYHAdQdHFWwOqmgg6YvG8sdxdb0qwY7kLK+PVnNnpmukPV7XOY521vGLHNLttt1lYZlHL2FYc+GGmibHILSN035gF7BxNy61za52uUFY4319I3hnMOY28piEW/l2lY/xe/wAUE+heeb/bzgP+Kf8ACjU7QcO8pUDJAylZaRpa7UXO8U9Wt1OOkf4bKRbljBmvpiIgDSXFP4zvYw5oaR132A8q/RBRc5sqmcXqQio8FElK5kMpY145gkcXNAdsCWlov23A7VYIsoYhJmalqqmuMzqbmctnIYy4kZodctN7dP8AhVhxzA8Lx+i5VVE2Vl7gOHQ9Lg9Wmx6ghR+AZKy7l2rMlNBokI06y9zzbuBe42G3Yg+OI/tCrfi8n3SoXJOVMq1OTqN8lJSue6niL3OiYS5xjBJJIuSSrtiFFTYjRPilbqje0te09oOxG26q/rXZJ95s/wBT/wAyDy4sSUNRlY0r2c2aqcI6aMHcyXBDwexrPKJ6W2PVV/JElRT5YxKgILcUibM6RxcS6dz2HlzAncjdo82x21LYFNl3CKWsilbEA+GLlQm5PLjAtpaCbDba/UjtXpJgeGy402qMY57W6BICQdO/imxs4bnqCgr/AAhmopuHdLybWawteB2SBx1385dc/KCq5i0eIO40ER1EdM+SjaIHyQ8wPAfdzGgvbZ1w52xOwKtdZw+yzV1j5DC5jpN5BFLJG2Q97mseATuezdZuLZQwDGMNjgmga6OEARWJaYwAAA1wIcNgOh3sEEZhuVMUjzaytqaxkz2QuiDWU/Ku0m+55jr2dv07Vrat9wSp+NO/3TVtvAMo4Ll+pdJBG4SObpc98j3uLb3td7jYXHYvyTJ2ASYA6jMP9He/W6PW7dxfrvq1avKF+qCkYxFiB41WZUMpnyUQED5IuYHAPu6NoL22dcOd27A96s2HZUxVmbI6yprGTOZE6INZT8u7XG+55jr2O/RTOYstYPmWnayqiEgabsNy1zT/AHXNIcOg6HewXhgGUcFy/VOkgjcJHN0ue+R73Ft72u9xsL9yCu8C/c2g/wAUv4rlRatrvWrrdiYm4o4ytH9mJWXHovZbpwLBcPy/hjYKZnLiaSWt1F1rkk7uJPU96+KDL+FYfQyxRxN5cz3vlY67g9z/AC7hxOx7uiDOppYJqZroyCxwBYW9C0ja3mstT8P6bHZ8UxJkVZHTyitkdLG+m5jyCRpfcyNOk72FrdvarnR8PMsUU7XMieAx+tjOdIWNeDqDgwv07HfosnHclZfx6uE00PsoFuYx7o3EdxLHAnbvug8sn5ZqsBraqWWoE76l7Xu0xcsNcGkGw1u3Itf0KzKNwDAcNy9RmOmZoYXF7vGLi5xABcS4kk2A7exSS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15062"/>
            <a:ext cx="6720682"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3140968"/>
            <a:ext cx="62103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72763"/>
            <a:ext cx="89884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03070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03649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6165304"/>
            <a:ext cx="792088" cy="369332"/>
          </a:xfrm>
          <a:prstGeom prst="rect">
            <a:avLst/>
          </a:prstGeom>
          <a:noFill/>
        </p:spPr>
        <p:txBody>
          <a:bodyPr wrap="square" rtlCol="0">
            <a:spAutoFit/>
          </a:bodyPr>
          <a:lstStyle/>
          <a:p>
            <a:endParaRPr lang="en-US" dirty="0"/>
          </a:p>
        </p:txBody>
      </p:sp>
      <p:sp>
        <p:nvSpPr>
          <p:cNvPr id="5" name="Rectangle 4"/>
          <p:cNvSpPr/>
          <p:nvPr/>
        </p:nvSpPr>
        <p:spPr>
          <a:xfrm>
            <a:off x="0" y="5204627"/>
            <a:ext cx="9144000" cy="1661994"/>
          </a:xfrm>
          <a:prstGeom prst="rect">
            <a:avLst/>
          </a:prstGeom>
        </p:spPr>
        <p:txBody>
          <a:bodyPr wrap="square">
            <a:spAutoFit/>
          </a:bodyPr>
          <a:lstStyle/>
          <a:p>
            <a:r>
              <a:rPr lang="en-GB" b="1" dirty="0"/>
              <a:t>Extended and standard duration weight loss referrals for adults in primary care (WRAP): a pragmatic randomised controlled trial</a:t>
            </a:r>
            <a:r>
              <a:rPr lang="en-GB" b="1" dirty="0" smtClean="0"/>
              <a:t>. </a:t>
            </a:r>
            <a:r>
              <a:rPr lang="en-GB" i="1" dirty="0" smtClean="0"/>
              <a:t>Lancet in press</a:t>
            </a:r>
            <a:endParaRPr lang="en-GB" i="1" dirty="0"/>
          </a:p>
          <a:p>
            <a:r>
              <a:rPr lang="en-GB" b="1" dirty="0"/>
              <a:t> </a:t>
            </a:r>
          </a:p>
          <a:p>
            <a:r>
              <a:rPr lang="en-GB" sz="1200" dirty="0" smtClean="0"/>
              <a:t>Amy </a:t>
            </a:r>
            <a:r>
              <a:rPr lang="en-GB" sz="1200" dirty="0"/>
              <a:t>L Ahern PhD</a:t>
            </a:r>
            <a:r>
              <a:rPr lang="en-GB" sz="1200" baseline="30000" dirty="0"/>
              <a:t>1,2*</a:t>
            </a:r>
            <a:r>
              <a:rPr lang="en-GB" sz="1200" dirty="0"/>
              <a:t>, Graham M Wheeler PhD</a:t>
            </a:r>
            <a:r>
              <a:rPr lang="en-GB" sz="1200" baseline="30000" dirty="0"/>
              <a:t>3,4</a:t>
            </a:r>
            <a:r>
              <a:rPr lang="en-GB" sz="1200" dirty="0"/>
              <a:t>, Prof Paul </a:t>
            </a:r>
            <a:r>
              <a:rPr lang="en-GB" sz="1200" dirty="0" err="1"/>
              <a:t>Aveyard</a:t>
            </a:r>
            <a:r>
              <a:rPr lang="en-GB" sz="1200" dirty="0"/>
              <a:t> PhD</a:t>
            </a:r>
            <a:r>
              <a:rPr lang="en-GB" sz="1200" baseline="30000" dirty="0"/>
              <a:t>5</a:t>
            </a:r>
            <a:r>
              <a:rPr lang="en-GB" sz="1200" dirty="0"/>
              <a:t>, Emma J </a:t>
            </a:r>
            <a:r>
              <a:rPr lang="en-GB" sz="1200" dirty="0" err="1"/>
              <a:t>Boyland</a:t>
            </a:r>
            <a:r>
              <a:rPr lang="en-GB" sz="1200" dirty="0"/>
              <a:t> PhD</a:t>
            </a:r>
            <a:r>
              <a:rPr lang="en-GB" sz="1200" baseline="30000" dirty="0"/>
              <a:t>6</a:t>
            </a:r>
            <a:r>
              <a:rPr lang="en-GB" sz="1200" dirty="0"/>
              <a:t>, Prof Jason CG </a:t>
            </a:r>
            <a:r>
              <a:rPr lang="en-GB" sz="1200" dirty="0" err="1"/>
              <a:t>Halford</a:t>
            </a:r>
            <a:r>
              <a:rPr lang="en-GB" sz="1200" dirty="0"/>
              <a:t> PhD</a:t>
            </a:r>
            <a:r>
              <a:rPr lang="en-GB" sz="1200" baseline="30000" dirty="0"/>
              <a:t>6</a:t>
            </a:r>
            <a:r>
              <a:rPr lang="en-GB" sz="1200" dirty="0"/>
              <a:t>, Adrian P </a:t>
            </a:r>
            <a:r>
              <a:rPr lang="en-GB" sz="1200" dirty="0" err="1"/>
              <a:t>Mander</a:t>
            </a:r>
            <a:r>
              <a:rPr lang="en-GB" sz="1200" dirty="0"/>
              <a:t> PhD</a:t>
            </a:r>
            <a:r>
              <a:rPr lang="en-GB" sz="1200" baseline="30000" dirty="0"/>
              <a:t>3</a:t>
            </a:r>
            <a:r>
              <a:rPr lang="en-GB" sz="1200" dirty="0"/>
              <a:t>, Jennifer </a:t>
            </a:r>
            <a:r>
              <a:rPr lang="en-GB" sz="1200" dirty="0" err="1"/>
              <a:t>Woolston</a:t>
            </a:r>
            <a:r>
              <a:rPr lang="en-GB" sz="1200" dirty="0"/>
              <a:t> BSc</a:t>
            </a:r>
            <a:r>
              <a:rPr lang="en-GB" sz="1200" baseline="30000" dirty="0"/>
              <a:t>1</a:t>
            </a:r>
            <a:r>
              <a:rPr lang="en-GB" sz="1200" dirty="0"/>
              <a:t>, Ann M Thomson MSc</a:t>
            </a:r>
            <a:r>
              <a:rPr lang="en-GB" sz="1200" baseline="30000" dirty="0"/>
              <a:t>1</a:t>
            </a:r>
            <a:r>
              <a:rPr lang="en-GB" sz="1200" dirty="0"/>
              <a:t>, Melina </a:t>
            </a:r>
            <a:r>
              <a:rPr lang="en-GB" sz="1200" dirty="0" err="1"/>
              <a:t>Tsiountsioura</a:t>
            </a:r>
            <a:r>
              <a:rPr lang="en-GB" sz="1200" dirty="0"/>
              <a:t> MSc</a:t>
            </a:r>
            <a:r>
              <a:rPr lang="en-GB" sz="1200" baseline="30000" dirty="0"/>
              <a:t>1</a:t>
            </a:r>
            <a:r>
              <a:rPr lang="en-GB" sz="1200" dirty="0"/>
              <a:t>, Darren Cole</a:t>
            </a:r>
            <a:r>
              <a:rPr lang="en-GB" sz="1200" baseline="30000" dirty="0"/>
              <a:t>1</a:t>
            </a:r>
            <a:r>
              <a:rPr lang="en-GB" sz="1200" dirty="0"/>
              <a:t>, </a:t>
            </a:r>
            <a:r>
              <a:rPr lang="en-GB" sz="1200" dirty="0" err="1"/>
              <a:t>Bethan</a:t>
            </a:r>
            <a:r>
              <a:rPr lang="en-GB" sz="1200" dirty="0"/>
              <a:t> R Mead MSc</a:t>
            </a:r>
            <a:r>
              <a:rPr lang="en-GB" sz="1200" baseline="30000" dirty="0"/>
              <a:t>6</a:t>
            </a:r>
            <a:r>
              <a:rPr lang="en-GB" sz="1200" dirty="0"/>
              <a:t>, Lisa Irvine MSc</a:t>
            </a:r>
            <a:r>
              <a:rPr lang="en-GB" sz="1200" baseline="30000" dirty="0"/>
              <a:t>7</a:t>
            </a:r>
            <a:r>
              <a:rPr lang="en-GB" sz="1200" dirty="0"/>
              <a:t>, David Turner MSc</a:t>
            </a:r>
            <a:r>
              <a:rPr lang="en-GB" sz="1200" baseline="30000" dirty="0"/>
              <a:t>7</a:t>
            </a:r>
            <a:r>
              <a:rPr lang="en-GB" sz="1200" dirty="0"/>
              <a:t>, Prof Marc Suhrcke</a:t>
            </a:r>
            <a:r>
              <a:rPr lang="en-GB" sz="1200" baseline="30000" dirty="0"/>
              <a:t>7,8</a:t>
            </a:r>
            <a:r>
              <a:rPr lang="en-GB" sz="1200" dirty="0"/>
              <a:t>, Laura </a:t>
            </a:r>
            <a:r>
              <a:rPr lang="en-GB" sz="1200" dirty="0" err="1"/>
              <a:t>Pimpin</a:t>
            </a:r>
            <a:r>
              <a:rPr lang="en-GB" sz="1200" dirty="0"/>
              <a:t> PhD</a:t>
            </a:r>
            <a:r>
              <a:rPr lang="en-GB" sz="1200" baseline="30000" dirty="0"/>
              <a:t> 9</a:t>
            </a:r>
            <a:r>
              <a:rPr lang="en-GB" sz="1200" dirty="0"/>
              <a:t>, </a:t>
            </a:r>
            <a:r>
              <a:rPr lang="en-GB" sz="1200" dirty="0" err="1"/>
              <a:t>Lise</a:t>
            </a:r>
            <a:r>
              <a:rPr lang="en-GB" sz="1200" dirty="0"/>
              <a:t> </a:t>
            </a:r>
            <a:r>
              <a:rPr lang="en-GB" sz="1200" dirty="0" err="1"/>
              <a:t>Retat</a:t>
            </a:r>
            <a:r>
              <a:rPr lang="en-GB" sz="1200" dirty="0"/>
              <a:t> PhD</a:t>
            </a:r>
            <a:r>
              <a:rPr lang="en-GB" sz="1200" baseline="30000" dirty="0"/>
              <a:t> 9</a:t>
            </a:r>
            <a:r>
              <a:rPr lang="en-GB" sz="1200" dirty="0"/>
              <a:t>, </a:t>
            </a:r>
            <a:r>
              <a:rPr lang="en-GB" sz="1200" dirty="0" err="1"/>
              <a:t>Abbygail</a:t>
            </a:r>
            <a:r>
              <a:rPr lang="en-GB" sz="1200" dirty="0"/>
              <a:t> </a:t>
            </a:r>
            <a:r>
              <a:rPr lang="en-GB" sz="1200" dirty="0" err="1"/>
              <a:t>Jaccard</a:t>
            </a:r>
            <a:r>
              <a:rPr lang="en-GB" sz="1200" dirty="0"/>
              <a:t> PhD</a:t>
            </a:r>
            <a:r>
              <a:rPr lang="en-GB" sz="1200" baseline="30000" dirty="0"/>
              <a:t> 9</a:t>
            </a:r>
            <a:r>
              <a:rPr lang="en-GB" sz="1200" dirty="0"/>
              <a:t>, Laura Webber PhD</a:t>
            </a:r>
            <a:r>
              <a:rPr lang="en-GB" sz="1200" baseline="30000" dirty="0"/>
              <a:t>9</a:t>
            </a:r>
            <a:r>
              <a:rPr lang="en-GB" sz="1200" dirty="0"/>
              <a:t>, Simon R Cohn PhD</a:t>
            </a:r>
            <a:r>
              <a:rPr lang="en-GB" sz="1200" baseline="30000" dirty="0"/>
              <a:t>10</a:t>
            </a:r>
            <a:r>
              <a:rPr lang="en-GB" sz="1200" dirty="0"/>
              <a:t>, Prof Susan A </a:t>
            </a:r>
            <a:r>
              <a:rPr lang="en-GB" sz="1200" dirty="0" err="1"/>
              <a:t>Jebb</a:t>
            </a:r>
            <a:r>
              <a:rPr lang="en-GB" sz="1200" dirty="0"/>
              <a:t> PhD</a:t>
            </a:r>
            <a:r>
              <a:rPr lang="en-GB" sz="1200" baseline="30000" dirty="0"/>
              <a:t>1,5</a:t>
            </a:r>
            <a:endParaRPr lang="en-GB" sz="1200" dirty="0"/>
          </a:p>
        </p:txBody>
      </p:sp>
      <p:sp>
        <p:nvSpPr>
          <p:cNvPr id="6" name="TextBox 5"/>
          <p:cNvSpPr txBox="1"/>
          <p:nvPr/>
        </p:nvSpPr>
        <p:spPr>
          <a:xfrm>
            <a:off x="1763688" y="0"/>
            <a:ext cx="5127613" cy="369332"/>
          </a:xfrm>
          <a:prstGeom prst="rect">
            <a:avLst/>
          </a:prstGeom>
          <a:noFill/>
        </p:spPr>
        <p:txBody>
          <a:bodyPr wrap="none" rtlCol="0">
            <a:spAutoFit/>
          </a:bodyPr>
          <a:lstStyle/>
          <a:p>
            <a:r>
              <a:rPr lang="en-US" b="1" dirty="0" smtClean="0"/>
              <a:t>Mean weight change over time, three interventions</a:t>
            </a:r>
            <a:endParaRPr lang="en-US" b="1" dirty="0"/>
          </a:p>
        </p:txBody>
      </p:sp>
    </p:spTree>
    <p:extLst>
      <p:ext uri="{BB962C8B-B14F-4D97-AF65-F5344CB8AC3E}">
        <p14:creationId xmlns:p14="http://schemas.microsoft.com/office/powerpoint/2010/main" val="113421032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31" y="1484784"/>
            <a:ext cx="8371565" cy="1045447"/>
          </a:xfrm>
        </p:spPr>
        <p:txBody>
          <a:bodyPr>
            <a:noAutofit/>
          </a:bodyPr>
          <a:lstStyle/>
          <a:p>
            <a:r>
              <a:rPr lang="en-US" sz="2800" dirty="0" smtClean="0"/>
              <a:t>Using micro simulation predicting next 25 years, till 2039. Assuming linear return to original </a:t>
            </a:r>
            <a:r>
              <a:rPr lang="en-US" sz="2800" dirty="0" smtClean="0"/>
              <a:t>weight for five years </a:t>
            </a:r>
            <a:r>
              <a:rPr lang="en-US" sz="2800" dirty="0" smtClean="0"/>
              <a:t>and then </a:t>
            </a:r>
            <a:r>
              <a:rPr lang="en-US" sz="2800" dirty="0" smtClean="0"/>
              <a:t>follow national trends</a:t>
            </a:r>
            <a:r>
              <a:rPr lang="en-US" sz="2800" dirty="0"/>
              <a:t> </a:t>
            </a:r>
            <a:r>
              <a:rPr lang="en-US" sz="2800" dirty="0" smtClean="0"/>
              <a:t>    </a:t>
            </a:r>
            <a:r>
              <a:rPr lang="en-US" sz="2800" dirty="0" smtClean="0"/>
              <a:t>(worst case ?) </a:t>
            </a:r>
            <a:endParaRPr lang="en-US" sz="2800" dirty="0"/>
          </a:p>
        </p:txBody>
      </p:sp>
      <p:sp>
        <p:nvSpPr>
          <p:cNvPr id="4" name="Slide Number Placeholder 3"/>
          <p:cNvSpPr>
            <a:spLocks noGrp="1"/>
          </p:cNvSpPr>
          <p:nvPr>
            <p:ph type="sldNum" sz="quarter" idx="12"/>
          </p:nvPr>
        </p:nvSpPr>
        <p:spPr/>
        <p:txBody>
          <a:bodyPr/>
          <a:lstStyle/>
          <a:p>
            <a:endParaRPr lang="fr-FR" altLang="en-US" dirty="0"/>
          </a:p>
        </p:txBody>
      </p:sp>
      <p:sp>
        <p:nvSpPr>
          <p:cNvPr id="5" name="Content Placeholder 4"/>
          <p:cNvSpPr>
            <a:spLocks noGrp="1"/>
          </p:cNvSpPr>
          <p:nvPr>
            <p:ph idx="1"/>
          </p:nvPr>
        </p:nvSpPr>
        <p:spPr>
          <a:xfrm>
            <a:off x="323528" y="3284984"/>
            <a:ext cx="8640960" cy="3312368"/>
          </a:xfrm>
        </p:spPr>
        <p:txBody>
          <a:bodyPr>
            <a:noAutofit/>
          </a:bodyPr>
          <a:lstStyle/>
          <a:p>
            <a:pPr marL="0" indent="0" algn="ctr">
              <a:buNone/>
            </a:pPr>
            <a:r>
              <a:rPr lang="en-US" sz="4000" dirty="0" smtClean="0">
                <a:solidFill>
                  <a:srgbClr val="0000FF"/>
                </a:solidFill>
              </a:rPr>
              <a:t>52 weeks @ Weightwatchers </a:t>
            </a:r>
            <a:r>
              <a:rPr lang="en-US" sz="4000" b="1" dirty="0" smtClean="0">
                <a:solidFill>
                  <a:srgbClr val="0000FF"/>
                </a:solidFill>
              </a:rPr>
              <a:t>v</a:t>
            </a:r>
            <a:r>
              <a:rPr lang="en-US" sz="4000" dirty="0" smtClean="0">
                <a:solidFill>
                  <a:srgbClr val="0000FF"/>
                </a:solidFill>
              </a:rPr>
              <a:t> 12 weeks </a:t>
            </a:r>
          </a:p>
          <a:p>
            <a:pPr marL="0" indent="0" algn="ctr">
              <a:buNone/>
            </a:pPr>
            <a:endParaRPr lang="en-US" sz="2800" dirty="0" smtClean="0">
              <a:solidFill>
                <a:srgbClr val="0000FF"/>
              </a:solidFill>
            </a:endParaRPr>
          </a:p>
          <a:p>
            <a:pPr marL="0" indent="0">
              <a:buNone/>
            </a:pPr>
            <a:r>
              <a:rPr lang="en-US" sz="2800" b="1" dirty="0" smtClean="0">
                <a:solidFill>
                  <a:srgbClr val="0000FF"/>
                </a:solidFill>
              </a:rPr>
              <a:t>-</a:t>
            </a:r>
            <a:r>
              <a:rPr lang="en-US" sz="2800" dirty="0" smtClean="0">
                <a:solidFill>
                  <a:srgbClr val="0000FF"/>
                </a:solidFill>
              </a:rPr>
              <a:t>  1786 fewer disease cases  per 100,000</a:t>
            </a:r>
          </a:p>
          <a:p>
            <a:pPr marL="0" indent="0">
              <a:buNone/>
            </a:pPr>
            <a:r>
              <a:rPr lang="en-US" sz="2800" b="1" dirty="0" smtClean="0">
                <a:solidFill>
                  <a:srgbClr val="0000FF"/>
                </a:solidFill>
              </a:rPr>
              <a:t>+</a:t>
            </a:r>
            <a:r>
              <a:rPr lang="en-US" sz="2800" dirty="0" smtClean="0">
                <a:solidFill>
                  <a:srgbClr val="0000FF"/>
                </a:solidFill>
              </a:rPr>
              <a:t> </a:t>
            </a:r>
            <a:r>
              <a:rPr lang="en-US" sz="2800" dirty="0" smtClean="0">
                <a:solidFill>
                  <a:srgbClr val="0000FF"/>
                </a:solidFill>
              </a:rPr>
              <a:t> 1282 </a:t>
            </a:r>
            <a:r>
              <a:rPr lang="en-US" sz="2800" dirty="0" smtClean="0">
                <a:solidFill>
                  <a:srgbClr val="0000FF"/>
                </a:solidFill>
              </a:rPr>
              <a:t>QALYS  per 100,000</a:t>
            </a:r>
          </a:p>
          <a:p>
            <a:pPr marL="0" indent="0">
              <a:buNone/>
            </a:pPr>
            <a:r>
              <a:rPr lang="en-US" sz="2800" b="1" dirty="0" smtClean="0">
                <a:solidFill>
                  <a:srgbClr val="0000FF"/>
                </a:solidFill>
              </a:rPr>
              <a:t>+</a:t>
            </a:r>
            <a:r>
              <a:rPr lang="en-US" sz="2800" dirty="0" smtClean="0">
                <a:solidFill>
                  <a:srgbClr val="0000FF"/>
                </a:solidFill>
              </a:rPr>
              <a:t> </a:t>
            </a:r>
            <a:r>
              <a:rPr lang="en-US" sz="2800" dirty="0" smtClean="0">
                <a:solidFill>
                  <a:srgbClr val="0000FF"/>
                </a:solidFill>
              </a:rPr>
              <a:t> £</a:t>
            </a:r>
            <a:r>
              <a:rPr lang="en-US" sz="2800" dirty="0" smtClean="0">
                <a:solidFill>
                  <a:srgbClr val="0000FF"/>
                </a:solidFill>
              </a:rPr>
              <a:t>4.9 million  per </a:t>
            </a:r>
            <a:r>
              <a:rPr lang="en-US" sz="2800" dirty="0" smtClean="0">
                <a:solidFill>
                  <a:srgbClr val="0000FF"/>
                </a:solidFill>
              </a:rPr>
              <a:t>100,000 (costs - benefits)</a:t>
            </a:r>
          </a:p>
          <a:p>
            <a:pPr marL="0" indent="0">
              <a:buNone/>
            </a:pPr>
            <a:r>
              <a:rPr lang="en-US" sz="2800" b="1" dirty="0" smtClean="0">
                <a:solidFill>
                  <a:srgbClr val="0000FF"/>
                </a:solidFill>
              </a:rPr>
              <a:t>+</a:t>
            </a:r>
            <a:r>
              <a:rPr lang="en-US" sz="2800" dirty="0" smtClean="0">
                <a:solidFill>
                  <a:srgbClr val="0000FF"/>
                </a:solidFill>
              </a:rPr>
              <a:t>  £3804   ICER (cost diff/QALY diff)</a:t>
            </a:r>
            <a:endParaRPr lang="en-US" sz="2800" dirty="0">
              <a:solidFill>
                <a:srgbClr val="0000FF"/>
              </a:solidFill>
            </a:endParaRPr>
          </a:p>
        </p:txBody>
      </p:sp>
    </p:spTree>
    <p:extLst>
      <p:ext uri="{BB962C8B-B14F-4D97-AF65-F5344CB8AC3E}">
        <p14:creationId xmlns:p14="http://schemas.microsoft.com/office/powerpoint/2010/main" val="248838914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a:xfrm>
            <a:off x="5764766" y="1310174"/>
            <a:ext cx="2397506" cy="792000"/>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ln w="0"/>
                <a:solidFill>
                  <a:schemeClr val="tx1"/>
                </a:solidFill>
                <a:latin typeface="Arial" panose="020B0604020202020204" pitchFamily="34" charset="0"/>
                <a:cs typeface="Arial" panose="020B0604020202020204" pitchFamily="34" charset="0"/>
              </a:rPr>
              <a:t>Cost of disease by stage</a:t>
            </a:r>
            <a:endParaRPr lang="en-GB" sz="1800" b="1" dirty="0">
              <a:ln w="0"/>
              <a:solidFill>
                <a:schemeClr val="tx1"/>
              </a:solidFill>
              <a:latin typeface="Arial" panose="020B0604020202020204" pitchFamily="34" charset="0"/>
              <a:cs typeface="Arial" panose="020B0604020202020204" pitchFamily="34" charset="0"/>
            </a:endParaRPr>
          </a:p>
        </p:txBody>
      </p:sp>
      <p:cxnSp>
        <p:nvCxnSpPr>
          <p:cNvPr id="44" name="Straight Arrow Connector 43"/>
          <p:cNvCxnSpPr>
            <a:stCxn id="71" idx="3"/>
            <a:endCxn id="73" idx="1"/>
          </p:cNvCxnSpPr>
          <p:nvPr/>
        </p:nvCxnSpPr>
        <p:spPr>
          <a:xfrm>
            <a:off x="2267967" y="4057707"/>
            <a:ext cx="242342" cy="0"/>
          </a:xfrm>
          <a:prstGeom prst="straightConnector1">
            <a:avLst/>
          </a:prstGeom>
          <a:noFill/>
          <a:ln w="28575" cap="flat" cmpd="sng" algn="ctr">
            <a:solidFill>
              <a:srgbClr val="9DC55B"/>
            </a:solidFill>
            <a:prstDash val="solid"/>
            <a:headEnd type="none" w="med" len="med"/>
            <a:tailEnd type="triangle" w="med" len="med"/>
          </a:ln>
          <a:effectLst/>
        </p:spPr>
      </p:cxnSp>
      <p:cxnSp>
        <p:nvCxnSpPr>
          <p:cNvPr id="46" name="Straight Arrow Connector 45"/>
          <p:cNvCxnSpPr>
            <a:stCxn id="63" idx="2"/>
            <a:endCxn id="71" idx="0"/>
          </p:cNvCxnSpPr>
          <p:nvPr/>
        </p:nvCxnSpPr>
        <p:spPr>
          <a:xfrm>
            <a:off x="1645184" y="3336509"/>
            <a:ext cx="0" cy="325199"/>
          </a:xfrm>
          <a:prstGeom prst="straightConnector1">
            <a:avLst/>
          </a:prstGeom>
          <a:noFill/>
          <a:ln w="25400" cap="flat" cmpd="sng" algn="ctr">
            <a:solidFill>
              <a:srgbClr val="9BBB59"/>
            </a:solidFill>
            <a:prstDash val="solid"/>
            <a:headEnd type="none" w="med" len="med"/>
            <a:tailEnd type="none" w="med" len="med"/>
          </a:ln>
          <a:effectLst>
            <a:outerShdw blurRad="40000" dist="20000" dir="5400000" rotWithShape="0">
              <a:srgbClr val="000000">
                <a:alpha val="38000"/>
              </a:srgbClr>
            </a:outerShdw>
          </a:effectLst>
        </p:spPr>
      </p:cxnSp>
      <p:cxnSp>
        <p:nvCxnSpPr>
          <p:cNvPr id="47" name="Straight Arrow Connector 46"/>
          <p:cNvCxnSpPr>
            <a:stCxn id="75" idx="2"/>
          </p:cNvCxnSpPr>
          <p:nvPr/>
        </p:nvCxnSpPr>
        <p:spPr>
          <a:xfrm flipH="1">
            <a:off x="3132579" y="3336508"/>
            <a:ext cx="1456102" cy="336873"/>
          </a:xfrm>
          <a:prstGeom prst="straightConnector1">
            <a:avLst/>
          </a:prstGeom>
          <a:noFill/>
          <a:ln w="25400" cap="flat" cmpd="sng" algn="ctr">
            <a:solidFill>
              <a:srgbClr val="2A3DC6"/>
            </a:solidFill>
            <a:prstDash val="solid"/>
            <a:headEnd type="none" w="med" len="med"/>
            <a:tailEnd type="none" w="med" len="med"/>
          </a:ln>
          <a:effectLst>
            <a:outerShdw blurRad="40000" dist="20000" dir="5400000" rotWithShape="0">
              <a:srgbClr val="000000">
                <a:alpha val="38000"/>
              </a:srgbClr>
            </a:outerShdw>
          </a:effectLst>
        </p:spPr>
      </p:cxnSp>
      <p:cxnSp>
        <p:nvCxnSpPr>
          <p:cNvPr id="48" name="Straight Arrow Connector 47"/>
          <p:cNvCxnSpPr>
            <a:stCxn id="75" idx="2"/>
            <a:endCxn id="67" idx="0"/>
          </p:cNvCxnSpPr>
          <p:nvPr/>
        </p:nvCxnSpPr>
        <p:spPr>
          <a:xfrm>
            <a:off x="4588680" y="3336509"/>
            <a:ext cx="176" cy="325199"/>
          </a:xfrm>
          <a:prstGeom prst="straightConnector1">
            <a:avLst/>
          </a:prstGeom>
          <a:noFill/>
          <a:ln w="19050" cap="flat" cmpd="sng" algn="ctr">
            <a:solidFill>
              <a:srgbClr val="2A3DC6"/>
            </a:solidFill>
            <a:prstDash val="solid"/>
            <a:headEnd type="none" w="med" len="med"/>
            <a:tailEnd type="none" w="med" len="med"/>
          </a:ln>
          <a:effectLst>
            <a:outerShdw blurRad="40000" dist="20000" dir="5400000" rotWithShape="0">
              <a:srgbClr val="000000">
                <a:alpha val="38000"/>
              </a:srgbClr>
            </a:outerShdw>
          </a:effectLst>
        </p:spPr>
      </p:cxnSp>
      <p:cxnSp>
        <p:nvCxnSpPr>
          <p:cNvPr id="49" name="Straight Arrow Connector 48"/>
          <p:cNvCxnSpPr>
            <a:stCxn id="61" idx="2"/>
            <a:endCxn id="65" idx="0"/>
          </p:cNvCxnSpPr>
          <p:nvPr/>
        </p:nvCxnSpPr>
        <p:spPr>
          <a:xfrm flipH="1">
            <a:off x="6055338" y="3349101"/>
            <a:ext cx="1476841" cy="312611"/>
          </a:xfrm>
          <a:prstGeom prst="straightConnector1">
            <a:avLst/>
          </a:prstGeom>
          <a:noFill/>
          <a:ln w="25400" cap="flat" cmpd="sng" algn="ctr">
            <a:solidFill>
              <a:srgbClr val="C0504D"/>
            </a:solidFill>
            <a:prstDash val="solid"/>
            <a:headEnd type="none" w="med" len="med"/>
            <a:tailEnd type="none" w="med" len="med"/>
          </a:ln>
          <a:effectLst>
            <a:outerShdw blurRad="40000" dist="20000" dir="5400000" rotWithShape="0">
              <a:srgbClr val="000000">
                <a:alpha val="38000"/>
              </a:srgbClr>
            </a:outerShdw>
          </a:effectLst>
        </p:spPr>
      </p:cxnSp>
      <p:cxnSp>
        <p:nvCxnSpPr>
          <p:cNvPr id="50" name="Straight Arrow Connector 49"/>
          <p:cNvCxnSpPr>
            <a:stCxn id="61" idx="2"/>
            <a:endCxn id="69" idx="0"/>
          </p:cNvCxnSpPr>
          <p:nvPr/>
        </p:nvCxnSpPr>
        <p:spPr>
          <a:xfrm>
            <a:off x="7532175" y="3349101"/>
            <a:ext cx="0" cy="312611"/>
          </a:xfrm>
          <a:prstGeom prst="straightConnector1">
            <a:avLst/>
          </a:prstGeom>
          <a:noFill/>
          <a:ln w="25400" cap="flat" cmpd="sng" algn="ctr">
            <a:solidFill>
              <a:srgbClr val="C0504D"/>
            </a:solidFill>
            <a:prstDash val="solid"/>
            <a:headEnd type="none" w="med" len="med"/>
            <a:tailEnd type="none" w="med" len="med"/>
          </a:ln>
          <a:effectLst>
            <a:outerShdw blurRad="40000" dist="20000" dir="5400000" rotWithShape="0">
              <a:srgbClr val="000000">
                <a:alpha val="38000"/>
              </a:srgbClr>
            </a:outerShdw>
          </a:effectLst>
        </p:spPr>
      </p:cxnSp>
      <p:sp>
        <p:nvSpPr>
          <p:cNvPr id="75" name="Rounded Rectangle 74"/>
          <p:cNvSpPr/>
          <p:nvPr/>
        </p:nvSpPr>
        <p:spPr>
          <a:xfrm>
            <a:off x="3238507" y="2544508"/>
            <a:ext cx="2700351" cy="792000"/>
          </a:xfrm>
          <a:prstGeom prst="roundRect">
            <a:avLst/>
          </a:prstGeom>
          <a:solidFill>
            <a:sysClr val="window" lastClr="FFFFFF"/>
          </a:solidFill>
          <a:ln w="57150" cap="flat" cmpd="sng" algn="ctr">
            <a:solidFill>
              <a:srgbClr val="2A3D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uLnTx/>
                <a:uFillTx/>
                <a:latin typeface="Arial" panose="020B0604020202020204" pitchFamily="34" charset="0"/>
                <a:cs typeface="Arial" panose="020B0604020202020204" pitchFamily="34" charset="0"/>
              </a:rPr>
              <a:t>management</a:t>
            </a:r>
          </a:p>
        </p:txBody>
      </p:sp>
      <p:sp>
        <p:nvSpPr>
          <p:cNvPr id="71" name="Rounded Rectangle 70"/>
          <p:cNvSpPr/>
          <p:nvPr/>
        </p:nvSpPr>
        <p:spPr>
          <a:xfrm>
            <a:off x="1022401" y="3661707"/>
            <a:ext cx="1245566" cy="792000"/>
          </a:xfrm>
          <a:prstGeom prst="roundRect">
            <a:avLst/>
          </a:prstGeom>
          <a:solidFill>
            <a:sysClr val="window" lastClr="FFFFFF"/>
          </a:solidFill>
          <a:ln w="5715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uLnTx/>
                <a:uFillTx/>
                <a:latin typeface="Arial" panose="020B0604020202020204" pitchFamily="34" charset="0"/>
                <a:cs typeface="Arial" panose="020B0604020202020204" pitchFamily="34" charset="0"/>
              </a:rPr>
              <a:t>Risk factor</a:t>
            </a:r>
          </a:p>
        </p:txBody>
      </p:sp>
      <p:sp>
        <p:nvSpPr>
          <p:cNvPr id="69" name="Rounded Rectangle 68"/>
          <p:cNvSpPr/>
          <p:nvPr/>
        </p:nvSpPr>
        <p:spPr>
          <a:xfrm>
            <a:off x="6909744" y="3661707"/>
            <a:ext cx="1244862" cy="792000"/>
          </a:xfrm>
          <a:prstGeom prst="roundRect">
            <a:avLst/>
          </a:prstGeom>
          <a:solidFill>
            <a:sysClr val="window" lastClr="FFFFFF"/>
          </a:solidFill>
          <a:ln w="57150" cap="flat" cmpd="sng" algn="ctr">
            <a:solidFill>
              <a:srgbClr val="2A3D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uLnTx/>
                <a:uFillTx/>
                <a:latin typeface="Arial" panose="020B0604020202020204" pitchFamily="34" charset="0"/>
                <a:cs typeface="Arial" panose="020B0604020202020204" pitchFamily="34" charset="0"/>
              </a:rPr>
              <a:t>CVD \Death</a:t>
            </a:r>
          </a:p>
        </p:txBody>
      </p:sp>
      <p:sp>
        <p:nvSpPr>
          <p:cNvPr id="67" name="Rounded Rectangle 66"/>
          <p:cNvSpPr/>
          <p:nvPr/>
        </p:nvSpPr>
        <p:spPr>
          <a:xfrm>
            <a:off x="3976789" y="3661707"/>
            <a:ext cx="1224136" cy="792000"/>
          </a:xfrm>
          <a:prstGeom prst="roundRect">
            <a:avLst/>
          </a:prstGeom>
          <a:solidFill>
            <a:sysClr val="window" lastClr="FFFFFF"/>
          </a:solidFill>
          <a:ln w="57150" cap="flat" cmpd="sng" algn="ctr">
            <a:solidFill>
              <a:srgbClr val="2A3D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normalizeH="0" baseline="0" noProof="0" dirty="0" smtClean="0">
                <a:ln w="0"/>
                <a:uLnTx/>
                <a:uFillTx/>
                <a:latin typeface="Arial" panose="020B0604020202020204" pitchFamily="34" charset="0"/>
                <a:cs typeface="Arial" panose="020B0604020202020204" pitchFamily="34" charset="0"/>
              </a:rPr>
              <a:t>Stage …</a:t>
            </a:r>
          </a:p>
        </p:txBody>
      </p:sp>
      <p:sp>
        <p:nvSpPr>
          <p:cNvPr id="73" name="Rounded Rectangle 72"/>
          <p:cNvSpPr/>
          <p:nvPr/>
        </p:nvSpPr>
        <p:spPr>
          <a:xfrm>
            <a:off x="2510309" y="3661707"/>
            <a:ext cx="1224136" cy="792000"/>
          </a:xfrm>
          <a:prstGeom prst="roundRect">
            <a:avLst/>
          </a:prstGeom>
          <a:solidFill>
            <a:sysClr val="window" lastClr="FFFFFF"/>
          </a:solidFill>
          <a:ln w="57150" cap="flat" cmpd="sng" algn="ctr">
            <a:solidFill>
              <a:srgbClr val="2A3D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normalizeH="0" baseline="0" noProof="0" dirty="0" smtClean="0">
                <a:ln w="0"/>
                <a:solidFill>
                  <a:sysClr val="windowText" lastClr="000000"/>
                </a:solidFill>
                <a:uLnTx/>
                <a:uFillTx/>
                <a:latin typeface="Arial" panose="020B0604020202020204" pitchFamily="34" charset="0"/>
                <a:cs typeface="Arial" panose="020B0604020202020204" pitchFamily="34" charset="0"/>
              </a:rPr>
              <a:t>Stage 1</a:t>
            </a:r>
          </a:p>
        </p:txBody>
      </p:sp>
      <p:sp>
        <p:nvSpPr>
          <p:cNvPr id="65" name="Rounded Rectangle 64"/>
          <p:cNvSpPr/>
          <p:nvPr/>
        </p:nvSpPr>
        <p:spPr>
          <a:xfrm>
            <a:off x="5443266" y="3661707"/>
            <a:ext cx="1224136" cy="792000"/>
          </a:xfrm>
          <a:prstGeom prst="roundRect">
            <a:avLst/>
          </a:prstGeom>
          <a:solidFill>
            <a:sysClr val="window" lastClr="FFFFFF"/>
          </a:solidFill>
          <a:ln w="57150" cap="flat" cmpd="sng" algn="ctr">
            <a:solidFill>
              <a:srgbClr val="2A3D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uLnTx/>
                <a:uFillTx/>
                <a:latin typeface="Arial" panose="020B0604020202020204" pitchFamily="34" charset="0"/>
                <a:cs typeface="Arial" panose="020B0604020202020204" pitchFamily="34" charset="0"/>
              </a:rPr>
              <a:t>Stage N</a:t>
            </a:r>
          </a:p>
        </p:txBody>
      </p:sp>
      <p:sp>
        <p:nvSpPr>
          <p:cNvPr id="63" name="Rounded Rectangle 62"/>
          <p:cNvSpPr/>
          <p:nvPr/>
        </p:nvSpPr>
        <p:spPr>
          <a:xfrm>
            <a:off x="295011" y="2544508"/>
            <a:ext cx="2700351" cy="792000"/>
          </a:xfrm>
          <a:prstGeom prst="roundRect">
            <a:avLst/>
          </a:prstGeom>
          <a:solidFill>
            <a:sysClr val="window" lastClr="FFFFFF"/>
          </a:solidFill>
          <a:ln w="5715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uLnTx/>
                <a:uFillTx/>
                <a:latin typeface="Arial" panose="020B0604020202020204" pitchFamily="34" charset="0"/>
                <a:cs typeface="Arial" panose="020B0604020202020204" pitchFamily="34" charset="0"/>
              </a:rPr>
              <a:t>Prevention \ screening</a:t>
            </a:r>
          </a:p>
        </p:txBody>
      </p:sp>
      <p:sp>
        <p:nvSpPr>
          <p:cNvPr id="61" name="Rounded Rectangle 60"/>
          <p:cNvSpPr/>
          <p:nvPr/>
        </p:nvSpPr>
        <p:spPr>
          <a:xfrm>
            <a:off x="6182003" y="2557096"/>
            <a:ext cx="2700351" cy="792000"/>
          </a:xfrm>
          <a:prstGeom prst="roundRect">
            <a:avLst/>
          </a:prstGeom>
          <a:solidFill>
            <a:sysClr val="window" lastClr="FFFFFF"/>
          </a:solidFill>
          <a:ln w="5715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uLnTx/>
                <a:uFillTx/>
                <a:latin typeface="Arial" panose="020B0604020202020204" pitchFamily="34" charset="0"/>
                <a:cs typeface="Arial" panose="020B0604020202020204" pitchFamily="34" charset="0"/>
              </a:rPr>
              <a:t>treatment</a:t>
            </a:r>
          </a:p>
        </p:txBody>
      </p:sp>
      <p:sp>
        <p:nvSpPr>
          <p:cNvPr id="77" name="Rounded Rectangle 76"/>
          <p:cNvSpPr/>
          <p:nvPr/>
        </p:nvSpPr>
        <p:spPr>
          <a:xfrm>
            <a:off x="683063" y="1310174"/>
            <a:ext cx="2808312" cy="792000"/>
          </a:xfrm>
          <a:prstGeom prst="roundRect">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normalizeH="0" baseline="0" noProof="0" dirty="0" smtClean="0">
                <a:ln w="0"/>
                <a:solidFill>
                  <a:sysClr val="windowText" lastClr="000000"/>
                </a:solidFill>
                <a:uLnTx/>
                <a:uFillTx/>
                <a:latin typeface="Arial" panose="020B0604020202020204" pitchFamily="34" charset="0"/>
                <a:cs typeface="Arial" panose="020B0604020202020204" pitchFamily="34" charset="0"/>
              </a:rPr>
              <a:t>Cost of intervention</a:t>
            </a:r>
            <a:endParaRPr kumimoji="0" lang="en-GB" sz="1800" b="1" i="0" u="none" strike="noStrike" kern="0" cap="none" spc="0" normalizeH="0" baseline="0" noProof="0" dirty="0" smtClean="0">
              <a:ln>
                <a:noFill/>
              </a:ln>
              <a:solidFill>
                <a:sysClr val="windowText" lastClr="000000"/>
              </a:solidFill>
              <a:uLnTx/>
              <a:uFillTx/>
              <a:latin typeface="Arial" panose="020B0604020202020204" pitchFamily="34" charset="0"/>
              <a:cs typeface="Arial" panose="020B0604020202020204" pitchFamily="34" charset="0"/>
            </a:endParaRPr>
          </a:p>
        </p:txBody>
      </p:sp>
      <p:sp>
        <p:nvSpPr>
          <p:cNvPr id="81" name="TextBox 80"/>
          <p:cNvSpPr txBox="1"/>
          <p:nvPr/>
        </p:nvSpPr>
        <p:spPr>
          <a:xfrm>
            <a:off x="592496" y="5877300"/>
            <a:ext cx="8011981" cy="615553"/>
          </a:xfrm>
          <a:prstGeom prst="rect">
            <a:avLst/>
          </a:prstGeom>
          <a:solidFill>
            <a:sysClr val="window" lastClr="FFFFFF"/>
          </a:soli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black"/>
                </a:solidFill>
                <a:uLnTx/>
                <a:uFillTx/>
                <a:latin typeface="Arial" panose="020B0604020202020204" pitchFamily="34" charset="0"/>
                <a:cs typeface="Arial" panose="020B0604020202020204" pitchFamily="34" charset="0"/>
              </a:rPr>
              <a:t>Proxy data (NL, UK)</a:t>
            </a:r>
            <a:r>
              <a:rPr lang="en-GB" sz="12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general cost-of-illness study, as the </a:t>
            </a:r>
            <a:r>
              <a:rPr lang="en-GB" sz="1600" b="1" dirty="0" smtClean="0">
                <a:latin typeface="Arial" panose="020B0604020202020204" pitchFamily="34" charset="0"/>
                <a:cs typeface="Arial" panose="020B0604020202020204" pitchFamily="34" charset="0"/>
              </a:rPr>
              <a:t>RIVM </a:t>
            </a:r>
            <a:r>
              <a:rPr lang="en-GB" sz="1600" b="1" dirty="0">
                <a:latin typeface="Arial" panose="020B0604020202020204" pitchFamily="34" charset="0"/>
                <a:cs typeface="Arial" panose="020B0604020202020204" pitchFamily="34" charset="0"/>
              </a:rPr>
              <a:t>has performed for The Netherlands since 2003</a:t>
            </a:r>
            <a:endParaRPr kumimoji="0" lang="en-GB" sz="1600" b="1" i="0" u="none" strike="noStrike" kern="0" cap="none" spc="0" normalizeH="0" baseline="0" noProof="0" dirty="0" smtClean="0">
              <a:ln>
                <a:noFill/>
              </a:ln>
              <a:solidFill>
                <a:prstClr val="black"/>
              </a:solidFill>
              <a:uLnTx/>
              <a:uFillTx/>
              <a:latin typeface="Arial" panose="020B0604020202020204" pitchFamily="34" charset="0"/>
              <a:cs typeface="Arial" panose="020B0604020202020204" pitchFamily="34" charset="0"/>
            </a:endParaRPr>
          </a:p>
        </p:txBody>
      </p:sp>
      <p:sp>
        <p:nvSpPr>
          <p:cNvPr id="89" name="Rounded Rectangle 88"/>
          <p:cNvSpPr/>
          <p:nvPr/>
        </p:nvSpPr>
        <p:spPr>
          <a:xfrm>
            <a:off x="3757015" y="1455384"/>
            <a:ext cx="1742111" cy="501580"/>
          </a:xfrm>
          <a:prstGeom prst="roundRect">
            <a:avLst>
              <a:gd name="adj" fmla="val 18698"/>
            </a:avLst>
          </a:prstGeom>
          <a:ln w="57150">
            <a:solidFill>
              <a:srgbClr val="FFC000"/>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schemeClr val="tx1"/>
                </a:solidFill>
                <a:latin typeface="Arial" panose="020B0604020202020204" pitchFamily="34" charset="0"/>
                <a:cs typeface="Arial" panose="020B0604020202020204" pitchFamily="34" charset="0"/>
              </a:rPr>
              <a:t>Discount rate</a:t>
            </a:r>
            <a:endParaRPr lang="en-GB" sz="1800" b="1" dirty="0">
              <a:solidFill>
                <a:schemeClr val="tx1"/>
              </a:solidFill>
              <a:latin typeface="Arial" panose="020B0604020202020204" pitchFamily="34" charset="0"/>
              <a:cs typeface="Arial" panose="020B0604020202020204" pitchFamily="34" charset="0"/>
            </a:endParaRPr>
          </a:p>
        </p:txBody>
      </p:sp>
      <p:sp>
        <p:nvSpPr>
          <p:cNvPr id="78" name="Rounded Rectangle 77"/>
          <p:cNvSpPr/>
          <p:nvPr/>
        </p:nvSpPr>
        <p:spPr>
          <a:xfrm>
            <a:off x="420413" y="5013175"/>
            <a:ext cx="8503051" cy="71364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smtClean="0">
              <a:ln w="38100">
                <a:solidFill>
                  <a:schemeClr val="tx1"/>
                </a:solidFill>
              </a:ln>
              <a:solidFill>
                <a:prstClr val="white"/>
              </a:solidFill>
              <a:uLnTx/>
              <a:uFillTx/>
              <a:latin typeface="Arial" panose="020B0604020202020204" pitchFamily="34" charset="0"/>
              <a:cs typeface="Arial" panose="020B0604020202020204" pitchFamily="34" charset="0"/>
            </a:endParaRPr>
          </a:p>
        </p:txBody>
      </p:sp>
      <p:sp>
        <p:nvSpPr>
          <p:cNvPr id="83" name="TextBox 82"/>
          <p:cNvSpPr txBox="1"/>
          <p:nvPr/>
        </p:nvSpPr>
        <p:spPr>
          <a:xfrm>
            <a:off x="482938" y="5080494"/>
            <a:ext cx="8359031" cy="6463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b="1" kern="0" dirty="0" smtClean="0">
                <a:solidFill>
                  <a:prstClr val="black"/>
                </a:solidFill>
                <a:latin typeface="Arial" panose="020B0604020202020204" pitchFamily="34" charset="0"/>
                <a:cs typeface="Arial" panose="020B0604020202020204" pitchFamily="34" charset="0"/>
              </a:rPr>
              <a:t>Outputs: p</a:t>
            </a:r>
            <a:r>
              <a:rPr kumimoji="0" lang="en-GB" sz="1800" b="1" i="0" u="none" strike="noStrike" kern="0" cap="none" spc="0" normalizeH="0" baseline="0" noProof="0" dirty="0" err="1" smtClean="0">
                <a:ln>
                  <a:noFill/>
                </a:ln>
                <a:solidFill>
                  <a:prstClr val="black"/>
                </a:solidFill>
                <a:uLnTx/>
                <a:uFillTx/>
                <a:latin typeface="Arial" panose="020B0604020202020204" pitchFamily="34" charset="0"/>
                <a:cs typeface="Arial" panose="020B0604020202020204" pitchFamily="34" charset="0"/>
              </a:rPr>
              <a:t>revalence</a:t>
            </a:r>
            <a:r>
              <a:rPr kumimoji="0" lang="en-GB" sz="1800" b="1" i="0" u="none" strike="noStrike" kern="0" cap="none" spc="0" normalizeH="0" baseline="0" noProof="0" dirty="0" smtClean="0">
                <a:ln>
                  <a:noFill/>
                </a:ln>
                <a:solidFill>
                  <a:prstClr val="black"/>
                </a:solidFill>
                <a:uLnTx/>
                <a:uFillTx/>
                <a:latin typeface="Arial" panose="020B0604020202020204" pitchFamily="34" charset="0"/>
                <a:cs typeface="Arial" panose="020B0604020202020204" pitchFamily="34" charset="0"/>
              </a:rPr>
              <a:t>, incidence, QALY, DALY, total health care cost, indirect cost, ICER</a:t>
            </a:r>
            <a:endParaRPr kumimoji="0" lang="en-GB" sz="1200" b="1" i="0" u="none" strike="noStrike" kern="0" cap="none" spc="0" normalizeH="0" baseline="0" noProof="0" dirty="0" smtClean="0">
              <a:ln>
                <a:noFill/>
              </a:ln>
              <a:solidFill>
                <a:prstClr val="black"/>
              </a:solidFill>
              <a:uLnTx/>
              <a:uFillTx/>
              <a:latin typeface="Arial" panose="020B0604020202020204" pitchFamily="34" charset="0"/>
              <a:cs typeface="Arial" panose="020B0604020202020204" pitchFamily="34" charset="0"/>
            </a:endParaRPr>
          </a:p>
        </p:txBody>
      </p:sp>
      <p:cxnSp>
        <p:nvCxnSpPr>
          <p:cNvPr id="37" name="Straight Arrow Connector 36"/>
          <p:cNvCxnSpPr>
            <a:stCxn id="75" idx="2"/>
          </p:cNvCxnSpPr>
          <p:nvPr/>
        </p:nvCxnSpPr>
        <p:spPr>
          <a:xfrm>
            <a:off x="4588679" y="3336509"/>
            <a:ext cx="1422088" cy="325199"/>
          </a:xfrm>
          <a:prstGeom prst="straightConnector1">
            <a:avLst/>
          </a:prstGeom>
          <a:ln w="19050">
            <a:solidFill>
              <a:srgbClr val="2A3DC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73" idx="3"/>
            <a:endCxn id="67" idx="1"/>
          </p:cNvCxnSpPr>
          <p:nvPr/>
        </p:nvCxnSpPr>
        <p:spPr>
          <a:xfrm>
            <a:off x="3734446" y="4057707"/>
            <a:ext cx="242342" cy="0"/>
          </a:xfrm>
          <a:prstGeom prst="straightConnector1">
            <a:avLst/>
          </a:prstGeom>
          <a:ln w="28575">
            <a:solidFill>
              <a:srgbClr val="2A3DC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3"/>
            <a:endCxn id="65" idx="1"/>
          </p:cNvCxnSpPr>
          <p:nvPr/>
        </p:nvCxnSpPr>
        <p:spPr>
          <a:xfrm>
            <a:off x="5200924" y="4057707"/>
            <a:ext cx="242342" cy="0"/>
          </a:xfrm>
          <a:prstGeom prst="straightConnector1">
            <a:avLst/>
          </a:prstGeom>
          <a:ln w="28575">
            <a:solidFill>
              <a:srgbClr val="2A3DC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65" idx="3"/>
            <a:endCxn id="69" idx="1"/>
          </p:cNvCxnSpPr>
          <p:nvPr/>
        </p:nvCxnSpPr>
        <p:spPr>
          <a:xfrm>
            <a:off x="6667402" y="4057707"/>
            <a:ext cx="242342" cy="0"/>
          </a:xfrm>
          <a:prstGeom prst="straightConnector1">
            <a:avLst/>
          </a:prstGeom>
          <a:ln w="28575">
            <a:solidFill>
              <a:srgbClr val="2A3DC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itle 2"/>
          <p:cNvSpPr txBox="1">
            <a:spLocks/>
          </p:cNvSpPr>
          <p:nvPr/>
        </p:nvSpPr>
        <p:spPr>
          <a:xfrm>
            <a:off x="295011" y="137730"/>
            <a:ext cx="8229600" cy="1143000"/>
          </a:xfrm>
          <a:prstGeom prst="rect">
            <a:avLst/>
          </a:prstGeom>
          <a:effectLst>
            <a:outerShdw blurRad="50800" dist="38100" dir="2700000" algn="tl"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GB" sz="3200" dirty="0" smtClean="0">
                <a:solidFill>
                  <a:srgbClr val="FF0000"/>
                </a:solidFill>
                <a:effectLst/>
                <a:cs typeface="Arial" panose="020B0604020202020204" pitchFamily="34" charset="0"/>
              </a:rPr>
              <a:t>Cost-effectiveness </a:t>
            </a:r>
            <a:r>
              <a:rPr lang="en-GB" sz="3200" dirty="0">
                <a:solidFill>
                  <a:srgbClr val="FF0000"/>
                </a:solidFill>
                <a:effectLst/>
                <a:cs typeface="Arial" panose="020B0604020202020204" pitchFamily="34" charset="0"/>
              </a:rPr>
              <a:t>of interventions</a:t>
            </a:r>
          </a:p>
        </p:txBody>
      </p:sp>
    </p:spTree>
    <p:extLst>
      <p:ext uri="{BB962C8B-B14F-4D97-AF65-F5344CB8AC3E}">
        <p14:creationId xmlns:p14="http://schemas.microsoft.com/office/powerpoint/2010/main" val="101000214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ppt_x"/>
                                          </p:val>
                                        </p:tav>
                                        <p:tav tm="100000">
                                          <p:val>
                                            <p:strVal val="#ppt_x"/>
                                          </p:val>
                                        </p:tav>
                                      </p:tavLst>
                                    </p:anim>
                                    <p:anim calcmode="lin" valueType="num">
                                      <p:cBhvr additive="base">
                                        <p:cTn id="1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500" fill="hold"/>
                                        <p:tgtEl>
                                          <p:spTgt spid="89"/>
                                        </p:tgtEl>
                                        <p:attrNameLst>
                                          <p:attrName>ppt_x</p:attrName>
                                        </p:attrNameLst>
                                      </p:cBhvr>
                                      <p:tavLst>
                                        <p:tav tm="0">
                                          <p:val>
                                            <p:strVal val="#ppt_x"/>
                                          </p:val>
                                        </p:tav>
                                        <p:tav tm="100000">
                                          <p:val>
                                            <p:strVal val="#ppt_x"/>
                                          </p:val>
                                        </p:tav>
                                      </p:tavLst>
                                    </p:anim>
                                    <p:anim calcmode="lin" valueType="num">
                                      <p:cBhvr additive="base">
                                        <p:cTn id="2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ppt_x"/>
                                          </p:val>
                                        </p:tav>
                                        <p:tav tm="100000">
                                          <p:val>
                                            <p:strVal val="#ppt_x"/>
                                          </p:val>
                                        </p:tav>
                                      </p:tavLst>
                                    </p:anim>
                                    <p:anim calcmode="lin" valueType="num">
                                      <p:cBhvr additive="base">
                                        <p:cTn id="2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ppt_x"/>
                                          </p:val>
                                        </p:tav>
                                        <p:tav tm="100000">
                                          <p:val>
                                            <p:strVal val="#ppt_x"/>
                                          </p:val>
                                        </p:tav>
                                      </p:tavLst>
                                    </p:anim>
                                    <p:anim calcmode="lin" valueType="num">
                                      <p:cBhvr additive="base">
                                        <p:cTn id="32" dur="500" fill="hold"/>
                                        <p:tgtEl>
                                          <p:spTgt spid="7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500" fill="hold"/>
                                        <p:tgtEl>
                                          <p:spTgt spid="83"/>
                                        </p:tgtEl>
                                        <p:attrNameLst>
                                          <p:attrName>ppt_x</p:attrName>
                                        </p:attrNameLst>
                                      </p:cBhvr>
                                      <p:tavLst>
                                        <p:tav tm="0">
                                          <p:val>
                                            <p:strVal val="#ppt_x"/>
                                          </p:val>
                                        </p:tav>
                                        <p:tav tm="100000">
                                          <p:val>
                                            <p:strVal val="#ppt_x"/>
                                          </p:val>
                                        </p:tav>
                                      </p:tavLst>
                                    </p:anim>
                                    <p:anim calcmode="lin" valueType="num">
                                      <p:cBhvr additive="base">
                                        <p:cTn id="3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77" grpId="0" animBg="1"/>
      <p:bldP spid="81" grpId="0" animBg="1"/>
      <p:bldP spid="89" grpId="0" animBg="1"/>
      <p:bldP spid="78" grpId="0" animBg="1"/>
      <p:bldP spid="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80312" y="5229200"/>
            <a:ext cx="1867122" cy="1420038"/>
          </a:xfrm>
          <a:prstGeom prst="rect">
            <a:avLst/>
          </a:prstGeom>
        </p:spPr>
      </p:pic>
      <p:sp>
        <p:nvSpPr>
          <p:cNvPr id="2" name="Title 1"/>
          <p:cNvSpPr>
            <a:spLocks noGrp="1"/>
          </p:cNvSpPr>
          <p:nvPr>
            <p:ph type="title"/>
          </p:nvPr>
        </p:nvSpPr>
        <p:spPr>
          <a:xfrm>
            <a:off x="395536" y="476672"/>
            <a:ext cx="8371565" cy="721824"/>
          </a:xfrm>
        </p:spPr>
        <p:txBody>
          <a:bodyPr>
            <a:normAutofit fontScale="90000"/>
          </a:bodyPr>
          <a:lstStyle/>
          <a:p>
            <a:r>
              <a:rPr lang="en-GB" dirty="0" smtClean="0"/>
              <a:t>Tools </a:t>
            </a:r>
            <a:br>
              <a:rPr lang="en-GB" dirty="0" smtClean="0"/>
            </a:br>
            <a:r>
              <a:rPr lang="en-GB" dirty="0" smtClean="0"/>
              <a:t>www.econdaproject.eu/tools.php</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700808"/>
            <a:ext cx="6552728" cy="497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24569" y="5517232"/>
            <a:ext cx="578607" cy="307777"/>
          </a:xfrm>
          <a:prstGeom prst="rect">
            <a:avLst/>
          </a:prstGeom>
          <a:noFill/>
        </p:spPr>
        <p:txBody>
          <a:bodyPr wrap="square" rtlCol="0">
            <a:spAutoFit/>
          </a:bodyPr>
          <a:lstStyle/>
          <a:p>
            <a:pPr algn="ctr"/>
            <a:r>
              <a:rPr lang="en-GB" sz="1400" dirty="0" smtClean="0"/>
              <a:t>EHA</a:t>
            </a:r>
            <a:endParaRPr lang="en-GB" sz="1400" dirty="0"/>
          </a:p>
        </p:txBody>
      </p:sp>
    </p:spTree>
    <p:extLst>
      <p:ext uri="{BB962C8B-B14F-4D97-AF65-F5344CB8AC3E}">
        <p14:creationId xmlns:p14="http://schemas.microsoft.com/office/powerpoint/2010/main" val="212862584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2" descr="C:\Documents and Settings\krtveladze\Desktop\p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43719"/>
            <a:ext cx="3600400" cy="438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743718"/>
            <a:ext cx="3672409" cy="456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0820" y="327450"/>
            <a:ext cx="6050824" cy="707886"/>
          </a:xfrm>
          <a:prstGeom prst="rect">
            <a:avLst/>
          </a:prstGeom>
          <a:effectLst>
            <a:outerShdw blurRad="50800" dist="38100" dir="2700000" algn="tl" rotWithShape="0">
              <a:prstClr val="black">
                <a:alpha val="40000"/>
              </a:prstClr>
            </a:outerShdw>
          </a:effectLst>
        </p:spPr>
        <p:txBody>
          <a:bodyPr wrap="none">
            <a:spAutoFit/>
          </a:bodyPr>
          <a:lstStyle/>
          <a:p>
            <a:r>
              <a:rPr lang="en-GB" sz="4000" dirty="0" smtClean="0">
                <a:solidFill>
                  <a:srgbClr val="FF0000"/>
                </a:solidFill>
                <a:latin typeface="+mj-lt"/>
              </a:rPr>
              <a:t>Foresight: Tackling Obesities</a:t>
            </a:r>
            <a:endParaRPr lang="en-GB" sz="4000" dirty="0">
              <a:solidFill>
                <a:srgbClr val="FF0000"/>
              </a:solidFill>
              <a:latin typeface="+mj-lt"/>
            </a:endParaRPr>
          </a:p>
        </p:txBody>
      </p:sp>
    </p:spTree>
    <p:extLst>
      <p:ext uri="{BB962C8B-B14F-4D97-AF65-F5344CB8AC3E}">
        <p14:creationId xmlns:p14="http://schemas.microsoft.com/office/powerpoint/2010/main" val="144901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3074" name="Picture 2" descr="http://ppc.org/wp-content/uploads/2014/03/What-Will-Be-The-Future-Of-Online-Adverti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804825" cy="618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093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7737318" y="1945481"/>
            <a:ext cx="1150960" cy="510778"/>
          </a:xfrm>
          <a:prstGeom prst="roundRect">
            <a:avLst/>
          </a:prstGeom>
          <a:solidFill>
            <a:schemeClr val="accent2"/>
          </a:solidFill>
          <a:ln>
            <a:solidFill>
              <a:schemeClr val="accent2"/>
            </a:solidFill>
          </a:ln>
        </p:spPr>
        <p:txBody>
          <a:bodyPr wrap="square" rtlCol="0">
            <a:spAutoFit/>
          </a:bodyPr>
          <a:lstStyle/>
          <a:p>
            <a:pPr algn="ctr"/>
            <a:r>
              <a:rPr lang="en-GB" sz="1200" b="1" dirty="0">
                <a:solidFill>
                  <a:prstClr val="black"/>
                </a:solidFill>
              </a:rPr>
              <a:t>MI</a:t>
            </a:r>
          </a:p>
          <a:p>
            <a:pPr algn="ctr"/>
            <a:r>
              <a:rPr lang="en-GB" sz="1200" b="1" dirty="0">
                <a:solidFill>
                  <a:prstClr val="black"/>
                </a:solidFill>
              </a:rPr>
              <a:t>( CHD )</a:t>
            </a:r>
          </a:p>
        </p:txBody>
      </p:sp>
      <p:sp>
        <p:nvSpPr>
          <p:cNvPr id="122" name="TextBox 121"/>
          <p:cNvSpPr txBox="1"/>
          <p:nvPr/>
        </p:nvSpPr>
        <p:spPr>
          <a:xfrm>
            <a:off x="7737320" y="4401740"/>
            <a:ext cx="1150960" cy="510778"/>
          </a:xfrm>
          <a:prstGeom prst="roundRect">
            <a:avLst/>
          </a:prstGeom>
          <a:solidFill>
            <a:schemeClr val="accent4"/>
          </a:solidFill>
          <a:ln>
            <a:noFill/>
          </a:ln>
        </p:spPr>
        <p:txBody>
          <a:bodyPr wrap="square" rtlCol="0">
            <a:spAutoFit/>
          </a:bodyPr>
          <a:lstStyle/>
          <a:p>
            <a:pPr algn="ctr"/>
            <a:r>
              <a:rPr lang="en-GB" sz="1200" b="1" dirty="0" smtClean="0">
                <a:solidFill>
                  <a:prstClr val="black"/>
                </a:solidFill>
              </a:rPr>
              <a:t>Stroke</a:t>
            </a:r>
          </a:p>
          <a:p>
            <a:pPr algn="ctr"/>
            <a:endParaRPr lang="en-GB" sz="1200" b="1" dirty="0">
              <a:solidFill>
                <a:prstClr val="black"/>
              </a:solidFill>
            </a:endParaRPr>
          </a:p>
        </p:txBody>
      </p:sp>
      <p:grpSp>
        <p:nvGrpSpPr>
          <p:cNvPr id="12" name="Group 11"/>
          <p:cNvGrpSpPr/>
          <p:nvPr/>
        </p:nvGrpSpPr>
        <p:grpSpPr>
          <a:xfrm>
            <a:off x="254123" y="2794280"/>
            <a:ext cx="3484523" cy="1371599"/>
            <a:chOff x="338829" y="2794280"/>
            <a:chExt cx="4646031" cy="1371599"/>
          </a:xfrm>
        </p:grpSpPr>
        <p:sp>
          <p:nvSpPr>
            <p:cNvPr id="79" name="TextBox 78"/>
            <p:cNvSpPr txBox="1"/>
            <p:nvPr/>
          </p:nvSpPr>
          <p:spPr>
            <a:xfrm>
              <a:off x="338829" y="3856580"/>
              <a:ext cx="1314032" cy="306467"/>
            </a:xfrm>
            <a:prstGeom prst="roundRect">
              <a:avLst/>
            </a:prstGeom>
            <a:ln w="28575">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smtClean="0">
                  <a:solidFill>
                    <a:prstClr val="black"/>
                  </a:solidFill>
                </a:rPr>
                <a:t>Salt</a:t>
              </a:r>
              <a:endParaRPr lang="en-GB" sz="1200" b="1" dirty="0">
                <a:solidFill>
                  <a:prstClr val="black"/>
                </a:solidFill>
              </a:endParaRPr>
            </a:p>
          </p:txBody>
        </p:sp>
        <p:cxnSp>
          <p:nvCxnSpPr>
            <p:cNvPr id="133" name="Straight Arrow Connector 132"/>
            <p:cNvCxnSpPr>
              <a:stCxn id="79" idx="3"/>
              <a:endCxn id="98" idx="1"/>
            </p:cNvCxnSpPr>
            <p:nvPr/>
          </p:nvCxnSpPr>
          <p:spPr>
            <a:xfrm>
              <a:off x="1652861" y="4009814"/>
              <a:ext cx="3331999" cy="156065"/>
            </a:xfrm>
            <a:prstGeom prst="straightConnector1">
              <a:avLst/>
            </a:prstGeom>
            <a:ln w="19050">
              <a:solidFill>
                <a:schemeClr val="accent1">
                  <a:lumMod val="60000"/>
                  <a:lumOff val="4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9" idx="3"/>
              <a:endCxn id="85" idx="1"/>
            </p:cNvCxnSpPr>
            <p:nvPr/>
          </p:nvCxnSpPr>
          <p:spPr>
            <a:xfrm flipV="1">
              <a:off x="1652861" y="2794280"/>
              <a:ext cx="3309536" cy="1215534"/>
            </a:xfrm>
            <a:prstGeom prst="straightConnector1">
              <a:avLst/>
            </a:prstGeom>
            <a:ln w="19050">
              <a:solidFill>
                <a:schemeClr val="accent1">
                  <a:lumMod val="60000"/>
                  <a:lumOff val="4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54123" y="1320523"/>
            <a:ext cx="3484523" cy="2845356"/>
            <a:chOff x="338829" y="1320523"/>
            <a:chExt cx="4646031" cy="2845356"/>
          </a:xfrm>
        </p:grpSpPr>
        <p:sp>
          <p:nvSpPr>
            <p:cNvPr id="87" name="TextBox 86"/>
            <p:cNvSpPr txBox="1"/>
            <p:nvPr/>
          </p:nvSpPr>
          <p:spPr>
            <a:xfrm>
              <a:off x="338829" y="2948119"/>
              <a:ext cx="1314032" cy="306467"/>
            </a:xfrm>
            <a:prstGeom prst="roundRect">
              <a:avLst/>
            </a:prstGeom>
            <a:noFill/>
            <a:ln w="28575">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smtClean="0">
                  <a:solidFill>
                    <a:prstClr val="black"/>
                  </a:solidFill>
                </a:rPr>
                <a:t>Cholesterol</a:t>
              </a:r>
              <a:endParaRPr lang="en-GB" sz="1200" b="1" dirty="0">
                <a:solidFill>
                  <a:prstClr val="black"/>
                </a:solidFill>
              </a:endParaRPr>
            </a:p>
          </p:txBody>
        </p:sp>
        <p:cxnSp>
          <p:nvCxnSpPr>
            <p:cNvPr id="140" name="Straight Arrow Connector 139"/>
            <p:cNvCxnSpPr>
              <a:stCxn id="87" idx="3"/>
              <a:endCxn id="98" idx="1"/>
            </p:cNvCxnSpPr>
            <p:nvPr/>
          </p:nvCxnSpPr>
          <p:spPr>
            <a:xfrm>
              <a:off x="1652861" y="3101353"/>
              <a:ext cx="3331999" cy="1064526"/>
            </a:xfrm>
            <a:prstGeom prst="straightConnector1">
              <a:avLst/>
            </a:prstGeom>
            <a:ln w="19050">
              <a:solidFill>
                <a:schemeClr val="accent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87" idx="3"/>
              <a:endCxn id="85" idx="1"/>
            </p:cNvCxnSpPr>
            <p:nvPr/>
          </p:nvCxnSpPr>
          <p:spPr>
            <a:xfrm flipV="1">
              <a:off x="1652861" y="2794280"/>
              <a:ext cx="3309536" cy="307073"/>
            </a:xfrm>
            <a:prstGeom prst="straightConnector1">
              <a:avLst/>
            </a:prstGeom>
            <a:ln w="19050">
              <a:solidFill>
                <a:schemeClr val="accent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87" idx="3"/>
              <a:endCxn id="20" idx="1"/>
            </p:cNvCxnSpPr>
            <p:nvPr/>
          </p:nvCxnSpPr>
          <p:spPr>
            <a:xfrm flipV="1">
              <a:off x="1652861" y="1320523"/>
              <a:ext cx="3320768" cy="1780830"/>
            </a:xfrm>
            <a:prstGeom prst="straightConnector1">
              <a:avLst/>
            </a:prstGeom>
            <a:ln w="19050">
              <a:solidFill>
                <a:schemeClr val="accent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49910" y="1320523"/>
            <a:ext cx="3488735" cy="4001265"/>
            <a:chOff x="333213" y="1320521"/>
            <a:chExt cx="4651646" cy="4001265"/>
          </a:xfrm>
        </p:grpSpPr>
        <p:sp>
          <p:nvSpPr>
            <p:cNvPr id="88" name="TextBox 87"/>
            <p:cNvSpPr txBox="1"/>
            <p:nvPr/>
          </p:nvSpPr>
          <p:spPr>
            <a:xfrm>
              <a:off x="333213" y="4811008"/>
              <a:ext cx="1314032" cy="510778"/>
            </a:xfrm>
            <a:prstGeom prst="roundRect">
              <a:avLst/>
            </a:prstGeom>
            <a:noFill/>
            <a:ln w="28575">
              <a:solidFill>
                <a:srgbClr val="00FF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smtClean="0">
                  <a:solidFill>
                    <a:prstClr val="black"/>
                  </a:solidFill>
                </a:rPr>
                <a:t>Physical Activity</a:t>
              </a:r>
              <a:endParaRPr lang="en-GB" sz="1200" b="1" dirty="0">
                <a:solidFill>
                  <a:prstClr val="black"/>
                </a:solidFill>
              </a:endParaRPr>
            </a:p>
          </p:txBody>
        </p:sp>
        <p:cxnSp>
          <p:nvCxnSpPr>
            <p:cNvPr id="149" name="Straight Arrow Connector 148"/>
            <p:cNvCxnSpPr>
              <a:stCxn id="88" idx="3"/>
              <a:endCxn id="98" idx="1"/>
            </p:cNvCxnSpPr>
            <p:nvPr/>
          </p:nvCxnSpPr>
          <p:spPr>
            <a:xfrm flipV="1">
              <a:off x="1647245" y="4165877"/>
              <a:ext cx="3337614" cy="900520"/>
            </a:xfrm>
            <a:prstGeom prst="straightConnector1">
              <a:avLst/>
            </a:prstGeom>
            <a:ln w="19050">
              <a:solidFill>
                <a:srgbClr val="00FFCC"/>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88" idx="3"/>
              <a:endCxn id="20" idx="1"/>
            </p:cNvCxnSpPr>
            <p:nvPr/>
          </p:nvCxnSpPr>
          <p:spPr>
            <a:xfrm flipV="1">
              <a:off x="1647245" y="1320521"/>
              <a:ext cx="3326385" cy="3745876"/>
            </a:xfrm>
            <a:prstGeom prst="straightConnector1">
              <a:avLst/>
            </a:prstGeom>
            <a:ln w="19050">
              <a:solidFill>
                <a:srgbClr val="00FFCC"/>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730223" y="962978"/>
            <a:ext cx="4582577" cy="3438760"/>
            <a:chOff x="4973629" y="962978"/>
            <a:chExt cx="6110103" cy="3438760"/>
          </a:xfrm>
        </p:grpSpPr>
        <p:sp>
          <p:nvSpPr>
            <p:cNvPr id="20" name="TextBox 19"/>
            <p:cNvSpPr txBox="1"/>
            <p:nvPr/>
          </p:nvSpPr>
          <p:spPr>
            <a:xfrm>
              <a:off x="4973629" y="962978"/>
              <a:ext cx="2244741" cy="715089"/>
            </a:xfrm>
            <a:prstGeom prst="roundRect">
              <a:avLst/>
            </a:prstGeom>
            <a:noFill/>
            <a:ln w="28575">
              <a:solidFill>
                <a:schemeClr val="accent5"/>
              </a:solidFill>
            </a:ln>
          </p:spPr>
          <p:txBody>
            <a:bodyPr wrap="square" rtlCol="0">
              <a:spAutoFit/>
            </a:bodyPr>
            <a:lstStyle/>
            <a:p>
              <a:pPr algn="ctr"/>
              <a:r>
                <a:rPr lang="en-GB" sz="1200" b="1" dirty="0">
                  <a:solidFill>
                    <a:prstClr val="black"/>
                  </a:solidFill>
                </a:rPr>
                <a:t>Type 2 </a:t>
              </a:r>
              <a:r>
                <a:rPr lang="en-GB" sz="1200" b="1" dirty="0" smtClean="0">
                  <a:solidFill>
                    <a:prstClr val="black"/>
                  </a:solidFill>
                </a:rPr>
                <a:t>diabetes (glucose)</a:t>
              </a:r>
            </a:p>
            <a:p>
              <a:pPr algn="ctr"/>
              <a:r>
                <a:rPr lang="en-GB" sz="1200" b="1" dirty="0" smtClean="0">
                  <a:solidFill>
                    <a:prstClr val="black"/>
                  </a:solidFill>
                </a:rPr>
                <a:t>Stage 0 </a:t>
              </a:r>
              <a:r>
                <a:rPr lang="en-GB" sz="1200" b="1" dirty="0" smtClean="0">
                  <a:solidFill>
                    <a:prstClr val="black"/>
                  </a:solidFill>
                  <a:sym typeface="Wingdings" panose="05000000000000000000" pitchFamily="2" charset="2"/>
                </a:rPr>
                <a:t></a:t>
              </a:r>
              <a:r>
                <a:rPr lang="en-GB" sz="1200" b="1" dirty="0" smtClean="0">
                  <a:solidFill>
                    <a:prstClr val="black"/>
                  </a:solidFill>
                </a:rPr>
                <a:t>1</a:t>
              </a:r>
              <a:r>
                <a:rPr lang="en-GB" sz="1200" b="1" dirty="0" smtClean="0">
                  <a:solidFill>
                    <a:prstClr val="black"/>
                  </a:solidFill>
                  <a:sym typeface="Wingdings" panose="05000000000000000000" pitchFamily="2" charset="2"/>
                </a:rPr>
                <a:t></a:t>
              </a:r>
              <a:r>
                <a:rPr lang="en-GB" sz="1200" b="1" dirty="0" smtClean="0">
                  <a:solidFill>
                    <a:prstClr val="black"/>
                  </a:solidFill>
                </a:rPr>
                <a:t>2</a:t>
              </a:r>
              <a:endParaRPr lang="en-GB" sz="1200" b="1" dirty="0">
                <a:solidFill>
                  <a:prstClr val="black"/>
                </a:solidFill>
              </a:endParaRPr>
            </a:p>
          </p:txBody>
        </p:sp>
        <p:cxnSp>
          <p:nvCxnSpPr>
            <p:cNvPr id="164" name="Curved Connector 163"/>
            <p:cNvCxnSpPr>
              <a:stCxn id="20" idx="2"/>
              <a:endCxn id="30" idx="0"/>
            </p:cNvCxnSpPr>
            <p:nvPr/>
          </p:nvCxnSpPr>
          <p:spPr>
            <a:xfrm rot="16200000" flipH="1">
              <a:off x="8456157" y="-682091"/>
              <a:ext cx="267414" cy="4987730"/>
            </a:xfrm>
            <a:prstGeom prst="curvedConnector3">
              <a:avLst>
                <a:gd name="adj1" fmla="val 50000"/>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5" name="Curved Connector 164"/>
            <p:cNvCxnSpPr>
              <a:stCxn id="20" idx="2"/>
              <a:endCxn id="122" idx="0"/>
            </p:cNvCxnSpPr>
            <p:nvPr/>
          </p:nvCxnSpPr>
          <p:spPr>
            <a:xfrm rot="16200000" flipH="1">
              <a:off x="7228029" y="546036"/>
              <a:ext cx="2723673" cy="4987732"/>
            </a:xfrm>
            <a:prstGeom prst="curvedConnector3">
              <a:avLst>
                <a:gd name="adj1" fmla="val 50000"/>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738645" y="2456260"/>
            <a:ext cx="4574154" cy="2456258"/>
            <a:chOff x="4984860" y="2456260"/>
            <a:chExt cx="6098872" cy="2456258"/>
          </a:xfrm>
        </p:grpSpPr>
        <p:cxnSp>
          <p:nvCxnSpPr>
            <p:cNvPr id="50" name="Straight Arrow Connector 49"/>
            <p:cNvCxnSpPr>
              <a:stCxn id="98" idx="0"/>
              <a:endCxn id="85" idx="2"/>
            </p:cNvCxnSpPr>
            <p:nvPr/>
          </p:nvCxnSpPr>
          <p:spPr>
            <a:xfrm flipH="1" flipV="1">
              <a:off x="6090385" y="3151824"/>
              <a:ext cx="16847" cy="758666"/>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984860" y="3910490"/>
              <a:ext cx="2244743" cy="510778"/>
            </a:xfrm>
            <a:prstGeom prst="roundRect">
              <a:avLst/>
            </a:prstGeom>
            <a:solidFill>
              <a:schemeClr val="bg1"/>
            </a:solidFill>
            <a:ln w="28575">
              <a:solidFill>
                <a:schemeClr val="accent3"/>
              </a:solidFill>
            </a:ln>
          </p:spPr>
          <p:txBody>
            <a:bodyPr wrap="square" rtlCol="0">
              <a:spAutoFit/>
            </a:bodyPr>
            <a:lstStyle/>
            <a:p>
              <a:pPr algn="ctr"/>
              <a:r>
                <a:rPr lang="en-GB" sz="1200" b="1" dirty="0" smtClean="0">
                  <a:solidFill>
                    <a:prstClr val="black"/>
                  </a:solidFill>
                </a:rPr>
                <a:t>Hypertension (</a:t>
              </a:r>
              <a:r>
                <a:rPr lang="en-GB" sz="1200" b="1" dirty="0" err="1" smtClean="0">
                  <a:solidFill>
                    <a:prstClr val="black"/>
                  </a:solidFill>
                </a:rPr>
                <a:t>bp</a:t>
              </a:r>
              <a:r>
                <a:rPr lang="en-GB" sz="1200" b="1" dirty="0" smtClean="0">
                  <a:solidFill>
                    <a:prstClr val="black"/>
                  </a:solidFill>
                </a:rPr>
                <a:t>)</a:t>
              </a:r>
            </a:p>
            <a:p>
              <a:pPr algn="ctr"/>
              <a:r>
                <a:rPr lang="en-GB" sz="1200" b="1" dirty="0" smtClean="0">
                  <a:solidFill>
                    <a:prstClr val="black"/>
                  </a:solidFill>
                </a:rPr>
                <a:t>Stage 0-&gt;1</a:t>
              </a:r>
              <a:r>
                <a:rPr lang="en-GB" sz="1200" b="1" dirty="0" smtClean="0">
                  <a:solidFill>
                    <a:prstClr val="black"/>
                  </a:solidFill>
                  <a:sym typeface="Wingdings" panose="05000000000000000000" pitchFamily="2" charset="2"/>
                </a:rPr>
                <a:t>2</a:t>
              </a:r>
              <a:endParaRPr lang="en-GB" sz="1200" b="1" dirty="0">
                <a:solidFill>
                  <a:prstClr val="black"/>
                </a:solidFill>
              </a:endParaRPr>
            </a:p>
          </p:txBody>
        </p:sp>
        <p:cxnSp>
          <p:nvCxnSpPr>
            <p:cNvPr id="174" name="Curved Connector 173"/>
            <p:cNvCxnSpPr>
              <a:stCxn id="98" idx="0"/>
              <a:endCxn id="30" idx="2"/>
            </p:cNvCxnSpPr>
            <p:nvPr/>
          </p:nvCxnSpPr>
          <p:spPr>
            <a:xfrm rot="5400000" flipH="1" flipV="1">
              <a:off x="7868366" y="695126"/>
              <a:ext cx="1454231" cy="4976499"/>
            </a:xfrm>
            <a:prstGeom prst="curvedConnector3">
              <a:avLst>
                <a:gd name="adj1" fmla="val 50000"/>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7" name="Curved Connector 176"/>
            <p:cNvCxnSpPr>
              <a:stCxn id="98" idx="2"/>
              <a:endCxn id="122" idx="2"/>
            </p:cNvCxnSpPr>
            <p:nvPr/>
          </p:nvCxnSpPr>
          <p:spPr>
            <a:xfrm rot="16200000" flipH="1">
              <a:off x="8349857" y="2178643"/>
              <a:ext cx="491250" cy="4976500"/>
            </a:xfrm>
            <a:prstGeom prst="curvedConnector3">
              <a:avLst>
                <a:gd name="adj1" fmla="val 146534"/>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726011" y="2456262"/>
            <a:ext cx="4586789" cy="3438765"/>
            <a:chOff x="4968014" y="2456259"/>
            <a:chExt cx="6115718" cy="3438765"/>
          </a:xfrm>
        </p:grpSpPr>
        <p:sp>
          <p:nvSpPr>
            <p:cNvPr id="108" name="TextBox 107"/>
            <p:cNvSpPr txBox="1"/>
            <p:nvPr/>
          </p:nvSpPr>
          <p:spPr>
            <a:xfrm>
              <a:off x="4968014" y="5384246"/>
              <a:ext cx="2255973" cy="510778"/>
            </a:xfrm>
            <a:prstGeom prst="roundRect">
              <a:avLst/>
            </a:prstGeom>
            <a:solidFill>
              <a:schemeClr val="bg1"/>
            </a:solidFill>
            <a:ln w="28575">
              <a:solidFill>
                <a:srgbClr val="00B0F0"/>
              </a:solidFill>
            </a:ln>
          </p:spPr>
          <p:txBody>
            <a:bodyPr wrap="square" rtlCol="0">
              <a:spAutoFit/>
            </a:bodyPr>
            <a:lstStyle/>
            <a:p>
              <a:pPr algn="ctr"/>
              <a:r>
                <a:rPr lang="en-GB" sz="1200" b="1" dirty="0" smtClean="0">
                  <a:solidFill>
                    <a:prstClr val="black"/>
                  </a:solidFill>
                </a:rPr>
                <a:t>COPD (FEV)</a:t>
              </a:r>
            </a:p>
            <a:p>
              <a:pPr algn="ctr"/>
              <a:r>
                <a:rPr lang="en-GB" sz="1200" b="1" dirty="0" smtClean="0">
                  <a:solidFill>
                    <a:prstClr val="black"/>
                  </a:solidFill>
                </a:rPr>
                <a:t>Stage 0</a:t>
              </a:r>
              <a:r>
                <a:rPr lang="en-GB" sz="1200" b="1" dirty="0" smtClean="0">
                  <a:solidFill>
                    <a:prstClr val="black"/>
                  </a:solidFill>
                  <a:sym typeface="Wingdings" panose="05000000000000000000" pitchFamily="2" charset="2"/>
                </a:rPr>
                <a:t>12-&gt;34</a:t>
              </a:r>
              <a:endParaRPr lang="en-GB" sz="1200" b="1" dirty="0">
                <a:solidFill>
                  <a:prstClr val="black"/>
                </a:solidFill>
              </a:endParaRPr>
            </a:p>
          </p:txBody>
        </p:sp>
        <p:cxnSp>
          <p:nvCxnSpPr>
            <p:cNvPr id="179" name="Curved Connector 178"/>
            <p:cNvCxnSpPr>
              <a:stCxn id="108" idx="0"/>
              <a:endCxn id="122" idx="2"/>
            </p:cNvCxnSpPr>
            <p:nvPr/>
          </p:nvCxnSpPr>
          <p:spPr>
            <a:xfrm rot="5400000" flipH="1" flipV="1">
              <a:off x="8354002" y="2654517"/>
              <a:ext cx="471728" cy="4987731"/>
            </a:xfrm>
            <a:prstGeom prst="curvedConnector3">
              <a:avLst>
                <a:gd name="adj1" fmla="val 50000"/>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2" name="Curved Connector 181"/>
            <p:cNvCxnSpPr>
              <a:stCxn id="108" idx="0"/>
              <a:endCxn id="30" idx="2"/>
            </p:cNvCxnSpPr>
            <p:nvPr/>
          </p:nvCxnSpPr>
          <p:spPr>
            <a:xfrm rot="5400000" flipH="1" flipV="1">
              <a:off x="7125873" y="1426388"/>
              <a:ext cx="2927987" cy="4987730"/>
            </a:xfrm>
            <a:prstGeom prst="curvedConnector3">
              <a:avLst>
                <a:gd name="adj1" fmla="val 32268"/>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49910" y="911903"/>
            <a:ext cx="8062889" cy="3253979"/>
            <a:chOff x="333212" y="911900"/>
            <a:chExt cx="10750518" cy="3253979"/>
          </a:xfrm>
        </p:grpSpPr>
        <p:cxnSp>
          <p:nvCxnSpPr>
            <p:cNvPr id="188" name="Curved Connector 187"/>
            <p:cNvCxnSpPr>
              <a:stCxn id="9" idx="2"/>
              <a:endCxn id="30" idx="2"/>
            </p:cNvCxnSpPr>
            <p:nvPr/>
          </p:nvCxnSpPr>
          <p:spPr>
            <a:xfrm rot="16200000" flipH="1">
              <a:off x="5418033" y="-3209439"/>
              <a:ext cx="1237892" cy="10093503"/>
            </a:xfrm>
            <a:prstGeom prst="curvedConnector3">
              <a:avLst>
                <a:gd name="adj1" fmla="val 118467"/>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3212" y="911900"/>
              <a:ext cx="1314032" cy="306467"/>
            </a:xfrm>
            <a:prstGeom prst="round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a:solidFill>
                    <a:prstClr val="black"/>
                  </a:solidFill>
                </a:rPr>
                <a:t>BMI </a:t>
              </a:r>
            </a:p>
          </p:txBody>
        </p:sp>
        <p:cxnSp>
          <p:nvCxnSpPr>
            <p:cNvPr id="111" name="Straight Arrow Connector 110"/>
            <p:cNvCxnSpPr>
              <a:stCxn id="9" idx="3"/>
              <a:endCxn id="20" idx="1"/>
            </p:cNvCxnSpPr>
            <p:nvPr/>
          </p:nvCxnSpPr>
          <p:spPr>
            <a:xfrm>
              <a:off x="1647244" y="1065134"/>
              <a:ext cx="3326385" cy="255386"/>
            </a:xfrm>
            <a:prstGeom prst="straightConnector1">
              <a:avLst/>
            </a:prstGeom>
            <a:ln w="19050">
              <a:solidFill>
                <a:srgbClr val="7030A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9" idx="3"/>
              <a:endCxn id="85" idx="1"/>
            </p:cNvCxnSpPr>
            <p:nvPr/>
          </p:nvCxnSpPr>
          <p:spPr>
            <a:xfrm>
              <a:off x="1647244" y="1065134"/>
              <a:ext cx="3315153" cy="1729143"/>
            </a:xfrm>
            <a:prstGeom prst="straightConnector1">
              <a:avLst/>
            </a:prstGeom>
            <a:ln w="19050">
              <a:solidFill>
                <a:srgbClr val="7030A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 idx="3"/>
              <a:endCxn id="98" idx="1"/>
            </p:cNvCxnSpPr>
            <p:nvPr/>
          </p:nvCxnSpPr>
          <p:spPr>
            <a:xfrm>
              <a:off x="1647244" y="1065134"/>
              <a:ext cx="3337616" cy="3100745"/>
            </a:xfrm>
            <a:prstGeom prst="straightConnector1">
              <a:avLst/>
            </a:prstGeom>
            <a:ln w="19050">
              <a:solidFill>
                <a:srgbClr val="7030A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Curved Connector 184"/>
            <p:cNvCxnSpPr>
              <a:stCxn id="9" idx="0"/>
              <a:endCxn id="30" idx="0"/>
            </p:cNvCxnSpPr>
            <p:nvPr/>
          </p:nvCxnSpPr>
          <p:spPr>
            <a:xfrm rot="16200000" flipH="1">
              <a:off x="5520188" y="-3618061"/>
              <a:ext cx="1033581" cy="10093503"/>
            </a:xfrm>
            <a:prstGeom prst="curvedConnector3">
              <a:avLst>
                <a:gd name="adj1" fmla="val -22117"/>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49907" y="1320523"/>
            <a:ext cx="3488738" cy="2845356"/>
            <a:chOff x="333210" y="1320523"/>
            <a:chExt cx="4651650" cy="2845356"/>
          </a:xfrm>
        </p:grpSpPr>
        <p:sp>
          <p:nvSpPr>
            <p:cNvPr id="78" name="TextBox 77"/>
            <p:cNvSpPr txBox="1"/>
            <p:nvPr/>
          </p:nvSpPr>
          <p:spPr>
            <a:xfrm>
              <a:off x="333210" y="2031301"/>
              <a:ext cx="1314032" cy="306467"/>
            </a:xfrm>
            <a:prstGeom prst="roundRect">
              <a:avLst/>
            </a:prstGeom>
            <a:ln w="28575">
              <a:solidFill>
                <a:srgbClr val="DA32C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smtClean="0">
                  <a:solidFill>
                    <a:prstClr val="black"/>
                  </a:solidFill>
                </a:rPr>
                <a:t>Alcohol</a:t>
              </a:r>
              <a:endParaRPr lang="en-GB" sz="1200" b="1" dirty="0">
                <a:solidFill>
                  <a:prstClr val="black"/>
                </a:solidFill>
              </a:endParaRPr>
            </a:p>
          </p:txBody>
        </p:sp>
        <p:cxnSp>
          <p:nvCxnSpPr>
            <p:cNvPr id="229" name="Straight Arrow Connector 228"/>
            <p:cNvCxnSpPr>
              <a:stCxn id="78" idx="3"/>
              <a:endCxn id="85" idx="1"/>
            </p:cNvCxnSpPr>
            <p:nvPr/>
          </p:nvCxnSpPr>
          <p:spPr>
            <a:xfrm>
              <a:off x="1647242" y="2184535"/>
              <a:ext cx="3315157" cy="609745"/>
            </a:xfrm>
            <a:prstGeom prst="straightConnector1">
              <a:avLst/>
            </a:prstGeom>
            <a:ln w="19050">
              <a:solidFill>
                <a:srgbClr val="DA32C6"/>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78" idx="3"/>
              <a:endCxn id="20" idx="1"/>
            </p:cNvCxnSpPr>
            <p:nvPr/>
          </p:nvCxnSpPr>
          <p:spPr>
            <a:xfrm flipV="1">
              <a:off x="1647242" y="1320523"/>
              <a:ext cx="3326389" cy="864012"/>
            </a:xfrm>
            <a:prstGeom prst="straightConnector1">
              <a:avLst/>
            </a:prstGeom>
            <a:ln w="19050">
              <a:solidFill>
                <a:srgbClr val="DA32C6"/>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78" idx="3"/>
              <a:endCxn id="98" idx="1"/>
            </p:cNvCxnSpPr>
            <p:nvPr/>
          </p:nvCxnSpPr>
          <p:spPr>
            <a:xfrm>
              <a:off x="1647242" y="2184535"/>
              <a:ext cx="3337618" cy="1981344"/>
            </a:xfrm>
            <a:prstGeom prst="straightConnector1">
              <a:avLst/>
            </a:prstGeom>
            <a:ln w="19050">
              <a:solidFill>
                <a:srgbClr val="DA32C6"/>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54123" y="2559383"/>
            <a:ext cx="8062889" cy="3684711"/>
            <a:chOff x="333213" y="2456259"/>
            <a:chExt cx="10750518" cy="3684711"/>
          </a:xfrm>
        </p:grpSpPr>
        <p:sp>
          <p:nvSpPr>
            <p:cNvPr id="8" name="TextBox 7"/>
            <p:cNvSpPr txBox="1"/>
            <p:nvPr/>
          </p:nvSpPr>
          <p:spPr>
            <a:xfrm>
              <a:off x="333213" y="5834503"/>
              <a:ext cx="1314032" cy="306467"/>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a:solidFill>
                    <a:prstClr val="black"/>
                  </a:solidFill>
                </a:rPr>
                <a:t>Smoking</a:t>
              </a:r>
            </a:p>
          </p:txBody>
        </p:sp>
        <p:cxnSp>
          <p:nvCxnSpPr>
            <p:cNvPr id="89" name="Straight Arrow Connector 88"/>
            <p:cNvCxnSpPr>
              <a:stCxn id="8" idx="3"/>
              <a:endCxn id="108" idx="1"/>
            </p:cNvCxnSpPr>
            <p:nvPr/>
          </p:nvCxnSpPr>
          <p:spPr>
            <a:xfrm flipV="1">
              <a:off x="1647245" y="5639635"/>
              <a:ext cx="3320769" cy="348102"/>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 idx="3"/>
              <a:endCxn id="98" idx="1"/>
            </p:cNvCxnSpPr>
            <p:nvPr/>
          </p:nvCxnSpPr>
          <p:spPr>
            <a:xfrm flipV="1">
              <a:off x="1647245" y="4165879"/>
              <a:ext cx="3337615" cy="1821858"/>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8" idx="2"/>
              <a:endCxn id="122" idx="2"/>
            </p:cNvCxnSpPr>
            <p:nvPr/>
          </p:nvCxnSpPr>
          <p:spPr>
            <a:xfrm rot="5400000" flipH="1" flipV="1">
              <a:off x="5422754" y="479992"/>
              <a:ext cx="1228452" cy="10093503"/>
            </a:xfrm>
            <a:prstGeom prst="curvedConnector3">
              <a:avLst>
                <a:gd name="adj1" fmla="val -18609"/>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8" idx="0"/>
              <a:endCxn id="30" idx="2"/>
            </p:cNvCxnSpPr>
            <p:nvPr/>
          </p:nvCxnSpPr>
          <p:spPr>
            <a:xfrm rot="5400000" flipH="1" flipV="1">
              <a:off x="4347858" y="-901370"/>
              <a:ext cx="3378244" cy="10093502"/>
            </a:xfrm>
            <a:prstGeom prst="curvedConnector3">
              <a:avLst>
                <a:gd name="adj1" fmla="val 28209"/>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721799" y="1945482"/>
            <a:ext cx="4591000" cy="2456257"/>
            <a:chOff x="4962397" y="1945481"/>
            <a:chExt cx="6121334" cy="2456257"/>
          </a:xfrm>
        </p:grpSpPr>
        <p:sp>
          <p:nvSpPr>
            <p:cNvPr id="85" name="TextBox 84"/>
            <p:cNvSpPr txBox="1"/>
            <p:nvPr/>
          </p:nvSpPr>
          <p:spPr>
            <a:xfrm>
              <a:off x="4962397" y="2436734"/>
              <a:ext cx="2255973" cy="715089"/>
            </a:xfrm>
            <a:prstGeom prst="roundRect">
              <a:avLst/>
            </a:prstGeom>
            <a:solidFill>
              <a:schemeClr val="bg1"/>
            </a:solidFill>
            <a:ln w="28575">
              <a:solidFill>
                <a:schemeClr val="accent6"/>
              </a:solidFill>
            </a:ln>
          </p:spPr>
          <p:txBody>
            <a:bodyPr wrap="square" rtlCol="0">
              <a:spAutoFit/>
            </a:bodyPr>
            <a:lstStyle/>
            <a:p>
              <a:pPr algn="ctr"/>
              <a:r>
                <a:rPr lang="en-GB" sz="1200" b="1" dirty="0">
                  <a:solidFill>
                    <a:prstClr val="black"/>
                  </a:solidFill>
                </a:rPr>
                <a:t>Kidney </a:t>
              </a:r>
              <a:r>
                <a:rPr lang="en-GB" sz="1200" b="1" dirty="0" smtClean="0">
                  <a:solidFill>
                    <a:prstClr val="black"/>
                  </a:solidFill>
                </a:rPr>
                <a:t>disease (</a:t>
              </a:r>
              <a:r>
                <a:rPr lang="en-GB" sz="1200" b="1" dirty="0" err="1" smtClean="0">
                  <a:solidFill>
                    <a:prstClr val="black"/>
                  </a:solidFill>
                </a:rPr>
                <a:t>eGFR</a:t>
              </a:r>
              <a:r>
                <a:rPr lang="en-GB" sz="1200" b="1" dirty="0" smtClean="0">
                  <a:solidFill>
                    <a:prstClr val="black"/>
                  </a:solidFill>
                </a:rPr>
                <a:t>/albumin)</a:t>
              </a:r>
            </a:p>
            <a:p>
              <a:pPr algn="ctr"/>
              <a:r>
                <a:rPr lang="en-GB" sz="1200" b="1" dirty="0">
                  <a:solidFill>
                    <a:prstClr val="black"/>
                  </a:solidFill>
                </a:rPr>
                <a:t>Stage 0 </a:t>
              </a:r>
              <a:r>
                <a:rPr lang="en-GB" sz="1200" b="1" dirty="0">
                  <a:solidFill>
                    <a:prstClr val="black"/>
                  </a:solidFill>
                  <a:sym typeface="Wingdings" panose="05000000000000000000" pitchFamily="2" charset="2"/>
                </a:rPr>
                <a:t></a:t>
              </a:r>
              <a:r>
                <a:rPr lang="en-GB" sz="1200" b="1" dirty="0">
                  <a:solidFill>
                    <a:prstClr val="black"/>
                  </a:solidFill>
                </a:rPr>
                <a:t>1</a:t>
              </a:r>
              <a:r>
                <a:rPr lang="en-GB" sz="1200" b="1" dirty="0">
                  <a:solidFill>
                    <a:prstClr val="black"/>
                  </a:solidFill>
                  <a:sym typeface="Wingdings" panose="05000000000000000000" pitchFamily="2" charset="2"/>
                </a:rPr>
                <a:t></a:t>
              </a:r>
              <a:r>
                <a:rPr lang="en-GB" sz="1200" b="1" dirty="0" smtClean="0">
                  <a:solidFill>
                    <a:prstClr val="black"/>
                  </a:solidFill>
                </a:rPr>
                <a:t>2</a:t>
              </a:r>
              <a:r>
                <a:rPr lang="en-GB" sz="1200" b="1" dirty="0" smtClean="0">
                  <a:solidFill>
                    <a:prstClr val="black"/>
                  </a:solidFill>
                  <a:sym typeface="Wingdings" panose="05000000000000000000" pitchFamily="2" charset="2"/>
                </a:rPr>
                <a:t>3</a:t>
              </a:r>
              <a:r>
                <a:rPr lang="en-GB" sz="1200" b="1" dirty="0" smtClean="0">
                  <a:solidFill>
                    <a:prstClr val="black"/>
                  </a:solidFill>
                </a:rPr>
                <a:t> </a:t>
              </a:r>
              <a:endParaRPr lang="en-GB" sz="1200" b="1" dirty="0">
                <a:solidFill>
                  <a:prstClr val="black"/>
                </a:solidFill>
              </a:endParaRPr>
            </a:p>
          </p:txBody>
        </p:sp>
        <p:cxnSp>
          <p:nvCxnSpPr>
            <p:cNvPr id="168" name="Curved Connector 167"/>
            <p:cNvCxnSpPr>
              <a:stCxn id="85" idx="0"/>
              <a:endCxn id="30" idx="0"/>
            </p:cNvCxnSpPr>
            <p:nvPr/>
          </p:nvCxnSpPr>
          <p:spPr>
            <a:xfrm rot="5400000" flipH="1" flipV="1">
              <a:off x="8341429" y="-305565"/>
              <a:ext cx="491254" cy="4993346"/>
            </a:xfrm>
            <a:prstGeom prst="curvedConnector3">
              <a:avLst>
                <a:gd name="adj1" fmla="val 146534"/>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1" name="Curved Connector 170"/>
            <p:cNvCxnSpPr>
              <a:stCxn id="85" idx="2"/>
              <a:endCxn id="122" idx="0"/>
            </p:cNvCxnSpPr>
            <p:nvPr/>
          </p:nvCxnSpPr>
          <p:spPr>
            <a:xfrm rot="16200000" flipH="1">
              <a:off x="7962099" y="1280106"/>
              <a:ext cx="1249916" cy="4993348"/>
            </a:xfrm>
            <a:prstGeom prst="curvedConnector3">
              <a:avLst>
                <a:gd name="adj1" fmla="val 50000"/>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53" name="Title 1"/>
          <p:cNvSpPr>
            <a:spLocks noGrp="1"/>
          </p:cNvSpPr>
          <p:nvPr>
            <p:ph type="title"/>
          </p:nvPr>
        </p:nvSpPr>
        <p:spPr>
          <a:xfrm>
            <a:off x="249907" y="195645"/>
            <a:ext cx="8100392" cy="1143000"/>
          </a:xfrm>
          <a:effectLst>
            <a:outerShdw blurRad="50800" dist="38100" dir="2700000" algn="tl" rotWithShape="0">
              <a:prstClr val="black">
                <a:alpha val="40000"/>
              </a:prstClr>
            </a:outerShdw>
          </a:effectLst>
        </p:spPr>
        <p:txBody>
          <a:bodyPr>
            <a:normAutofit/>
          </a:bodyPr>
          <a:lstStyle/>
          <a:p>
            <a:r>
              <a:rPr lang="en-GB" sz="3200" dirty="0" smtClean="0"/>
              <a:t>Multiple interacting risks and diseases</a:t>
            </a:r>
            <a:endParaRPr lang="en-GB" sz="3200" dirty="0"/>
          </a:p>
        </p:txBody>
      </p:sp>
    </p:spTree>
    <p:extLst>
      <p:ext uri="{BB962C8B-B14F-4D97-AF65-F5344CB8AC3E}">
        <p14:creationId xmlns:p14="http://schemas.microsoft.com/office/powerpoint/2010/main" val="667792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31" y="116633"/>
            <a:ext cx="8371565" cy="576064"/>
          </a:xfrm>
        </p:spPr>
        <p:txBody>
          <a:bodyPr/>
          <a:lstStyle/>
          <a:p>
            <a:r>
              <a:rPr lang="en-US" dirty="0" smtClean="0"/>
              <a:t>Updates and future progress</a:t>
            </a:r>
            <a:endParaRPr lang="en-US" dirty="0"/>
          </a:p>
        </p:txBody>
      </p:sp>
      <p:sp>
        <p:nvSpPr>
          <p:cNvPr id="3" name="Content Placeholder 2"/>
          <p:cNvSpPr>
            <a:spLocks noGrp="1"/>
          </p:cNvSpPr>
          <p:nvPr>
            <p:ph idx="1"/>
          </p:nvPr>
        </p:nvSpPr>
        <p:spPr>
          <a:xfrm>
            <a:off x="0" y="1124744"/>
            <a:ext cx="9144000" cy="5001419"/>
          </a:xfrm>
        </p:spPr>
        <p:txBody>
          <a:bodyPr>
            <a:normAutofit fontScale="25000" lnSpcReduction="20000"/>
          </a:bodyPr>
          <a:lstStyle/>
          <a:p>
            <a:endParaRPr lang="en-US" dirty="0"/>
          </a:p>
          <a:p>
            <a:r>
              <a:rPr lang="en-US" sz="8000" dirty="0"/>
              <a:t>-Multiple independent risks are almost implemented, copulas are conceptualised but not yet </a:t>
            </a:r>
            <a:r>
              <a:rPr lang="en-US" sz="8000" dirty="0" smtClean="0"/>
              <a:t>implemented</a:t>
            </a:r>
          </a:p>
          <a:p>
            <a:endParaRPr lang="en-US" sz="8000" dirty="0"/>
          </a:p>
          <a:p>
            <a:r>
              <a:rPr lang="en-US" sz="8000" dirty="0"/>
              <a:t>-World bank – M</a:t>
            </a:r>
            <a:r>
              <a:rPr lang="en-US" sz="8000" dirty="0" smtClean="0"/>
              <a:t>odelling </a:t>
            </a:r>
            <a:r>
              <a:rPr lang="en-US" sz="8000" dirty="0"/>
              <a:t>the health impact of tobacco taxation in lower middle income countries, and possibly SSBs in the middle </a:t>
            </a:r>
            <a:r>
              <a:rPr lang="en-US" sz="8000" dirty="0" smtClean="0"/>
              <a:t>east</a:t>
            </a:r>
          </a:p>
          <a:p>
            <a:endParaRPr lang="en-US" sz="8000" dirty="0"/>
          </a:p>
          <a:p>
            <a:r>
              <a:rPr lang="en-US" sz="8000" dirty="0"/>
              <a:t>- PHE – air pollution – D</a:t>
            </a:r>
            <a:r>
              <a:rPr lang="en-US" sz="8000" dirty="0" smtClean="0"/>
              <a:t>eveloping </a:t>
            </a:r>
            <a:r>
              <a:rPr lang="en-US" sz="8000" dirty="0"/>
              <a:t>a tool for use by local authorities to test the long term health and cost impacts of air </a:t>
            </a:r>
            <a:r>
              <a:rPr lang="en-US" sz="8000" dirty="0" smtClean="0"/>
              <a:t>pollution</a:t>
            </a:r>
          </a:p>
          <a:p>
            <a:endParaRPr lang="en-US" sz="8000" dirty="0"/>
          </a:p>
          <a:p>
            <a:r>
              <a:rPr lang="en-US" sz="8000" dirty="0"/>
              <a:t>- PHE – health inequalities – </a:t>
            </a:r>
            <a:r>
              <a:rPr lang="en-US" sz="8000" dirty="0" err="1" smtClean="0"/>
              <a:t>Microsi</a:t>
            </a:r>
            <a:r>
              <a:rPr lang="en-US" sz="8000" dirty="0" err="1"/>
              <a:t>m</a:t>
            </a:r>
            <a:r>
              <a:rPr lang="en-US" sz="8000" dirty="0" err="1" smtClean="0"/>
              <a:t>ulation</a:t>
            </a:r>
            <a:r>
              <a:rPr lang="en-US" sz="8000" dirty="0" smtClean="0"/>
              <a:t> </a:t>
            </a:r>
            <a:r>
              <a:rPr lang="en-US" sz="8000" dirty="0"/>
              <a:t>for use by local authorities to test the long term health and cost impacts of health inequalities (dependent on data available)</a:t>
            </a:r>
            <a:r>
              <a:rPr lang="en-US" sz="8000" dirty="0" smtClean="0"/>
              <a:t>.</a:t>
            </a:r>
          </a:p>
          <a:p>
            <a:endParaRPr lang="en-US" sz="8000" dirty="0"/>
          </a:p>
          <a:p>
            <a:r>
              <a:rPr lang="en-US" sz="8000" dirty="0"/>
              <a:t>- CRUK – we are modelling the health impacts of halting downward trends in smoking </a:t>
            </a:r>
            <a:r>
              <a:rPr lang="en-US" sz="8000" dirty="0" smtClean="0"/>
              <a:t>prevalence</a:t>
            </a:r>
          </a:p>
          <a:p>
            <a:endParaRPr lang="en-US" sz="8000" dirty="0"/>
          </a:p>
          <a:p>
            <a:r>
              <a:rPr lang="en-US" sz="8000" dirty="0"/>
              <a:t>- JANPA – the joint action on nutrition and physical activity – we are modelling the lifetime costs of childhood obesity in 8 EU countries</a:t>
            </a:r>
          </a:p>
          <a:p>
            <a:pPr marL="0" indent="0">
              <a:buNone/>
            </a:pPr>
            <a:r>
              <a:rPr lang="en-US" sz="9000" dirty="0"/>
              <a:t> </a:t>
            </a:r>
          </a:p>
        </p:txBody>
      </p:sp>
      <p:sp>
        <p:nvSpPr>
          <p:cNvPr id="4" name="Slide Number Placeholder 3"/>
          <p:cNvSpPr>
            <a:spLocks noGrp="1"/>
          </p:cNvSpPr>
          <p:nvPr>
            <p:ph type="sldNum" sz="quarter" idx="12"/>
          </p:nvPr>
        </p:nvSpPr>
        <p:spPr/>
        <p:txBody>
          <a:bodyPr/>
          <a:lstStyle/>
          <a:p>
            <a:fld id="{B5B76C9D-46C4-44C9-B2EE-18477563011F}" type="slidenum">
              <a:rPr lang="fr-FR" altLang="en-US" smtClean="0">
                <a:solidFill>
                  <a:prstClr val="black"/>
                </a:solidFill>
              </a:rPr>
              <a:pPr/>
              <a:t>32</a:t>
            </a:fld>
            <a:endParaRPr lang="fr-FR" altLang="en-US">
              <a:solidFill>
                <a:prstClr val="black"/>
              </a:solidFill>
            </a:endParaRPr>
          </a:p>
        </p:txBody>
      </p:sp>
    </p:spTree>
    <p:extLst>
      <p:ext uri="{BB962C8B-B14F-4D97-AF65-F5344CB8AC3E}">
        <p14:creationId xmlns:p14="http://schemas.microsoft.com/office/powerpoint/2010/main" val="672048271"/>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371565" cy="721824"/>
          </a:xfrm>
        </p:spPr>
        <p:txBody>
          <a:bodyPr/>
          <a:lstStyle/>
          <a:p>
            <a:r>
              <a:rPr lang="en-GB" dirty="0" smtClean="0"/>
              <a:t>Developments: Copulas</a:t>
            </a:r>
            <a:endParaRPr lang="en-GB" dirty="0"/>
          </a:p>
        </p:txBody>
      </p:sp>
      <p:sp>
        <p:nvSpPr>
          <p:cNvPr id="3" name="Content Placeholder 2"/>
          <p:cNvSpPr>
            <a:spLocks noGrp="1"/>
          </p:cNvSpPr>
          <p:nvPr>
            <p:ph idx="1"/>
          </p:nvPr>
        </p:nvSpPr>
        <p:spPr>
          <a:xfrm>
            <a:off x="251520" y="1700808"/>
            <a:ext cx="8640960" cy="4896544"/>
          </a:xfrm>
        </p:spPr>
        <p:txBody>
          <a:bodyPr/>
          <a:lstStyle/>
          <a:p>
            <a:r>
              <a:rPr lang="en-GB" dirty="0" smtClean="0"/>
              <a:t>Copulas are a common mathematical tool which can be used to estimate the dependence between two or more random variables. </a:t>
            </a:r>
          </a:p>
          <a:p>
            <a:r>
              <a:rPr lang="en-GB" dirty="0" smtClean="0"/>
              <a:t>They are useful in cases where the joint distribution of one or more random variables is unknown. </a:t>
            </a:r>
          </a:p>
          <a:p>
            <a:r>
              <a:rPr lang="en-GB" dirty="0" smtClean="0"/>
              <a:t>They allow</a:t>
            </a:r>
            <a:r>
              <a:rPr lang="en-GB" dirty="0"/>
              <a:t> easy separation of information about the co-dependence of each correlated risk factor or diseases and their </a:t>
            </a:r>
            <a:r>
              <a:rPr lang="en-GB" dirty="0" smtClean="0"/>
              <a:t>overlap </a:t>
            </a:r>
            <a:r>
              <a:rPr lang="en-GB" dirty="0"/>
              <a:t>between </a:t>
            </a:r>
            <a:r>
              <a:rPr lang="en-GB" dirty="0" smtClean="0"/>
              <a:t>variables.</a:t>
            </a:r>
            <a:endParaRPr lang="en-GB" dirty="0"/>
          </a:p>
        </p:txBody>
      </p:sp>
      <p:sp>
        <p:nvSpPr>
          <p:cNvPr id="4" name="Oval 3"/>
          <p:cNvSpPr/>
          <p:nvPr/>
        </p:nvSpPr>
        <p:spPr>
          <a:xfrm>
            <a:off x="2267744" y="4857132"/>
            <a:ext cx="4536504" cy="1946283"/>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2267744" y="5260648"/>
            <a:ext cx="3456384" cy="113924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Oval 11"/>
          <p:cNvSpPr/>
          <p:nvPr/>
        </p:nvSpPr>
        <p:spPr>
          <a:xfrm>
            <a:off x="3419872" y="5260648"/>
            <a:ext cx="3384376" cy="1139249"/>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 name="TextBox 7"/>
          <p:cNvSpPr txBox="1"/>
          <p:nvPr/>
        </p:nvSpPr>
        <p:spPr>
          <a:xfrm>
            <a:off x="2411760" y="5629064"/>
            <a:ext cx="1008112"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FF0000"/>
                </a:solidFill>
              </a:rPr>
              <a:t>OBESE</a:t>
            </a:r>
            <a:endParaRPr lang="en-GB" sz="2000" b="1" dirty="0">
              <a:solidFill>
                <a:srgbClr val="FF0000"/>
              </a:solidFill>
            </a:endParaRPr>
          </a:p>
        </p:txBody>
      </p:sp>
      <p:sp>
        <p:nvSpPr>
          <p:cNvPr id="13" name="TextBox 12"/>
          <p:cNvSpPr txBox="1"/>
          <p:nvPr/>
        </p:nvSpPr>
        <p:spPr>
          <a:xfrm>
            <a:off x="5796136" y="5629064"/>
            <a:ext cx="843946" cy="400110"/>
          </a:xfrm>
          <a:prstGeom prst="rect">
            <a:avLst/>
          </a:prstGeom>
          <a:noFill/>
        </p:spPr>
        <p:txBody>
          <a:bodyPr wrap="square" rtlCol="0">
            <a:spAutoFit/>
          </a:bodyPr>
          <a:lstStyle/>
          <a:p>
            <a:r>
              <a:rPr lang="en-GB" sz="2000" b="1" dirty="0" smtClean="0">
                <a:solidFill>
                  <a:srgbClr val="92D050"/>
                </a:solidFill>
              </a:rPr>
              <a:t>T2DM</a:t>
            </a:r>
            <a:endParaRPr lang="en-GB" sz="2000" b="1" dirty="0">
              <a:solidFill>
                <a:srgbClr val="92D050"/>
              </a:solidFill>
            </a:endParaRPr>
          </a:p>
        </p:txBody>
      </p:sp>
      <p:sp>
        <p:nvSpPr>
          <p:cNvPr id="14" name="Oval 13"/>
          <p:cNvSpPr/>
          <p:nvPr/>
        </p:nvSpPr>
        <p:spPr>
          <a:xfrm>
            <a:off x="3856112" y="5830273"/>
            <a:ext cx="1359768" cy="985245"/>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4283968" y="6399897"/>
            <a:ext cx="843946" cy="400110"/>
          </a:xfrm>
          <a:prstGeom prst="rect">
            <a:avLst/>
          </a:prstGeom>
          <a:noFill/>
        </p:spPr>
        <p:txBody>
          <a:bodyPr wrap="square" rtlCol="0">
            <a:spAutoFit/>
          </a:bodyPr>
          <a:lstStyle/>
          <a:p>
            <a:r>
              <a:rPr lang="en-GB" sz="2000" b="1" dirty="0" smtClean="0">
                <a:solidFill>
                  <a:srgbClr val="0070C0"/>
                </a:solidFill>
              </a:rPr>
              <a:t>CHD</a:t>
            </a:r>
            <a:endParaRPr lang="en-GB" sz="2000" b="1" dirty="0">
              <a:solidFill>
                <a:srgbClr val="0070C0"/>
              </a:solidFill>
            </a:endParaRPr>
          </a:p>
        </p:txBody>
      </p:sp>
      <p:sp>
        <p:nvSpPr>
          <p:cNvPr id="16" name="TextBox 15"/>
          <p:cNvSpPr txBox="1"/>
          <p:nvPr/>
        </p:nvSpPr>
        <p:spPr>
          <a:xfrm>
            <a:off x="6382274" y="4857132"/>
            <a:ext cx="2366189" cy="369332"/>
          </a:xfrm>
          <a:prstGeom prst="rect">
            <a:avLst/>
          </a:prstGeom>
          <a:noFill/>
        </p:spPr>
        <p:txBody>
          <a:bodyPr wrap="square" rtlCol="0">
            <a:spAutoFit/>
          </a:bodyPr>
          <a:lstStyle/>
          <a:p>
            <a:r>
              <a:rPr lang="en-GB" dirty="0" smtClean="0"/>
              <a:t>JOINT DISTRIBUTION</a:t>
            </a:r>
            <a:endParaRPr lang="en-GB" dirty="0"/>
          </a:p>
        </p:txBody>
      </p:sp>
    </p:spTree>
    <p:extLst>
      <p:ext uri="{BB962C8B-B14F-4D97-AF65-F5344CB8AC3E}">
        <p14:creationId xmlns:p14="http://schemas.microsoft.com/office/powerpoint/2010/main" val="20610267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8" grpId="0" animBg="1"/>
      <p:bldP spid="13" grpId="0"/>
      <p:bldP spid="14" grpId="0" animBg="1"/>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484" y="4846"/>
            <a:ext cx="7772400" cy="756965"/>
          </a:xfrm>
        </p:spPr>
        <p:txBody>
          <a:bodyPr>
            <a:normAutofit/>
          </a:bodyPr>
          <a:lstStyle/>
          <a:p>
            <a:r>
              <a:rPr lang="en-US" dirty="0" smtClean="0">
                <a:solidFill>
                  <a:srgbClr val="FF0000"/>
                </a:solidFill>
              </a:rPr>
              <a:t>Copulas</a:t>
            </a:r>
            <a:endParaRPr lang="en-US" dirty="0">
              <a:solidFill>
                <a:srgbClr val="FF0000"/>
              </a:solidFill>
            </a:endParaRPr>
          </a:p>
        </p:txBody>
      </p:sp>
      <p:sp>
        <p:nvSpPr>
          <p:cNvPr id="3" name="Subtitle 2"/>
          <p:cNvSpPr>
            <a:spLocks noGrp="1"/>
          </p:cNvSpPr>
          <p:nvPr>
            <p:ph type="subTitle" idx="1"/>
          </p:nvPr>
        </p:nvSpPr>
        <p:spPr>
          <a:xfrm>
            <a:off x="0" y="761811"/>
            <a:ext cx="9144000" cy="4449011"/>
          </a:xfrm>
        </p:spPr>
        <p:txBody>
          <a:bodyPr/>
          <a:lstStyle/>
          <a:p>
            <a:endParaRPr lang="en-US" dirty="0"/>
          </a:p>
        </p:txBody>
      </p:sp>
      <p:sp>
        <p:nvSpPr>
          <p:cNvPr id="4" name="TextBox 3"/>
          <p:cNvSpPr txBox="1"/>
          <p:nvPr/>
        </p:nvSpPr>
        <p:spPr>
          <a:xfrm>
            <a:off x="273108" y="1323473"/>
            <a:ext cx="8671182" cy="4708981"/>
          </a:xfrm>
          <a:prstGeom prst="rect">
            <a:avLst/>
          </a:prstGeom>
          <a:noFill/>
        </p:spPr>
        <p:txBody>
          <a:bodyPr wrap="square" rtlCol="0">
            <a:spAutoFit/>
          </a:bodyPr>
          <a:lstStyle/>
          <a:p>
            <a:r>
              <a:rPr lang="en-US" sz="2000" dirty="0" smtClean="0"/>
              <a:t>In probability theory and statistics, a copula is a multivariate probability distribution for which the marginal probability distribution of each variable is uniform. Copulas are used to describe the dependence between random variables. </a:t>
            </a:r>
          </a:p>
          <a:p>
            <a:endParaRPr lang="en-US" sz="2000" dirty="0" smtClean="0"/>
          </a:p>
          <a:p>
            <a:r>
              <a:rPr lang="en-US" sz="2000" dirty="0" smtClean="0"/>
              <a:t>Their name comes from the Latin for "link" or "tie", similar but unrelated to grammatical copulas in linguistics. Copulas have been used widely in quantitative finance to mode and minimize tail risk[1] and portfolio optimization applications.[2]</a:t>
            </a:r>
          </a:p>
          <a:p>
            <a:endParaRPr lang="en-US" sz="2000" dirty="0" smtClean="0"/>
          </a:p>
          <a:p>
            <a:r>
              <a:rPr lang="en-US" sz="2000" dirty="0" smtClean="0"/>
              <a:t>Copulas are popular in high-dimensional statistical applications as they allow</a:t>
            </a:r>
          </a:p>
          <a:p>
            <a:r>
              <a:rPr lang="en-US" sz="2000" dirty="0" smtClean="0"/>
              <a:t> one to easily model and estimate the distribution of random vectors </a:t>
            </a:r>
            <a:r>
              <a:rPr lang="en-US" sz="2000" smtClean="0"/>
              <a:t>by estimating marginals</a:t>
            </a:r>
            <a:r>
              <a:rPr lang="en-US" sz="2000" dirty="0" smtClean="0"/>
              <a:t> and </a:t>
            </a:r>
            <a:r>
              <a:rPr lang="en-US" sz="2000" dirty="0" err="1" smtClean="0"/>
              <a:t>copulae</a:t>
            </a:r>
            <a:r>
              <a:rPr lang="en-US" sz="2000" dirty="0" smtClean="0"/>
              <a:t> separately. There are many parametric copula families available, which usually have parameters that control the strength of dependence. </a:t>
            </a:r>
            <a:endParaRPr lang="en-US" sz="2000" dirty="0"/>
          </a:p>
        </p:txBody>
      </p:sp>
    </p:spTree>
    <p:extLst>
      <p:ext uri="{BB962C8B-B14F-4D97-AF65-F5344CB8AC3E}">
        <p14:creationId xmlns:p14="http://schemas.microsoft.com/office/powerpoint/2010/main" val="386583041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75252" cy="4209331"/>
          </a:xfrm>
        </p:spPr>
        <p:txBody>
          <a:bodyPr/>
          <a:lstStyle/>
          <a:p>
            <a:r>
              <a:rPr lang="en-GB" dirty="0" smtClean="0"/>
              <a:t>Currently developing a sensitivity analysis module in collaboration with Dr Zaid Chalabi (LSHTM)</a:t>
            </a:r>
          </a:p>
          <a:p>
            <a:r>
              <a:rPr lang="en-GB" dirty="0" smtClean="0"/>
              <a:t>Previous studies have used </a:t>
            </a:r>
            <a:r>
              <a:rPr lang="en-GB" b="1" dirty="0" smtClean="0"/>
              <a:t>Monte </a:t>
            </a:r>
            <a:r>
              <a:rPr lang="en-GB" b="1" dirty="0"/>
              <a:t>C</a:t>
            </a:r>
            <a:r>
              <a:rPr lang="en-GB" b="1" dirty="0" smtClean="0"/>
              <a:t>arlo methods </a:t>
            </a:r>
            <a:r>
              <a:rPr lang="en-GB" dirty="0" smtClean="0"/>
              <a:t>to estimate uncertainty.</a:t>
            </a:r>
          </a:p>
          <a:p>
            <a:r>
              <a:rPr lang="en-GB" dirty="0" smtClean="0"/>
              <a:t>These methods are </a:t>
            </a:r>
            <a:r>
              <a:rPr lang="en-GB" b="1" dirty="0" smtClean="0"/>
              <a:t>computational expensive </a:t>
            </a:r>
            <a:r>
              <a:rPr lang="en-GB" dirty="0" smtClean="0"/>
              <a:t>and involve running a </a:t>
            </a:r>
            <a:r>
              <a:rPr lang="en-GB" b="1" dirty="0" smtClean="0"/>
              <a:t>large number </a:t>
            </a:r>
            <a:r>
              <a:rPr lang="en-GB" dirty="0" smtClean="0"/>
              <a:t>of simulations.</a:t>
            </a:r>
          </a:p>
          <a:p>
            <a:r>
              <a:rPr lang="en-GB" b="1" dirty="0" smtClean="0"/>
              <a:t>Global sensitivity analysis </a:t>
            </a:r>
            <a:r>
              <a:rPr lang="en-GB" dirty="0" smtClean="0"/>
              <a:t>will be used to </a:t>
            </a:r>
            <a:r>
              <a:rPr lang="en-GB" b="1" dirty="0" smtClean="0"/>
              <a:t>estimate the total uncertainty</a:t>
            </a:r>
            <a:r>
              <a:rPr lang="en-GB" dirty="0" smtClean="0"/>
              <a:t> from the uncertainty of each variable within a </a:t>
            </a:r>
            <a:r>
              <a:rPr lang="en-GB" b="1" dirty="0" smtClean="0"/>
              <a:t>single simulation</a:t>
            </a:r>
            <a:r>
              <a:rPr lang="en-GB" dirty="0" smtClean="0"/>
              <a:t>.</a:t>
            </a:r>
            <a:endParaRPr lang="en-GB" dirty="0"/>
          </a:p>
        </p:txBody>
      </p:sp>
      <p:sp>
        <p:nvSpPr>
          <p:cNvPr id="4" name="Slide Number Placeholder 3"/>
          <p:cNvSpPr>
            <a:spLocks noGrp="1"/>
          </p:cNvSpPr>
          <p:nvPr>
            <p:ph type="sldNum" sz="quarter" idx="12"/>
          </p:nvPr>
        </p:nvSpPr>
        <p:spPr/>
        <p:txBody>
          <a:bodyPr/>
          <a:lstStyle/>
          <a:p>
            <a:fld id="{B5B76C9D-46C4-44C9-B2EE-18477563011F}" type="slidenum">
              <a:rPr lang="fr-FR" altLang="en-US" smtClean="0"/>
              <a:pPr/>
              <a:t>35</a:t>
            </a:fld>
            <a:endParaRPr lang="fr-FR" altLang="en-US"/>
          </a:p>
        </p:txBody>
      </p:sp>
      <p:sp>
        <p:nvSpPr>
          <p:cNvPr id="5" name="Title 1"/>
          <p:cNvSpPr txBox="1">
            <a:spLocks/>
          </p:cNvSpPr>
          <p:nvPr/>
        </p:nvSpPr>
        <p:spPr>
          <a:xfrm>
            <a:off x="371231" y="404664"/>
            <a:ext cx="8371565" cy="721824"/>
          </a:xfrm>
          <a:prstGeom prst="rect">
            <a:avLst/>
          </a:prstGeom>
        </p:spPr>
        <p:txBody>
          <a:bodyPr vert="horz" lIns="0" tIns="0" rIns="0" bIns="0" rtlCol="0" anchor="t" anchorCtr="0">
            <a:normAutofit/>
          </a:bodyPr>
          <a:lstStyle>
            <a:lvl1pPr algn="l" defTabSz="457200" rtl="0" eaLnBrk="1" latinLnBrk="0" hangingPunct="1">
              <a:spcBef>
                <a:spcPct val="0"/>
              </a:spcBef>
              <a:buNone/>
              <a:defRPr sz="3500" kern="1200">
                <a:solidFill>
                  <a:srgbClr val="FF0000"/>
                </a:solidFill>
                <a:latin typeface="+mj-lt"/>
                <a:ea typeface="+mj-ea"/>
                <a:cs typeface="+mj-cs"/>
              </a:defRPr>
            </a:lvl1pPr>
          </a:lstStyle>
          <a:p>
            <a:r>
              <a:rPr lang="en-GB" dirty="0" smtClean="0"/>
              <a:t>Sensitivity analysis</a:t>
            </a:r>
            <a:endParaRPr lang="en-GB" dirty="0"/>
          </a:p>
        </p:txBody>
      </p:sp>
    </p:spTree>
    <p:extLst>
      <p:ext uri="{BB962C8B-B14F-4D97-AF65-F5344CB8AC3E}">
        <p14:creationId xmlns:p14="http://schemas.microsoft.com/office/powerpoint/2010/main" val="161218855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4392488" cy="5040560"/>
          </a:xfrm>
        </p:spPr>
        <p:txBody>
          <a:bodyPr>
            <a:normAutofit fontScale="77500" lnSpcReduction="20000"/>
          </a:bodyPr>
          <a:lstStyle/>
          <a:p>
            <a:pPr marL="857250" lvl="1" indent="-457200">
              <a:buFont typeface="Arial" pitchFamily="34" charset="0"/>
              <a:buChar char="•"/>
            </a:pPr>
            <a:r>
              <a:rPr lang="en-GB" sz="2400" dirty="0" smtClean="0"/>
              <a:t>Obesity (over 80 countries)</a:t>
            </a:r>
          </a:p>
          <a:p>
            <a:pPr marL="857250" lvl="1" indent="-457200">
              <a:buFont typeface="Arial" pitchFamily="34" charset="0"/>
              <a:buChar char="•"/>
            </a:pPr>
            <a:r>
              <a:rPr lang="en-GB" dirty="0" smtClean="0"/>
              <a:t>Childhood obesity</a:t>
            </a:r>
            <a:endParaRPr lang="en-GB" sz="2400" dirty="0" smtClean="0"/>
          </a:p>
          <a:p>
            <a:pPr marL="857250" lvl="1" indent="-457200">
              <a:buFont typeface="Arial" pitchFamily="34" charset="0"/>
              <a:buChar char="•"/>
            </a:pPr>
            <a:r>
              <a:rPr lang="en-GB" sz="2400" dirty="0" smtClean="0"/>
              <a:t>Tobacco</a:t>
            </a:r>
          </a:p>
          <a:p>
            <a:pPr marL="857250" lvl="1" indent="-457200">
              <a:buFont typeface="Arial" pitchFamily="34" charset="0"/>
              <a:buChar char="•"/>
            </a:pPr>
            <a:r>
              <a:rPr lang="en-GB" sz="2400" dirty="0" smtClean="0"/>
              <a:t>Physical Activity</a:t>
            </a:r>
          </a:p>
          <a:p>
            <a:pPr marL="857250" lvl="1" indent="-457200">
              <a:buFont typeface="Arial" pitchFamily="34" charset="0"/>
              <a:buChar char="•"/>
            </a:pPr>
            <a:r>
              <a:rPr lang="en-GB" sz="2400" dirty="0" smtClean="0"/>
              <a:t>Alcohol</a:t>
            </a:r>
          </a:p>
          <a:p>
            <a:pPr marL="857250" lvl="1" indent="-457200">
              <a:buFont typeface="Arial" pitchFamily="34" charset="0"/>
              <a:buChar char="•"/>
            </a:pPr>
            <a:r>
              <a:rPr lang="en-GB" sz="2400" dirty="0" smtClean="0"/>
              <a:t>Salt</a:t>
            </a:r>
          </a:p>
          <a:p>
            <a:pPr marL="857250" lvl="1" indent="-457200">
              <a:buFont typeface="Arial" pitchFamily="34" charset="0"/>
              <a:buChar char="•"/>
            </a:pPr>
            <a:r>
              <a:rPr lang="en-GB" dirty="0" smtClean="0">
                <a:solidFill>
                  <a:schemeClr val="bg1">
                    <a:lumMod val="75000"/>
                  </a:schemeClr>
                </a:solidFill>
              </a:rPr>
              <a:t>Cholesterol</a:t>
            </a:r>
          </a:p>
          <a:p>
            <a:pPr marL="857250" lvl="1" indent="-457200">
              <a:buFont typeface="Arial" pitchFamily="34" charset="0"/>
              <a:buChar char="•"/>
            </a:pPr>
            <a:r>
              <a:rPr lang="en-GB" sz="2400" dirty="0" smtClean="0">
                <a:solidFill>
                  <a:schemeClr val="bg1">
                    <a:lumMod val="75000"/>
                  </a:schemeClr>
                </a:solidFill>
              </a:rPr>
              <a:t>Diet </a:t>
            </a:r>
          </a:p>
          <a:p>
            <a:pPr marL="857250" lvl="1" indent="-457200">
              <a:buFont typeface="Arial" pitchFamily="34" charset="0"/>
              <a:buChar char="•"/>
            </a:pPr>
            <a:r>
              <a:rPr lang="en-GB" dirty="0">
                <a:solidFill>
                  <a:schemeClr val="bg1">
                    <a:lumMod val="75000"/>
                  </a:schemeClr>
                </a:solidFill>
              </a:rPr>
              <a:t>Combined risk factors</a:t>
            </a:r>
          </a:p>
          <a:p>
            <a:pPr marL="857250" lvl="1" indent="-457200">
              <a:buFont typeface="Arial" pitchFamily="34" charset="0"/>
              <a:buChar char="•"/>
            </a:pPr>
            <a:r>
              <a:rPr lang="en-GB" sz="2400" dirty="0" smtClean="0"/>
              <a:t>CVD</a:t>
            </a:r>
          </a:p>
          <a:p>
            <a:pPr marL="857250" lvl="1" indent="-457200">
              <a:buFont typeface="Arial" pitchFamily="34" charset="0"/>
              <a:buChar char="•"/>
            </a:pPr>
            <a:r>
              <a:rPr lang="en-GB" sz="2400" dirty="0" smtClean="0"/>
              <a:t>Respiratory disease (COPD) (MS)</a:t>
            </a:r>
          </a:p>
          <a:p>
            <a:pPr marL="857250" lvl="1" indent="-457200">
              <a:buFont typeface="Arial" pitchFamily="34" charset="0"/>
              <a:buChar char="•"/>
            </a:pPr>
            <a:r>
              <a:rPr lang="en-GB" sz="2400" dirty="0" smtClean="0"/>
              <a:t>Type 2 Diabetes (MS)</a:t>
            </a:r>
          </a:p>
          <a:p>
            <a:pPr marL="857250" lvl="1" indent="-457200">
              <a:buFont typeface="Arial" pitchFamily="34" charset="0"/>
              <a:buChar char="•"/>
            </a:pPr>
            <a:r>
              <a:rPr lang="en-GB" sz="2400" dirty="0" smtClean="0">
                <a:solidFill>
                  <a:schemeClr val="bg1">
                    <a:lumMod val="75000"/>
                  </a:schemeClr>
                </a:solidFill>
              </a:rPr>
              <a:t>Kidney Disease (MS)</a:t>
            </a:r>
            <a:endParaRPr lang="en-GB" dirty="0">
              <a:solidFill>
                <a:schemeClr val="bg1">
                  <a:lumMod val="75000"/>
                </a:schemeClr>
              </a:solidFill>
            </a:endParaRPr>
          </a:p>
          <a:p>
            <a:pPr marL="857250" lvl="1" indent="-457200">
              <a:buFont typeface="Arial" pitchFamily="34" charset="0"/>
              <a:buChar char="•"/>
            </a:pPr>
            <a:r>
              <a:rPr lang="en-GB" dirty="0" smtClean="0">
                <a:solidFill>
                  <a:schemeClr val="bg1">
                    <a:lumMod val="75000"/>
                  </a:schemeClr>
                </a:solidFill>
              </a:rPr>
              <a:t>Dementia</a:t>
            </a:r>
          </a:p>
          <a:p>
            <a:pPr marL="857250" lvl="1" indent="-457200">
              <a:buFont typeface="Arial" pitchFamily="34" charset="0"/>
              <a:buChar char="•"/>
            </a:pPr>
            <a:r>
              <a:rPr lang="en-GB" dirty="0" smtClean="0">
                <a:solidFill>
                  <a:schemeClr val="bg1">
                    <a:lumMod val="75000"/>
                  </a:schemeClr>
                </a:solidFill>
              </a:rPr>
              <a:t>HIV</a:t>
            </a:r>
          </a:p>
          <a:p>
            <a:pPr marL="857250" lvl="1" indent="-457200">
              <a:buFont typeface="Arial" pitchFamily="34" charset="0"/>
              <a:buChar char="•"/>
            </a:pPr>
            <a:r>
              <a:rPr lang="en-GB" dirty="0" smtClean="0"/>
              <a:t>Cancers</a:t>
            </a:r>
          </a:p>
        </p:txBody>
      </p:sp>
      <p:sp>
        <p:nvSpPr>
          <p:cNvPr id="4" name="Title 3"/>
          <p:cNvSpPr>
            <a:spLocks noGrp="1"/>
          </p:cNvSpPr>
          <p:nvPr>
            <p:ph type="title"/>
          </p:nvPr>
        </p:nvSpPr>
        <p:spPr>
          <a:xfrm>
            <a:off x="539552" y="548680"/>
            <a:ext cx="8371565" cy="721824"/>
          </a:xfrm>
        </p:spPr>
        <p:txBody>
          <a:bodyPr>
            <a:normAutofit/>
          </a:bodyPr>
          <a:lstStyle/>
          <a:p>
            <a:r>
              <a:rPr lang="en-GB" sz="2800" dirty="0">
                <a:latin typeface="Arial "/>
              </a:rPr>
              <a:t>Models </a:t>
            </a:r>
            <a:r>
              <a:rPr lang="en-GB" sz="2800" dirty="0" smtClean="0">
                <a:solidFill>
                  <a:schemeClr val="tx1"/>
                </a:solidFill>
                <a:latin typeface="Arial "/>
              </a:rPr>
              <a:t>now</a:t>
            </a:r>
            <a:r>
              <a:rPr lang="en-GB" sz="2800" dirty="0" smtClean="0">
                <a:latin typeface="Arial "/>
              </a:rPr>
              <a:t> and </a:t>
            </a:r>
            <a:r>
              <a:rPr lang="en-GB" sz="2800" dirty="0">
                <a:latin typeface="Arial "/>
              </a:rPr>
              <a:t>the </a:t>
            </a:r>
            <a:r>
              <a:rPr lang="en-GB" sz="2800" dirty="0">
                <a:solidFill>
                  <a:schemeClr val="bg1">
                    <a:lumMod val="85000"/>
                  </a:schemeClr>
                </a:solidFill>
                <a:latin typeface="Arial "/>
              </a:rPr>
              <a:t>future</a:t>
            </a:r>
            <a:endParaRPr lang="en-GB" sz="2800" dirty="0">
              <a:solidFill>
                <a:schemeClr val="bg1">
                  <a:lumMod val="85000"/>
                </a:schemeClr>
              </a:solidFill>
            </a:endParaRPr>
          </a:p>
        </p:txBody>
      </p:sp>
      <p:sp>
        <p:nvSpPr>
          <p:cNvPr id="5" name="Content Placeholder 2"/>
          <p:cNvSpPr txBox="1">
            <a:spLocks/>
          </p:cNvSpPr>
          <p:nvPr/>
        </p:nvSpPr>
        <p:spPr>
          <a:xfrm>
            <a:off x="4788024" y="1700808"/>
            <a:ext cx="4104456" cy="49685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6A73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457200">
              <a:buFont typeface="Arial" pitchFamily="34" charset="0"/>
              <a:buChar char="•"/>
            </a:pPr>
            <a:r>
              <a:rPr lang="en-GB" sz="2000" dirty="0" smtClean="0">
                <a:solidFill>
                  <a:schemeClr val="bg1">
                    <a:lumMod val="75000"/>
                  </a:schemeClr>
                </a:solidFill>
              </a:rPr>
              <a:t>Integrated interventions</a:t>
            </a:r>
          </a:p>
          <a:p>
            <a:pPr marL="857250" lvl="1" indent="-457200">
              <a:buFont typeface="Arial" pitchFamily="34" charset="0"/>
              <a:buChar char="•"/>
            </a:pPr>
            <a:r>
              <a:rPr lang="en-GB" sz="2000" dirty="0" smtClean="0">
                <a:solidFill>
                  <a:schemeClr val="bg1">
                    <a:lumMod val="75000"/>
                  </a:schemeClr>
                </a:solidFill>
              </a:rPr>
              <a:t>Health App</a:t>
            </a:r>
          </a:p>
          <a:p>
            <a:pPr marL="857250" lvl="1" indent="-457200">
              <a:buFont typeface="Arial" pitchFamily="34" charset="0"/>
              <a:buChar char="•"/>
            </a:pPr>
            <a:r>
              <a:rPr lang="en-GB" sz="2000" dirty="0" smtClean="0">
                <a:solidFill>
                  <a:schemeClr val="bg1">
                    <a:lumMod val="75000"/>
                  </a:schemeClr>
                </a:solidFill>
              </a:rPr>
              <a:t>Tools for GPs </a:t>
            </a:r>
          </a:p>
        </p:txBody>
      </p:sp>
    </p:spTree>
    <p:extLst>
      <p:ext uri="{BB962C8B-B14F-4D97-AF65-F5344CB8AC3E}">
        <p14:creationId xmlns:p14="http://schemas.microsoft.com/office/powerpoint/2010/main" val="662684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568952" cy="5472608"/>
          </a:xfrm>
        </p:spPr>
        <p:txBody>
          <a:bodyPr>
            <a:normAutofit/>
          </a:bodyPr>
          <a:lstStyle/>
          <a:p>
            <a:pPr marL="0" indent="0">
              <a:buNone/>
            </a:pPr>
            <a:r>
              <a:rPr lang="en-GB" b="1" dirty="0" smtClean="0">
                <a:solidFill>
                  <a:schemeClr val="tx2">
                    <a:lumMod val="60000"/>
                    <a:lumOff val="40000"/>
                  </a:schemeClr>
                </a:solidFill>
              </a:rPr>
              <a:t>Develop a modelling </a:t>
            </a:r>
            <a:r>
              <a:rPr lang="en-GB" b="1" dirty="0">
                <a:solidFill>
                  <a:schemeClr val="tx2">
                    <a:lumMod val="60000"/>
                    <a:lumOff val="40000"/>
                  </a:schemeClr>
                </a:solidFill>
              </a:rPr>
              <a:t>framework </a:t>
            </a:r>
            <a:r>
              <a:rPr lang="en-GB" b="1" dirty="0" smtClean="0">
                <a:solidFill>
                  <a:schemeClr val="tx2">
                    <a:lumMod val="60000"/>
                    <a:lumOff val="40000"/>
                  </a:schemeClr>
                </a:solidFill>
              </a:rPr>
              <a:t>focussed on air pollution which has the ability to: </a:t>
            </a:r>
            <a:endParaRPr lang="en-GB" b="1" dirty="0">
              <a:solidFill>
                <a:schemeClr val="tx2">
                  <a:lumMod val="60000"/>
                  <a:lumOff val="40000"/>
                </a:schemeClr>
              </a:solidFill>
            </a:endParaRPr>
          </a:p>
          <a:p>
            <a:pPr marL="0" indent="0">
              <a:buNone/>
            </a:pPr>
            <a:endParaRPr lang="en-GB" dirty="0" smtClean="0">
              <a:solidFill>
                <a:schemeClr val="tx1"/>
              </a:solidFill>
            </a:endParaRPr>
          </a:p>
          <a:p>
            <a:pPr marL="457200" indent="-457200">
              <a:buAutoNum type="arabicPeriod"/>
            </a:pPr>
            <a:r>
              <a:rPr lang="en-GB" dirty="0" smtClean="0">
                <a:solidFill>
                  <a:schemeClr val="tx1"/>
                </a:solidFill>
              </a:rPr>
              <a:t>quantify </a:t>
            </a:r>
            <a:r>
              <a:rPr lang="en-GB" dirty="0">
                <a:solidFill>
                  <a:schemeClr val="tx1"/>
                </a:solidFill>
              </a:rPr>
              <a:t>the potential </a:t>
            </a:r>
            <a:r>
              <a:rPr lang="en-GB" b="1" dirty="0">
                <a:solidFill>
                  <a:schemeClr val="tx1"/>
                </a:solidFill>
              </a:rPr>
              <a:t>costs</a:t>
            </a:r>
            <a:r>
              <a:rPr lang="en-GB" dirty="0">
                <a:solidFill>
                  <a:schemeClr val="tx1"/>
                </a:solidFill>
              </a:rPr>
              <a:t> to the </a:t>
            </a:r>
            <a:r>
              <a:rPr lang="en-GB" b="1" dirty="0">
                <a:solidFill>
                  <a:schemeClr val="tx1"/>
                </a:solidFill>
              </a:rPr>
              <a:t>NHS</a:t>
            </a:r>
            <a:r>
              <a:rPr lang="en-GB" dirty="0">
                <a:solidFill>
                  <a:schemeClr val="tx1"/>
                </a:solidFill>
              </a:rPr>
              <a:t> and </a:t>
            </a:r>
            <a:r>
              <a:rPr lang="en-GB" b="1" dirty="0">
                <a:solidFill>
                  <a:schemeClr val="tx1"/>
                </a:solidFill>
              </a:rPr>
              <a:t>social care </a:t>
            </a:r>
            <a:r>
              <a:rPr lang="en-GB" dirty="0">
                <a:solidFill>
                  <a:schemeClr val="tx1"/>
                </a:solidFill>
              </a:rPr>
              <a:t>due to the health impacts of air </a:t>
            </a:r>
            <a:r>
              <a:rPr lang="en-GB" dirty="0" smtClean="0">
                <a:solidFill>
                  <a:schemeClr val="tx1"/>
                </a:solidFill>
              </a:rPr>
              <a:t>pollution at a </a:t>
            </a:r>
            <a:r>
              <a:rPr lang="en-GB" b="1" dirty="0" smtClean="0">
                <a:solidFill>
                  <a:schemeClr val="tx1"/>
                </a:solidFill>
              </a:rPr>
              <a:t>national</a:t>
            </a:r>
            <a:r>
              <a:rPr lang="en-GB" dirty="0" smtClean="0">
                <a:solidFill>
                  <a:schemeClr val="tx1"/>
                </a:solidFill>
              </a:rPr>
              <a:t> and </a:t>
            </a:r>
            <a:r>
              <a:rPr lang="en-GB" b="1" dirty="0" smtClean="0">
                <a:solidFill>
                  <a:schemeClr val="tx1"/>
                </a:solidFill>
              </a:rPr>
              <a:t>local</a:t>
            </a:r>
            <a:r>
              <a:rPr lang="en-GB" dirty="0" smtClean="0">
                <a:solidFill>
                  <a:schemeClr val="tx1"/>
                </a:solidFill>
              </a:rPr>
              <a:t> level. </a:t>
            </a:r>
            <a:endParaRPr lang="en-GB" dirty="0">
              <a:solidFill>
                <a:schemeClr val="tx1"/>
              </a:solidFill>
            </a:endParaRPr>
          </a:p>
          <a:p>
            <a:pPr marL="457200" indent="-457200">
              <a:buAutoNum type="arabicPeriod"/>
            </a:pPr>
            <a:endParaRPr lang="en-GB" dirty="0" smtClean="0">
              <a:solidFill>
                <a:schemeClr val="tx1"/>
              </a:solidFill>
            </a:endParaRPr>
          </a:p>
          <a:p>
            <a:pPr marL="457200" indent="-457200">
              <a:buFont typeface="Arial"/>
              <a:buAutoNum type="arabicPeriod"/>
            </a:pPr>
            <a:r>
              <a:rPr lang="en-GB" dirty="0" smtClean="0">
                <a:solidFill>
                  <a:schemeClr val="tx1"/>
                </a:solidFill>
              </a:rPr>
              <a:t>assess </a:t>
            </a:r>
            <a:r>
              <a:rPr lang="en-GB" dirty="0">
                <a:solidFill>
                  <a:schemeClr val="tx1"/>
                </a:solidFill>
              </a:rPr>
              <a:t>air pollution alongside other public health risks/threats, such as </a:t>
            </a:r>
            <a:r>
              <a:rPr lang="en-GB" b="1" dirty="0">
                <a:solidFill>
                  <a:schemeClr val="tx1"/>
                </a:solidFill>
              </a:rPr>
              <a:t>physical inactivity</a:t>
            </a:r>
            <a:r>
              <a:rPr lang="en-GB" dirty="0">
                <a:solidFill>
                  <a:schemeClr val="tx1"/>
                </a:solidFill>
              </a:rPr>
              <a:t>, </a:t>
            </a:r>
            <a:r>
              <a:rPr lang="en-GB" b="1" dirty="0">
                <a:solidFill>
                  <a:schemeClr val="tx1"/>
                </a:solidFill>
              </a:rPr>
              <a:t>traffic injuries</a:t>
            </a:r>
            <a:r>
              <a:rPr lang="en-GB" dirty="0">
                <a:solidFill>
                  <a:schemeClr val="tx1"/>
                </a:solidFill>
              </a:rPr>
              <a:t>, and </a:t>
            </a:r>
            <a:r>
              <a:rPr lang="en-GB" b="1" dirty="0" smtClean="0">
                <a:solidFill>
                  <a:schemeClr val="tx1"/>
                </a:solidFill>
              </a:rPr>
              <a:t>noise</a:t>
            </a:r>
            <a:r>
              <a:rPr lang="en-GB" dirty="0" smtClean="0">
                <a:solidFill>
                  <a:schemeClr val="tx1"/>
                </a:solidFill>
              </a:rPr>
              <a:t> to support the </a:t>
            </a:r>
            <a:r>
              <a:rPr lang="en-GB" b="1" dirty="0" smtClean="0">
                <a:solidFill>
                  <a:schemeClr val="tx1"/>
                </a:solidFill>
              </a:rPr>
              <a:t>strategic priority </a:t>
            </a:r>
            <a:r>
              <a:rPr lang="en-GB" dirty="0" smtClean="0">
                <a:solidFill>
                  <a:schemeClr val="tx1"/>
                </a:solidFill>
              </a:rPr>
              <a:t>setting process and </a:t>
            </a:r>
            <a:r>
              <a:rPr lang="en-GB" b="1" dirty="0" smtClean="0">
                <a:solidFill>
                  <a:schemeClr val="tx1"/>
                </a:solidFill>
              </a:rPr>
              <a:t>case for action</a:t>
            </a:r>
            <a:r>
              <a:rPr lang="en-GB" dirty="0" smtClean="0">
                <a:solidFill>
                  <a:schemeClr val="tx1"/>
                </a:solidFill>
              </a:rPr>
              <a:t>.</a:t>
            </a:r>
          </a:p>
          <a:p>
            <a:pPr marL="457200" indent="-457200">
              <a:buFont typeface="Arial"/>
              <a:buAutoNum type="arabicPeriod"/>
            </a:pPr>
            <a:endParaRPr lang="en-GB" dirty="0">
              <a:solidFill>
                <a:schemeClr val="tx1"/>
              </a:solidFill>
            </a:endParaRPr>
          </a:p>
          <a:p>
            <a:pPr marL="457200" indent="-457200">
              <a:buFont typeface="Arial"/>
              <a:buAutoNum type="arabicPeriod"/>
            </a:pPr>
            <a:r>
              <a:rPr lang="en-GB" dirty="0" smtClean="0">
                <a:solidFill>
                  <a:schemeClr val="tx1"/>
                </a:solidFill>
              </a:rPr>
              <a:t>test health benefits and cost reduction both for the NHS and social care under different air pollution </a:t>
            </a:r>
            <a:r>
              <a:rPr lang="en-GB" b="1" dirty="0" smtClean="0">
                <a:solidFill>
                  <a:schemeClr val="tx1"/>
                </a:solidFill>
              </a:rPr>
              <a:t>scenarios </a:t>
            </a:r>
            <a:r>
              <a:rPr lang="en-GB" dirty="0" smtClean="0">
                <a:solidFill>
                  <a:schemeClr val="tx1"/>
                </a:solidFill>
              </a:rPr>
              <a:t>e.g. meeting national air quality standards.</a:t>
            </a:r>
            <a:endParaRPr lang="en-GB" dirty="0">
              <a:solidFill>
                <a:schemeClr val="tx1"/>
              </a:solidFill>
            </a:endParaRPr>
          </a:p>
        </p:txBody>
      </p:sp>
      <p:sp>
        <p:nvSpPr>
          <p:cNvPr id="5" name="Title 1"/>
          <p:cNvSpPr txBox="1">
            <a:spLocks/>
          </p:cNvSpPr>
          <p:nvPr/>
        </p:nvSpPr>
        <p:spPr>
          <a:xfrm>
            <a:off x="323528" y="332656"/>
            <a:ext cx="8371565" cy="721824"/>
          </a:xfrm>
          <a:prstGeom prst="rect">
            <a:avLst/>
          </a:prstGeom>
        </p:spPr>
        <p:txBody>
          <a:bodyPr vert="horz" lIns="0" tIns="0" rIns="0" bIns="0" rtlCol="0" anchor="t" anchorCtr="0">
            <a:normAutofit/>
          </a:bodyPr>
          <a:lstStyle>
            <a:lvl1pPr algn="l" defTabSz="457200" rtl="0" eaLnBrk="1" latinLnBrk="0" hangingPunct="1">
              <a:spcBef>
                <a:spcPct val="0"/>
              </a:spcBef>
              <a:buNone/>
              <a:defRPr sz="3500" kern="1200">
                <a:solidFill>
                  <a:srgbClr val="FF0000"/>
                </a:solidFill>
                <a:latin typeface="+mj-lt"/>
                <a:ea typeface="+mj-ea"/>
                <a:cs typeface="+mj-cs"/>
              </a:defRPr>
            </a:lvl1pPr>
          </a:lstStyle>
          <a:p>
            <a:r>
              <a:rPr lang="en-GB" dirty="0" smtClean="0"/>
              <a:t>PHE’s air pollution requirements</a:t>
            </a:r>
            <a:endParaRPr lang="en-GB" dirty="0"/>
          </a:p>
        </p:txBody>
      </p:sp>
      <p:sp>
        <p:nvSpPr>
          <p:cNvPr id="2" name="Slide Number Placeholder 1"/>
          <p:cNvSpPr>
            <a:spLocks noGrp="1"/>
          </p:cNvSpPr>
          <p:nvPr>
            <p:ph type="sldNum" sz="quarter" idx="12"/>
          </p:nvPr>
        </p:nvSpPr>
        <p:spPr/>
        <p:txBody>
          <a:bodyPr/>
          <a:lstStyle/>
          <a:p>
            <a:fld id="{B5B76C9D-46C4-44C9-B2EE-18477563011F}" type="slidenum">
              <a:rPr lang="fr-FR" altLang="en-US" smtClean="0">
                <a:solidFill>
                  <a:prstClr val="black"/>
                </a:solidFill>
              </a:rPr>
              <a:pPr/>
              <a:t>37</a:t>
            </a:fld>
            <a:endParaRPr lang="fr-FR" altLang="en-US">
              <a:solidFill>
                <a:prstClr val="black"/>
              </a:solidFill>
            </a:endParaRPr>
          </a:p>
        </p:txBody>
      </p:sp>
    </p:spTree>
    <p:extLst>
      <p:ext uri="{BB962C8B-B14F-4D97-AF65-F5344CB8AC3E}">
        <p14:creationId xmlns:p14="http://schemas.microsoft.com/office/powerpoint/2010/main" val="1177533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371565" cy="721824"/>
          </a:xfrm>
        </p:spPr>
        <p:txBody>
          <a:bodyPr/>
          <a:lstStyle/>
          <a:p>
            <a:r>
              <a:rPr lang="en-GB" dirty="0" smtClean="0"/>
              <a:t>What we will deliver </a:t>
            </a:r>
            <a:endParaRPr lang="en-GB" dirty="0"/>
          </a:p>
        </p:txBody>
      </p:sp>
      <p:sp>
        <p:nvSpPr>
          <p:cNvPr id="3" name="Content Placeholder 2"/>
          <p:cNvSpPr>
            <a:spLocks noGrp="1"/>
          </p:cNvSpPr>
          <p:nvPr>
            <p:ph idx="1"/>
          </p:nvPr>
        </p:nvSpPr>
        <p:spPr>
          <a:xfrm>
            <a:off x="467544" y="1340768"/>
            <a:ext cx="8203244" cy="4929411"/>
          </a:xfrm>
        </p:spPr>
        <p:txBody>
          <a:bodyPr>
            <a:normAutofit/>
          </a:bodyPr>
          <a:lstStyle/>
          <a:p>
            <a:pPr marL="0" indent="0">
              <a:buNone/>
            </a:pPr>
            <a:r>
              <a:rPr lang="en-GB" dirty="0">
                <a:solidFill>
                  <a:schemeClr val="tx1"/>
                </a:solidFill>
              </a:rPr>
              <a:t>The key deliverables of this project will be</a:t>
            </a:r>
            <a:r>
              <a:rPr lang="en-GB" dirty="0" smtClean="0">
                <a:solidFill>
                  <a:schemeClr val="tx1"/>
                </a:solidFill>
              </a:rPr>
              <a:t>:</a:t>
            </a:r>
          </a:p>
          <a:p>
            <a:pPr marL="0" indent="0">
              <a:buNone/>
            </a:pPr>
            <a:endParaRPr lang="en-GB" dirty="0">
              <a:solidFill>
                <a:schemeClr val="tx1"/>
              </a:solidFill>
            </a:endParaRPr>
          </a:p>
          <a:p>
            <a:pPr lvl="0"/>
            <a:r>
              <a:rPr lang="en-GB" dirty="0" smtClean="0">
                <a:solidFill>
                  <a:schemeClr val="tx1"/>
                </a:solidFill>
              </a:rPr>
              <a:t>A </a:t>
            </a:r>
            <a:r>
              <a:rPr lang="en-GB" b="1" dirty="0" smtClean="0">
                <a:solidFill>
                  <a:schemeClr val="tx1"/>
                </a:solidFill>
              </a:rPr>
              <a:t>modelling framework </a:t>
            </a:r>
            <a:r>
              <a:rPr lang="en-GB" dirty="0" smtClean="0">
                <a:solidFill>
                  <a:schemeClr val="tx1"/>
                </a:solidFill>
              </a:rPr>
              <a:t>to quantify </a:t>
            </a:r>
            <a:r>
              <a:rPr lang="en-GB" dirty="0">
                <a:solidFill>
                  <a:schemeClr val="tx1"/>
                </a:solidFill>
              </a:rPr>
              <a:t>the </a:t>
            </a:r>
            <a:r>
              <a:rPr lang="en-GB" b="1" dirty="0" smtClean="0">
                <a:solidFill>
                  <a:schemeClr val="tx1"/>
                </a:solidFill>
              </a:rPr>
              <a:t>annual future </a:t>
            </a:r>
            <a:r>
              <a:rPr lang="en-GB" b="1" dirty="0">
                <a:solidFill>
                  <a:schemeClr val="tx1"/>
                </a:solidFill>
              </a:rPr>
              <a:t>costs </a:t>
            </a:r>
            <a:r>
              <a:rPr lang="en-GB" dirty="0" smtClean="0">
                <a:solidFill>
                  <a:schemeClr val="tx1"/>
                </a:solidFill>
              </a:rPr>
              <a:t>to </a:t>
            </a:r>
            <a:r>
              <a:rPr lang="en-GB" dirty="0">
                <a:solidFill>
                  <a:schemeClr val="tx1"/>
                </a:solidFill>
              </a:rPr>
              <a:t>the NHS and social care due to air pollution related morbidity and </a:t>
            </a:r>
            <a:r>
              <a:rPr lang="en-GB" dirty="0" smtClean="0">
                <a:solidFill>
                  <a:schemeClr val="tx1"/>
                </a:solidFill>
              </a:rPr>
              <a:t>mortality </a:t>
            </a:r>
            <a:r>
              <a:rPr lang="en-GB" dirty="0">
                <a:solidFill>
                  <a:schemeClr val="tx1"/>
                </a:solidFill>
              </a:rPr>
              <a:t>at a </a:t>
            </a:r>
            <a:r>
              <a:rPr lang="en-GB" b="1" dirty="0">
                <a:solidFill>
                  <a:schemeClr val="tx1"/>
                </a:solidFill>
              </a:rPr>
              <a:t>national</a:t>
            </a:r>
            <a:r>
              <a:rPr lang="en-GB" dirty="0">
                <a:solidFill>
                  <a:schemeClr val="tx1"/>
                </a:solidFill>
              </a:rPr>
              <a:t> and </a:t>
            </a:r>
            <a:r>
              <a:rPr lang="en-GB" b="1" dirty="0">
                <a:solidFill>
                  <a:schemeClr val="tx1"/>
                </a:solidFill>
              </a:rPr>
              <a:t>local</a:t>
            </a:r>
            <a:r>
              <a:rPr lang="en-GB" dirty="0">
                <a:solidFill>
                  <a:schemeClr val="tx1"/>
                </a:solidFill>
              </a:rPr>
              <a:t> </a:t>
            </a:r>
            <a:r>
              <a:rPr lang="en-GB" dirty="0" smtClean="0">
                <a:solidFill>
                  <a:schemeClr val="tx1"/>
                </a:solidFill>
              </a:rPr>
              <a:t>level, now and into the future (2020+) </a:t>
            </a:r>
            <a:endParaRPr lang="en-GB" dirty="0">
              <a:solidFill>
                <a:schemeClr val="tx1"/>
              </a:solidFill>
            </a:endParaRPr>
          </a:p>
          <a:p>
            <a:pPr lvl="0"/>
            <a:endParaRPr lang="en-GB" dirty="0">
              <a:solidFill>
                <a:schemeClr val="tx1"/>
              </a:solidFill>
            </a:endParaRPr>
          </a:p>
          <a:p>
            <a:pPr lvl="0"/>
            <a:r>
              <a:rPr lang="en-GB" dirty="0">
                <a:solidFill>
                  <a:schemeClr val="tx1"/>
                </a:solidFill>
              </a:rPr>
              <a:t>Provision of a </a:t>
            </a:r>
            <a:r>
              <a:rPr lang="en-GB" b="1" dirty="0">
                <a:solidFill>
                  <a:schemeClr val="tx1"/>
                </a:solidFill>
              </a:rPr>
              <a:t>downloadable</a:t>
            </a:r>
            <a:r>
              <a:rPr lang="en-GB" dirty="0">
                <a:solidFill>
                  <a:schemeClr val="tx1"/>
                </a:solidFill>
              </a:rPr>
              <a:t> tool for use by local </a:t>
            </a:r>
            <a:r>
              <a:rPr lang="en-GB" dirty="0" smtClean="0">
                <a:solidFill>
                  <a:schemeClr val="tx1"/>
                </a:solidFill>
              </a:rPr>
              <a:t>authorities</a:t>
            </a:r>
          </a:p>
          <a:p>
            <a:pPr marL="0" lvl="0" indent="0">
              <a:buNone/>
            </a:pPr>
            <a:endParaRPr lang="en-GB" dirty="0" smtClean="0">
              <a:solidFill>
                <a:schemeClr val="tx1"/>
              </a:solidFill>
            </a:endParaRPr>
          </a:p>
          <a:p>
            <a:pPr lvl="0"/>
            <a:r>
              <a:rPr lang="en-GB" dirty="0" smtClean="0">
                <a:solidFill>
                  <a:schemeClr val="tx1"/>
                </a:solidFill>
              </a:rPr>
              <a:t>A final </a:t>
            </a:r>
            <a:r>
              <a:rPr lang="en-GB" b="1" dirty="0" smtClean="0">
                <a:solidFill>
                  <a:schemeClr val="tx1"/>
                </a:solidFill>
              </a:rPr>
              <a:t>report</a:t>
            </a:r>
          </a:p>
          <a:p>
            <a:pPr lvl="0"/>
            <a:endParaRPr lang="en-GB" b="1" dirty="0">
              <a:solidFill>
                <a:schemeClr val="tx1"/>
              </a:solidFill>
            </a:endParaRPr>
          </a:p>
          <a:p>
            <a:pPr marL="0" lvl="0" indent="0">
              <a:buNone/>
            </a:pPr>
            <a:endParaRPr lang="en-GB" b="1" dirty="0" smtClean="0">
              <a:solidFill>
                <a:schemeClr val="tx1"/>
              </a:solidFill>
            </a:endParaRPr>
          </a:p>
          <a:p>
            <a:pPr marL="0" lvl="0" indent="0">
              <a:buNone/>
            </a:pPr>
            <a:endParaRPr lang="en-GB"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2"/>
          </p:nvPr>
        </p:nvSpPr>
        <p:spPr/>
        <p:txBody>
          <a:bodyPr/>
          <a:lstStyle/>
          <a:p>
            <a:fld id="{B5B76C9D-46C4-44C9-B2EE-18477563011F}" type="slidenum">
              <a:rPr lang="fr-FR" altLang="en-US" smtClean="0">
                <a:solidFill>
                  <a:prstClr val="black"/>
                </a:solidFill>
              </a:rPr>
              <a:pPr/>
              <a:t>38</a:t>
            </a:fld>
            <a:endParaRPr lang="fr-FR" altLang="en-US">
              <a:solidFill>
                <a:prstClr val="black"/>
              </a:solidFill>
            </a:endParaRPr>
          </a:p>
        </p:txBody>
      </p:sp>
    </p:spTree>
    <p:extLst>
      <p:ext uri="{BB962C8B-B14F-4D97-AF65-F5344CB8AC3E}">
        <p14:creationId xmlns:p14="http://schemas.microsoft.com/office/powerpoint/2010/main" val="3214709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049803261"/>
              </p:ext>
            </p:extLst>
          </p:nvPr>
        </p:nvGraphicFramePr>
        <p:xfrm>
          <a:off x="180593" y="267820"/>
          <a:ext cx="9361040"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hart 3"/>
          <p:cNvGraphicFramePr>
            <a:graphicFrameLocks/>
          </p:cNvGraphicFramePr>
          <p:nvPr>
            <p:extLst>
              <p:ext uri="{D42A27DB-BD31-4B8C-83A1-F6EECF244321}">
                <p14:modId xmlns:p14="http://schemas.microsoft.com/office/powerpoint/2010/main" val="3416619086"/>
              </p:ext>
            </p:extLst>
          </p:nvPr>
        </p:nvGraphicFramePr>
        <p:xfrm>
          <a:off x="1979712" y="2044998"/>
          <a:ext cx="5400600" cy="3816424"/>
        </p:xfrm>
        <a:graphic>
          <a:graphicData uri="http://schemas.openxmlformats.org/drawingml/2006/chart">
            <c:chart xmlns:c="http://schemas.openxmlformats.org/drawingml/2006/chart" xmlns:r="http://schemas.openxmlformats.org/officeDocument/2006/relationships" r:id="rId8"/>
          </a:graphicData>
        </a:graphic>
      </p:graphicFrame>
      <p:sp>
        <p:nvSpPr>
          <p:cNvPr id="10" name="AutoShape 8" descr="Image result for uk health fo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AutoShape 10" descr="Image result for uk health for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3086" name="Picture 14" descr="Image result for uk health for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0026" y="1212867"/>
            <a:ext cx="2381250" cy="7810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979" y="1482504"/>
            <a:ext cx="2439805" cy="878101"/>
          </a:xfrm>
          <a:prstGeom prst="rect">
            <a:avLst/>
          </a:prstGeom>
        </p:spPr>
      </p:pic>
      <p:sp>
        <p:nvSpPr>
          <p:cNvPr id="12" name="Title 4"/>
          <p:cNvSpPr txBox="1">
            <a:spLocks/>
          </p:cNvSpPr>
          <p:nvPr/>
        </p:nvSpPr>
        <p:spPr>
          <a:xfrm>
            <a:off x="171007" y="174938"/>
            <a:ext cx="8352928" cy="792088"/>
          </a:xfrm>
          <a:prstGeom prst="rect">
            <a:avLst/>
          </a:prstGeom>
        </p:spPr>
        <p:txBody>
          <a:bodyPr vert="horz" lIns="0" tIns="0" rIns="0" bIns="0" rtlCol="0" anchor="ctr" anchorCtr="0">
            <a:normAutofit/>
          </a:bodyPr>
          <a:lstStyle>
            <a:lvl1pPr algn="l" defTabSz="457200" rtl="0" eaLnBrk="1" latinLnBrk="0" hangingPunct="1">
              <a:spcBef>
                <a:spcPct val="0"/>
              </a:spcBef>
              <a:buNone/>
              <a:defRPr sz="3500" kern="1200">
                <a:solidFill>
                  <a:srgbClr val="FF0000"/>
                </a:solidFill>
                <a:latin typeface="+mj-lt"/>
                <a:ea typeface="+mj-ea"/>
                <a:cs typeface="+mj-cs"/>
              </a:defRPr>
            </a:lvl1pPr>
          </a:lstStyle>
          <a:p>
            <a:r>
              <a:rPr lang="en-GB" dirty="0" smtClean="0"/>
              <a:t>The team’s expertise and ability to deliver</a:t>
            </a:r>
            <a:endParaRPr lang="en-GB" dirty="0"/>
          </a:p>
        </p:txBody>
      </p:sp>
      <p:pic>
        <p:nvPicPr>
          <p:cNvPr id="15" name="Picture 14" descr="Image result for public health engla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177" y="5454022"/>
            <a:ext cx="1829408" cy="11362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B%20emfs%20Worddocument/IBLogo_Red.em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4128" y="5760750"/>
            <a:ext cx="3180908" cy="806511"/>
          </a:xfrm>
          <a:prstGeom prst="rect">
            <a:avLst/>
          </a:prstGeom>
          <a:solidFill>
            <a:schemeClr val="bg1"/>
          </a:solidFill>
          <a:ln w="38100">
            <a:solidFill>
              <a:schemeClr val="bg1"/>
            </a:solidFill>
          </a:ln>
        </p:spPr>
      </p:pic>
      <p:sp>
        <p:nvSpPr>
          <p:cNvPr id="2" name="Slide Number Placeholder 1"/>
          <p:cNvSpPr>
            <a:spLocks noGrp="1"/>
          </p:cNvSpPr>
          <p:nvPr>
            <p:ph type="sldNum" sz="quarter" idx="12"/>
          </p:nvPr>
        </p:nvSpPr>
        <p:spPr/>
        <p:txBody>
          <a:bodyPr/>
          <a:lstStyle/>
          <a:p>
            <a:fld id="{B5B76C9D-46C4-44C9-B2EE-18477563011F}" type="slidenum">
              <a:rPr lang="fr-FR" altLang="en-US" smtClean="0">
                <a:solidFill>
                  <a:prstClr val="black"/>
                </a:solidFill>
              </a:rPr>
              <a:pPr/>
              <a:t>39</a:t>
            </a:fld>
            <a:endParaRPr lang="fr-FR" altLang="en-US">
              <a:solidFill>
                <a:prstClr val="black"/>
              </a:solidFill>
            </a:endParaRPr>
          </a:p>
        </p:txBody>
      </p:sp>
    </p:spTree>
    <p:extLst>
      <p:ext uri="{BB962C8B-B14F-4D97-AF65-F5344CB8AC3E}">
        <p14:creationId xmlns:p14="http://schemas.microsoft.com/office/powerpoint/2010/main" val="219087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25" y="1435043"/>
            <a:ext cx="886777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36096" y="1342680"/>
            <a:ext cx="3863726" cy="830997"/>
          </a:xfrm>
          <a:prstGeom prst="rect">
            <a:avLst/>
          </a:prstGeom>
          <a:noFill/>
        </p:spPr>
        <p:txBody>
          <a:bodyPr wrap="square" rtlCol="0">
            <a:spAutoFit/>
          </a:bodyPr>
          <a:lstStyle/>
          <a:p>
            <a:r>
              <a:rPr lang="en-GB" dirty="0" smtClean="0">
                <a:solidFill>
                  <a:srgbClr val="FF0000"/>
                </a:solidFill>
              </a:rPr>
              <a:t>87% deaths due to NCDs </a:t>
            </a:r>
          </a:p>
          <a:p>
            <a:r>
              <a:rPr lang="en-GB" dirty="0" smtClean="0">
                <a:solidFill>
                  <a:srgbClr val="FF0000"/>
                </a:solidFill>
              </a:rPr>
              <a:t>in Europe</a:t>
            </a:r>
            <a:endParaRPr lang="en-GB" dirty="0">
              <a:solidFill>
                <a:srgbClr val="FF0000"/>
              </a:solidFill>
            </a:endParaRPr>
          </a:p>
        </p:txBody>
      </p:sp>
      <p:sp>
        <p:nvSpPr>
          <p:cNvPr id="8" name="TextBox 7"/>
          <p:cNvSpPr txBox="1"/>
          <p:nvPr/>
        </p:nvSpPr>
        <p:spPr>
          <a:xfrm>
            <a:off x="5436096" y="2204864"/>
            <a:ext cx="3431679" cy="830997"/>
          </a:xfrm>
          <a:prstGeom prst="rect">
            <a:avLst/>
          </a:prstGeom>
          <a:noFill/>
        </p:spPr>
        <p:txBody>
          <a:bodyPr wrap="square" rtlCol="0">
            <a:spAutoFit/>
          </a:bodyPr>
          <a:lstStyle/>
          <a:p>
            <a:r>
              <a:rPr lang="en-GB" dirty="0" smtClean="0">
                <a:solidFill>
                  <a:schemeClr val="accent4"/>
                </a:solidFill>
              </a:rPr>
              <a:t>How will the burden change over time?</a:t>
            </a:r>
            <a:endParaRPr lang="en-GB" dirty="0">
              <a:solidFill>
                <a:schemeClr val="accent4"/>
              </a:solidFill>
            </a:endParaRPr>
          </a:p>
        </p:txBody>
      </p:sp>
      <p:sp>
        <p:nvSpPr>
          <p:cNvPr id="9" name="TextBox 8"/>
          <p:cNvSpPr txBox="1"/>
          <p:nvPr/>
        </p:nvSpPr>
        <p:spPr>
          <a:xfrm>
            <a:off x="5436094" y="3429000"/>
            <a:ext cx="3431679" cy="830997"/>
          </a:xfrm>
          <a:prstGeom prst="rect">
            <a:avLst/>
          </a:prstGeom>
          <a:noFill/>
        </p:spPr>
        <p:txBody>
          <a:bodyPr wrap="square" rtlCol="0">
            <a:spAutoFit/>
          </a:bodyPr>
          <a:lstStyle/>
          <a:p>
            <a:r>
              <a:rPr lang="en-GB" dirty="0" smtClean="0">
                <a:solidFill>
                  <a:srgbClr val="0070C0"/>
                </a:solidFill>
              </a:rPr>
              <a:t>What are the effects of policy interventions?</a:t>
            </a:r>
            <a:endParaRPr lang="en-GB" dirty="0">
              <a:solidFill>
                <a:srgbClr val="0070C0"/>
              </a:solidFill>
            </a:endParaRPr>
          </a:p>
        </p:txBody>
      </p:sp>
      <p:sp>
        <p:nvSpPr>
          <p:cNvPr id="10" name="TextBox 9"/>
          <p:cNvSpPr txBox="1"/>
          <p:nvPr/>
        </p:nvSpPr>
        <p:spPr>
          <a:xfrm>
            <a:off x="5436094" y="4653136"/>
            <a:ext cx="3570781" cy="1569660"/>
          </a:xfrm>
          <a:prstGeom prst="rect">
            <a:avLst/>
          </a:prstGeom>
          <a:noFill/>
        </p:spPr>
        <p:txBody>
          <a:bodyPr wrap="square" rtlCol="0">
            <a:spAutoFit/>
          </a:bodyPr>
          <a:lstStyle/>
          <a:p>
            <a:r>
              <a:rPr lang="en-GB" dirty="0" smtClean="0">
                <a:solidFill>
                  <a:schemeClr val="accent1"/>
                </a:solidFill>
              </a:rPr>
              <a:t>Modelling is key for resource planning, surveillance, responding to the NCD epidemic</a:t>
            </a:r>
            <a:endParaRPr lang="en-GB" dirty="0">
              <a:solidFill>
                <a:schemeClr val="accent1"/>
              </a:solidFill>
            </a:endParaRPr>
          </a:p>
        </p:txBody>
      </p:sp>
      <p:sp>
        <p:nvSpPr>
          <p:cNvPr id="11" name="Title 1"/>
          <p:cNvSpPr txBox="1">
            <a:spLocks/>
          </p:cNvSpPr>
          <p:nvPr/>
        </p:nvSpPr>
        <p:spPr>
          <a:xfrm>
            <a:off x="371231" y="332656"/>
            <a:ext cx="8371565" cy="721824"/>
          </a:xfrm>
          <a:prstGeom prst="rect">
            <a:avLst/>
          </a:prstGeom>
        </p:spPr>
        <p:txBody>
          <a:bodyPr vert="horz" lIns="0" tIns="0" rIns="0" bIns="0" rtlCol="0" anchor="t" anchorCtr="0">
            <a:normAutofit/>
          </a:bodyPr>
          <a:lstStyle>
            <a:lvl1pPr algn="l" defTabSz="457200" rtl="0" eaLnBrk="1" latinLnBrk="0" hangingPunct="1">
              <a:spcBef>
                <a:spcPct val="0"/>
              </a:spcBef>
              <a:buNone/>
              <a:defRPr sz="3500" kern="1200">
                <a:solidFill>
                  <a:srgbClr val="FF0000"/>
                </a:solidFill>
                <a:latin typeface="+mj-lt"/>
                <a:ea typeface="+mj-ea"/>
                <a:cs typeface="+mj-cs"/>
              </a:defRPr>
            </a:lvl1pPr>
          </a:lstStyle>
          <a:p>
            <a:r>
              <a:rPr lang="en-US" dirty="0" smtClean="0">
                <a:effectLst>
                  <a:outerShdw blurRad="38100" dist="38100" dir="2700000" algn="tl">
                    <a:srgbClr val="000000">
                      <a:alpha val="43137"/>
                    </a:srgbClr>
                  </a:outerShdw>
                </a:effectLst>
              </a:rPr>
              <a:t>The value of NCD modelling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8358229"/>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1000"/>
                                        <p:tgtEl>
                                          <p:spTgt spid="1027"/>
                                        </p:tgtEl>
                                      </p:cBhvr>
                                    </p:animEffect>
                                    <p:anim calcmode="lin" valueType="num">
                                      <p:cBhvr>
                                        <p:cTn id="32" dur="1000" fill="hold"/>
                                        <p:tgtEl>
                                          <p:spTgt spid="1027"/>
                                        </p:tgtEl>
                                        <p:attrNameLst>
                                          <p:attrName>ppt_x</p:attrName>
                                        </p:attrNameLst>
                                      </p:cBhvr>
                                      <p:tavLst>
                                        <p:tav tm="0">
                                          <p:val>
                                            <p:strVal val="#ppt_x"/>
                                          </p:val>
                                        </p:tav>
                                        <p:tav tm="100000">
                                          <p:val>
                                            <p:strVal val="#ppt_x"/>
                                          </p:val>
                                        </p:tav>
                                      </p:tavLst>
                                    </p:anim>
                                    <p:anim calcmode="lin" valueType="num">
                                      <p:cBhvr>
                                        <p:cTn id="3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797" y="1700808"/>
            <a:ext cx="8208912" cy="5157192"/>
          </a:xfrm>
        </p:spPr>
        <p:txBody>
          <a:bodyPr>
            <a:normAutofit fontScale="92500"/>
          </a:bodyPr>
          <a:lstStyle/>
          <a:p>
            <a:pPr>
              <a:buFont typeface="Arial" pitchFamily="34" charset="0"/>
              <a:buChar char="•"/>
            </a:pPr>
            <a:r>
              <a:rPr lang="en-GB" sz="2400" dirty="0" smtClean="0">
                <a:solidFill>
                  <a:schemeClr val="tx1"/>
                </a:solidFill>
              </a:rPr>
              <a:t>	World Health Organization (Global), Euro and PAHO</a:t>
            </a:r>
          </a:p>
          <a:p>
            <a:pPr>
              <a:buFont typeface="Arial" pitchFamily="34" charset="0"/>
              <a:buChar char="•"/>
            </a:pPr>
            <a:r>
              <a:rPr lang="en-GB" sz="2400" dirty="0" smtClean="0">
                <a:solidFill>
                  <a:schemeClr val="tx1"/>
                </a:solidFill>
              </a:rPr>
              <a:t>	OECD</a:t>
            </a:r>
          </a:p>
          <a:p>
            <a:pPr>
              <a:buFont typeface="Arial" pitchFamily="34" charset="0"/>
              <a:buChar char="•"/>
            </a:pPr>
            <a:r>
              <a:rPr lang="en-GB" sz="2400" dirty="0" smtClean="0">
                <a:solidFill>
                  <a:schemeClr val="tx1"/>
                </a:solidFill>
              </a:rPr>
              <a:t>  World Bank</a:t>
            </a:r>
          </a:p>
          <a:p>
            <a:pPr>
              <a:buFont typeface="Arial" pitchFamily="34" charset="0"/>
              <a:buChar char="•"/>
            </a:pPr>
            <a:r>
              <a:rPr lang="en-GB" sz="2400" dirty="0" smtClean="0">
                <a:solidFill>
                  <a:schemeClr val="tx1"/>
                </a:solidFill>
              </a:rPr>
              <a:t>	DG Sanco </a:t>
            </a:r>
          </a:p>
          <a:p>
            <a:pPr>
              <a:buFont typeface="Arial" pitchFamily="34" charset="0"/>
              <a:buChar char="•"/>
            </a:pPr>
            <a:r>
              <a:rPr lang="en-GB" sz="2400" dirty="0" smtClean="0">
                <a:solidFill>
                  <a:schemeClr val="tx1"/>
                </a:solidFill>
              </a:rPr>
              <a:t>	England: Department of Health, PHE, NICE </a:t>
            </a:r>
          </a:p>
          <a:p>
            <a:pPr>
              <a:buFont typeface="Arial" pitchFamily="34" charset="0"/>
              <a:buChar char="•"/>
            </a:pPr>
            <a:r>
              <a:rPr lang="en-GB" sz="2400" dirty="0" smtClean="0">
                <a:solidFill>
                  <a:schemeClr val="tx1"/>
                </a:solidFill>
              </a:rPr>
              <a:t>	Governments</a:t>
            </a:r>
            <a:r>
              <a:rPr lang="en-GB" sz="2400" dirty="0">
                <a:solidFill>
                  <a:schemeClr val="tx1"/>
                </a:solidFill>
              </a:rPr>
              <a:t>: US, Russia, Brazil, </a:t>
            </a:r>
            <a:r>
              <a:rPr lang="en-GB" sz="2400" dirty="0" smtClean="0">
                <a:solidFill>
                  <a:schemeClr val="tx1"/>
                </a:solidFill>
              </a:rPr>
              <a:t>Portugal, Netherlands,	Mexico</a:t>
            </a:r>
            <a:r>
              <a:rPr lang="en-GB" sz="2400" dirty="0">
                <a:solidFill>
                  <a:schemeClr val="tx1"/>
                </a:solidFill>
              </a:rPr>
              <a:t>, </a:t>
            </a:r>
            <a:r>
              <a:rPr lang="en-GB" sz="2400" dirty="0" smtClean="0">
                <a:solidFill>
                  <a:schemeClr val="tx1"/>
                </a:solidFill>
              </a:rPr>
              <a:t>Ireland, Namibia </a:t>
            </a:r>
            <a:endParaRPr lang="en-GB" sz="2400" dirty="0">
              <a:solidFill>
                <a:schemeClr val="tx1"/>
              </a:solidFill>
            </a:endParaRPr>
          </a:p>
          <a:p>
            <a:pPr>
              <a:buFont typeface="Arial" pitchFamily="34" charset="0"/>
              <a:buChar char="•"/>
            </a:pPr>
            <a:r>
              <a:rPr lang="en-GB" sz="2400" dirty="0" smtClean="0">
                <a:solidFill>
                  <a:schemeClr val="tx1"/>
                </a:solidFill>
              </a:rPr>
              <a:t>	Universities </a:t>
            </a:r>
          </a:p>
          <a:p>
            <a:pPr>
              <a:buFont typeface="Arial" pitchFamily="34" charset="0"/>
              <a:buChar char="•"/>
            </a:pPr>
            <a:r>
              <a:rPr lang="en-GB" sz="2400" dirty="0" smtClean="0">
                <a:solidFill>
                  <a:schemeClr val="tx1"/>
                </a:solidFill>
              </a:rPr>
              <a:t>         UK: LSHTM, UCL, Cambridge, Oxford, Liverpool, Bristol </a:t>
            </a:r>
          </a:p>
          <a:p>
            <a:pPr>
              <a:buFont typeface="Arial" pitchFamily="34" charset="0"/>
              <a:buChar char="•"/>
            </a:pPr>
            <a:r>
              <a:rPr lang="en-GB" sz="2400" dirty="0" smtClean="0">
                <a:solidFill>
                  <a:schemeClr val="tx1"/>
                </a:solidFill>
              </a:rPr>
              <a:t>         US: Harvard, Johns Hopkins University, Columbia, 	Washington, USC</a:t>
            </a:r>
          </a:p>
          <a:p>
            <a:pPr>
              <a:buFont typeface="Arial" pitchFamily="34" charset="0"/>
              <a:buChar char="•"/>
            </a:pPr>
            <a:r>
              <a:rPr lang="en-GB" sz="2400" dirty="0" smtClean="0">
                <a:solidFill>
                  <a:schemeClr val="tx1"/>
                </a:solidFill>
              </a:rPr>
              <a:t>Helsinki, Warsaw, Groningen, Kaunas, Moscow,  Rome,</a:t>
            </a:r>
            <a:r>
              <a:rPr lang="en-GB" sz="2400" dirty="0">
                <a:solidFill>
                  <a:schemeClr val="tx1"/>
                </a:solidFill>
              </a:rPr>
              <a:t> </a:t>
            </a:r>
            <a:r>
              <a:rPr lang="en-GB" sz="2400" dirty="0" smtClean="0">
                <a:solidFill>
                  <a:schemeClr val="tx1"/>
                </a:solidFill>
              </a:rPr>
              <a:t>Sao Paulo</a:t>
            </a:r>
          </a:p>
          <a:p>
            <a:pPr>
              <a:buFont typeface="Arial" pitchFamily="34" charset="0"/>
              <a:buChar char="•"/>
            </a:pPr>
            <a:r>
              <a:rPr lang="en-GB" dirty="0" smtClean="0">
                <a:solidFill>
                  <a:schemeClr val="tx1"/>
                </a:solidFill>
              </a:rPr>
              <a:t>European Chronic Disease Alliance</a:t>
            </a:r>
            <a:endParaRPr lang="en-GB" sz="2400" dirty="0" smtClean="0">
              <a:solidFill>
                <a:schemeClr val="tx1"/>
              </a:solidFill>
            </a:endParaRPr>
          </a:p>
          <a:p>
            <a:endParaRPr lang="en-GB" dirty="0"/>
          </a:p>
        </p:txBody>
      </p:sp>
      <p:sp>
        <p:nvSpPr>
          <p:cNvPr id="4" name="Title 3"/>
          <p:cNvSpPr>
            <a:spLocks noGrp="1"/>
          </p:cNvSpPr>
          <p:nvPr>
            <p:ph type="title"/>
          </p:nvPr>
        </p:nvSpPr>
        <p:spPr>
          <a:xfrm>
            <a:off x="395536" y="476672"/>
            <a:ext cx="8371565" cy="721824"/>
          </a:xfrm>
        </p:spPr>
        <p:txBody>
          <a:bodyPr>
            <a:normAutofit/>
          </a:bodyPr>
          <a:lstStyle/>
          <a:p>
            <a:r>
              <a:rPr lang="en-GB" sz="3200" dirty="0">
                <a:latin typeface="Arial "/>
              </a:rPr>
              <a:t>Past and current collaborators</a:t>
            </a:r>
            <a:endParaRPr lang="en-GB" sz="3200" dirty="0"/>
          </a:p>
        </p:txBody>
      </p:sp>
    </p:spTree>
    <p:extLst>
      <p:ext uri="{BB962C8B-B14F-4D97-AF65-F5344CB8AC3E}">
        <p14:creationId xmlns:p14="http://schemas.microsoft.com/office/powerpoint/2010/main" val="336445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84784"/>
            <a:ext cx="914400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http://www.ukhealthforum.org.uk/EasySiteWeb/EasySite/StyleData/NHF_Master/Images/UK-health-forum-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0" y="332656"/>
            <a:ext cx="1974272" cy="648072"/>
          </a:xfrm>
          <a:prstGeom prst="rect">
            <a:avLst/>
          </a:prstGeom>
          <a:noFill/>
          <a:ln>
            <a:noFill/>
          </a:ln>
        </p:spPr>
      </p:pic>
      <p:sp>
        <p:nvSpPr>
          <p:cNvPr id="10" name="Title 1"/>
          <p:cNvSpPr txBox="1">
            <a:spLocks/>
          </p:cNvSpPr>
          <p:nvPr/>
        </p:nvSpPr>
        <p:spPr>
          <a:xfrm>
            <a:off x="395536" y="332656"/>
            <a:ext cx="8568952" cy="648072"/>
          </a:xfrm>
          <a:prstGeom prst="rect">
            <a:avLst/>
          </a:prstGeom>
        </p:spPr>
        <p:txBody>
          <a:bodyPr vert="horz" lIns="0" tIns="0" rIns="0" bIns="0" rtlCol="0" anchor="ctr" anchorCtr="0">
            <a:normAutofit fontScale="82500" lnSpcReduction="20000"/>
          </a:bodyPr>
          <a:lstStyle>
            <a:lvl1pPr algn="l" defTabSz="457200" rtl="0" eaLnBrk="1" latinLnBrk="0" hangingPunct="1">
              <a:spcBef>
                <a:spcPct val="0"/>
              </a:spcBef>
              <a:buNone/>
              <a:defRPr sz="3500" kern="1200">
                <a:solidFill>
                  <a:srgbClr val="FF0000"/>
                </a:solidFill>
                <a:latin typeface="+mj-lt"/>
                <a:ea typeface="+mj-ea"/>
                <a:cs typeface="+mj-cs"/>
              </a:defRPr>
            </a:lvl1pPr>
          </a:lstStyle>
          <a:p>
            <a:r>
              <a:rPr lang="en-GB" sz="2000" dirty="0" smtClean="0">
                <a:solidFill>
                  <a:srgbClr val="595959"/>
                </a:solidFill>
                <a:effectLst>
                  <a:outerShdw blurRad="50800" dist="38100" dir="5400000" algn="t" rotWithShape="0">
                    <a:prstClr val="black">
                      <a:alpha val="40000"/>
                    </a:prstClr>
                  </a:outerShdw>
                </a:effectLst>
              </a:rPr>
              <a:t>METHODOLOGY &amp; APPROACH</a:t>
            </a:r>
            <a:r>
              <a:rPr lang="en-GB" dirty="0" smtClean="0">
                <a:solidFill>
                  <a:srgbClr val="595959"/>
                </a:solidFill>
                <a:effectLst>
                  <a:outerShdw blurRad="50800" dist="38100" dir="5400000" algn="t" rotWithShape="0">
                    <a:prstClr val="black">
                      <a:alpha val="40000"/>
                    </a:prstClr>
                  </a:outerShdw>
                </a:effectLst>
              </a:rPr>
              <a:t/>
            </a:r>
            <a:br>
              <a:rPr lang="en-GB" dirty="0" smtClean="0">
                <a:solidFill>
                  <a:srgbClr val="595959"/>
                </a:solidFill>
                <a:effectLst>
                  <a:outerShdw blurRad="50800" dist="38100" dir="5400000" algn="t" rotWithShape="0">
                    <a:prstClr val="black">
                      <a:alpha val="40000"/>
                    </a:prstClr>
                  </a:outerShdw>
                </a:effectLst>
              </a:rPr>
            </a:br>
            <a:r>
              <a:rPr lang="en-GB" sz="4300" dirty="0" smtClean="0">
                <a:solidFill>
                  <a:srgbClr val="17375E"/>
                </a:solidFill>
                <a:effectLst>
                  <a:outerShdw blurRad="50800" dist="38100" dir="5400000" algn="t" rotWithShape="0">
                    <a:prstClr val="black">
                      <a:alpha val="40000"/>
                    </a:prstClr>
                  </a:outerShdw>
                </a:effectLst>
              </a:rPr>
              <a:t>Module 2</a:t>
            </a:r>
            <a:endParaRPr lang="en-GB" sz="4300" dirty="0">
              <a:solidFill>
                <a:srgbClr val="17375E"/>
              </a:solidFill>
              <a:effectLst>
                <a:outerShdw blurRad="50800" dist="38100" dir="5400000" algn="t" rotWithShape="0">
                  <a:prstClr val="black">
                    <a:alpha val="40000"/>
                  </a:prstClr>
                </a:outerShdw>
              </a:effectLst>
            </a:endParaRPr>
          </a:p>
        </p:txBody>
      </p:sp>
      <p:sp>
        <p:nvSpPr>
          <p:cNvPr id="11" name="Subtitle 2"/>
          <p:cNvSpPr txBox="1">
            <a:spLocks/>
          </p:cNvSpPr>
          <p:nvPr/>
        </p:nvSpPr>
        <p:spPr>
          <a:xfrm>
            <a:off x="359532" y="1844674"/>
            <a:ext cx="8424936" cy="489669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400" kern="1200">
                <a:solidFill>
                  <a:srgbClr val="6A73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Clr>
                <a:srgbClr val="0099CC"/>
              </a:buClr>
              <a:buNone/>
              <a:defRPr/>
            </a:pPr>
            <a:r>
              <a:rPr lang="en-GB" sz="2800" dirty="0" smtClean="0">
                <a:solidFill>
                  <a:srgbClr val="17375E"/>
                </a:solidFill>
                <a:latin typeface="Calibri (body)"/>
                <a:cs typeface="Calibri (body)"/>
              </a:rPr>
              <a:t>Strengths of the method</a:t>
            </a:r>
            <a:endParaRPr lang="en-GB" sz="2800" dirty="0">
              <a:solidFill>
                <a:srgbClr val="17375E"/>
              </a:solidFill>
              <a:latin typeface="Calibri (body)"/>
              <a:cs typeface="Calibri (body)"/>
            </a:endParaRPr>
          </a:p>
          <a:p>
            <a:pPr marL="0" indent="0">
              <a:lnSpc>
                <a:spcPct val="120000"/>
              </a:lnSpc>
              <a:buClr>
                <a:schemeClr val="tx2">
                  <a:lumMod val="75000"/>
                </a:schemeClr>
              </a:buClr>
              <a:buNone/>
              <a:defRPr/>
            </a:pPr>
            <a:endParaRPr lang="en-GB" sz="2000" dirty="0" smtClean="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r>
              <a:rPr lang="en-GB" sz="2000" dirty="0" smtClean="0">
                <a:solidFill>
                  <a:schemeClr val="tx1">
                    <a:lumMod val="65000"/>
                    <a:lumOff val="35000"/>
                  </a:schemeClr>
                </a:solidFill>
                <a:latin typeface="Calibri (body)"/>
                <a:cs typeface="Calibri (body)"/>
              </a:rPr>
              <a:t>Best method for risk factor and chronic disease modelling (Oderkirk, 2012)</a:t>
            </a:r>
            <a:endParaRPr lang="en-GB" sz="2000" dirty="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endParaRPr lang="en-GB" sz="2000" dirty="0" smtClean="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r>
              <a:rPr lang="en-GB" sz="2000" dirty="0" smtClean="0">
                <a:solidFill>
                  <a:schemeClr val="tx1">
                    <a:lumMod val="65000"/>
                    <a:lumOff val="35000"/>
                  </a:schemeClr>
                </a:solidFill>
                <a:latin typeface="Calibri (body)"/>
                <a:cs typeface="Calibri (body)"/>
              </a:rPr>
              <a:t>Can simulate entire populations</a:t>
            </a:r>
          </a:p>
          <a:p>
            <a:pPr marL="0" indent="0">
              <a:lnSpc>
                <a:spcPct val="120000"/>
              </a:lnSpc>
              <a:buClr>
                <a:schemeClr val="tx2">
                  <a:lumMod val="75000"/>
                </a:schemeClr>
              </a:buClr>
              <a:buNone/>
              <a:defRPr/>
            </a:pPr>
            <a:endParaRPr lang="en-GB" sz="2000" dirty="0" smtClean="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r>
              <a:rPr lang="en-GB" sz="2000" dirty="0" smtClean="0">
                <a:solidFill>
                  <a:schemeClr val="tx1">
                    <a:lumMod val="65000"/>
                    <a:lumOff val="35000"/>
                  </a:schemeClr>
                </a:solidFill>
                <a:latin typeface="Calibri (body)"/>
                <a:cs typeface="Calibri (body)"/>
              </a:rPr>
              <a:t>Takes account of individual medical history – which matters when considering NCDs</a:t>
            </a:r>
          </a:p>
          <a:p>
            <a:pPr marL="0" indent="0">
              <a:lnSpc>
                <a:spcPct val="120000"/>
              </a:lnSpc>
              <a:buClr>
                <a:schemeClr val="tx2">
                  <a:lumMod val="75000"/>
                </a:schemeClr>
              </a:buClr>
              <a:buNone/>
              <a:defRPr/>
            </a:pPr>
            <a:endParaRPr lang="en-GB" sz="2000" dirty="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r>
              <a:rPr lang="en-GB" sz="2000" dirty="0" smtClean="0">
                <a:solidFill>
                  <a:schemeClr val="tx1">
                    <a:lumMod val="65000"/>
                    <a:lumOff val="35000"/>
                  </a:schemeClr>
                </a:solidFill>
                <a:latin typeface="Calibri (body)"/>
                <a:cs typeface="Calibri (body)"/>
              </a:rPr>
              <a:t>Takes account for dynamic changes in risk factor exposure over time</a:t>
            </a:r>
            <a:endParaRPr lang="en-GB" sz="2000" dirty="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endParaRPr lang="en-GB" sz="2000" dirty="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r>
              <a:rPr lang="en-GB" sz="2000" dirty="0" smtClean="0">
                <a:solidFill>
                  <a:schemeClr val="tx1">
                    <a:lumMod val="65000"/>
                    <a:lumOff val="35000"/>
                  </a:schemeClr>
                </a:solidFill>
                <a:latin typeface="Calibri (body)"/>
                <a:cs typeface="Calibri (body)"/>
              </a:rPr>
              <a:t>Offers flexibility for testing a range of ‘what if’ policy scenarios:</a:t>
            </a:r>
            <a:endParaRPr lang="en-GB" sz="2000" dirty="0">
              <a:solidFill>
                <a:schemeClr val="tx1">
                  <a:lumMod val="65000"/>
                  <a:lumOff val="35000"/>
                </a:schemeClr>
              </a:solidFill>
              <a:latin typeface="Calibri (body)"/>
              <a:cs typeface="Calibri (body)"/>
            </a:endParaRPr>
          </a:p>
          <a:p>
            <a:pPr>
              <a:lnSpc>
                <a:spcPct val="120000"/>
              </a:lnSpc>
              <a:buClr>
                <a:schemeClr val="tx2">
                  <a:lumMod val="75000"/>
                </a:schemeClr>
              </a:buClr>
              <a:buFont typeface="Wingdings" charset="2"/>
              <a:buChar char="§"/>
            </a:pPr>
            <a:r>
              <a:rPr lang="en-GB" sz="1800" dirty="0" smtClean="0">
                <a:solidFill>
                  <a:srgbClr val="595959"/>
                </a:solidFill>
                <a:latin typeface="Calibri (body)"/>
                <a:cs typeface="Calibri (body)"/>
              </a:rPr>
              <a:t>What </a:t>
            </a:r>
            <a:r>
              <a:rPr lang="en-GB" sz="1800" dirty="0">
                <a:solidFill>
                  <a:srgbClr val="595959"/>
                </a:solidFill>
                <a:latin typeface="Calibri (body)"/>
                <a:cs typeface="Calibri (body)"/>
              </a:rPr>
              <a:t>may be the future health expenditures if no action is taken?</a:t>
            </a:r>
          </a:p>
          <a:p>
            <a:pPr>
              <a:lnSpc>
                <a:spcPct val="120000"/>
              </a:lnSpc>
              <a:buClr>
                <a:schemeClr val="tx2">
                  <a:lumMod val="75000"/>
                </a:schemeClr>
              </a:buClr>
              <a:buFont typeface="Wingdings" charset="2"/>
              <a:buChar char="§"/>
            </a:pPr>
            <a:r>
              <a:rPr lang="en-GB" sz="1800" dirty="0">
                <a:solidFill>
                  <a:srgbClr val="595959"/>
                </a:solidFill>
                <a:latin typeface="Calibri (body)"/>
                <a:cs typeface="Calibri (body)"/>
              </a:rPr>
              <a:t>In which sector of the healthcare system are costs rising the </a:t>
            </a:r>
            <a:r>
              <a:rPr lang="en-GB" sz="1800" dirty="0" smtClean="0">
                <a:solidFill>
                  <a:srgbClr val="595959"/>
                </a:solidFill>
                <a:latin typeface="Calibri (body)"/>
                <a:cs typeface="Calibri (body)"/>
              </a:rPr>
              <a:t>most, or will rise?</a:t>
            </a:r>
            <a:endParaRPr lang="en-GB" sz="1800" dirty="0">
              <a:solidFill>
                <a:srgbClr val="595959"/>
              </a:solidFill>
              <a:latin typeface="Calibri (body)"/>
              <a:cs typeface="Calibri (body)"/>
            </a:endParaRPr>
          </a:p>
          <a:p>
            <a:pPr>
              <a:lnSpc>
                <a:spcPct val="120000"/>
              </a:lnSpc>
              <a:buClr>
                <a:schemeClr val="tx2">
                  <a:lumMod val="75000"/>
                </a:schemeClr>
              </a:buClr>
              <a:buFont typeface="Wingdings" charset="2"/>
              <a:buChar char="§"/>
            </a:pPr>
            <a:r>
              <a:rPr lang="en-GB" sz="1800" dirty="0">
                <a:solidFill>
                  <a:srgbClr val="595959"/>
                </a:solidFill>
                <a:latin typeface="Calibri (body)"/>
                <a:cs typeface="Calibri (body)"/>
              </a:rPr>
              <a:t>What may happen if we put a brake on growth in public health expenditure?</a:t>
            </a:r>
          </a:p>
          <a:p>
            <a:pPr>
              <a:lnSpc>
                <a:spcPct val="120000"/>
              </a:lnSpc>
              <a:buClr>
                <a:schemeClr val="tx2">
                  <a:lumMod val="75000"/>
                </a:schemeClr>
              </a:buClr>
              <a:buFont typeface="Wingdings" charset="2"/>
              <a:buChar char="§"/>
            </a:pPr>
            <a:r>
              <a:rPr lang="en-GB" sz="1800" dirty="0">
                <a:solidFill>
                  <a:srgbClr val="595959"/>
                </a:solidFill>
                <a:latin typeface="Calibri (body)"/>
                <a:cs typeface="Calibri (body)"/>
              </a:rPr>
              <a:t>What are the main drivers of rising </a:t>
            </a:r>
            <a:r>
              <a:rPr lang="en-GB" sz="1800" dirty="0" smtClean="0">
                <a:solidFill>
                  <a:srgbClr val="595959"/>
                </a:solidFill>
                <a:latin typeface="Calibri (body)"/>
                <a:cs typeface="Calibri (body)"/>
              </a:rPr>
              <a:t>health and social care expenditures</a:t>
            </a:r>
            <a:r>
              <a:rPr lang="en-GB" sz="1800" dirty="0">
                <a:solidFill>
                  <a:srgbClr val="595959"/>
                </a:solidFill>
                <a:latin typeface="Calibri (body)"/>
                <a:cs typeface="Calibri (body)"/>
              </a:rPr>
              <a:t>?</a:t>
            </a:r>
          </a:p>
          <a:p>
            <a:pPr marL="0" indent="0">
              <a:lnSpc>
                <a:spcPct val="120000"/>
              </a:lnSpc>
              <a:buNone/>
            </a:pPr>
            <a:endParaRPr lang="en-GB" sz="2000" dirty="0" smtClean="0">
              <a:solidFill>
                <a:srgbClr val="17375E"/>
              </a:solidFill>
              <a:latin typeface="Calibri (body)"/>
              <a:cs typeface="Calibri (body)"/>
            </a:endParaRPr>
          </a:p>
          <a:p>
            <a:pPr marL="0" indent="0">
              <a:lnSpc>
                <a:spcPct val="120000"/>
              </a:lnSpc>
              <a:buNone/>
            </a:pPr>
            <a:endParaRPr lang="en-GB" sz="2000" dirty="0">
              <a:solidFill>
                <a:srgbClr val="17375E"/>
              </a:solidFill>
              <a:latin typeface="Calibri (body)"/>
              <a:cs typeface="Calibri (body)"/>
            </a:endParaRPr>
          </a:p>
        </p:txBody>
      </p:sp>
    </p:spTree>
    <p:extLst>
      <p:ext uri="{BB962C8B-B14F-4D97-AF65-F5344CB8AC3E}">
        <p14:creationId xmlns:p14="http://schemas.microsoft.com/office/powerpoint/2010/main" val="770746889"/>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ukhealthforum.org.uk/EasySiteWeb/EasySite/StyleData/NHF_Master/Images/UK-health-forum-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0" y="332656"/>
            <a:ext cx="1974272" cy="648072"/>
          </a:xfrm>
          <a:prstGeom prst="rect">
            <a:avLst/>
          </a:prstGeom>
          <a:noFill/>
          <a:ln>
            <a:noFill/>
          </a:ln>
        </p:spPr>
      </p:pic>
      <p:sp>
        <p:nvSpPr>
          <p:cNvPr id="10" name="Title 1"/>
          <p:cNvSpPr txBox="1">
            <a:spLocks/>
          </p:cNvSpPr>
          <p:nvPr/>
        </p:nvSpPr>
        <p:spPr>
          <a:xfrm>
            <a:off x="395536" y="332656"/>
            <a:ext cx="8568952" cy="648072"/>
          </a:xfrm>
          <a:prstGeom prst="rect">
            <a:avLst/>
          </a:prstGeom>
        </p:spPr>
        <p:txBody>
          <a:bodyPr vert="horz" lIns="0" tIns="0" rIns="0" bIns="0" rtlCol="0" anchor="ctr" anchorCtr="0">
            <a:normAutofit fontScale="82500" lnSpcReduction="20000"/>
          </a:bodyPr>
          <a:lstStyle>
            <a:lvl1pPr algn="l" defTabSz="457200" rtl="0" eaLnBrk="1" latinLnBrk="0" hangingPunct="1">
              <a:spcBef>
                <a:spcPct val="0"/>
              </a:spcBef>
              <a:buNone/>
              <a:defRPr sz="3500" kern="1200">
                <a:solidFill>
                  <a:srgbClr val="FF0000"/>
                </a:solidFill>
                <a:latin typeface="+mj-lt"/>
                <a:ea typeface="+mj-ea"/>
                <a:cs typeface="+mj-cs"/>
              </a:defRPr>
            </a:lvl1pPr>
          </a:lstStyle>
          <a:p>
            <a:r>
              <a:rPr lang="en-GB" sz="2000" dirty="0" smtClean="0">
                <a:solidFill>
                  <a:srgbClr val="595959"/>
                </a:solidFill>
                <a:effectLst>
                  <a:outerShdw blurRad="50800" dist="38100" dir="5400000" algn="t" rotWithShape="0">
                    <a:prstClr val="black">
                      <a:alpha val="40000"/>
                    </a:prstClr>
                  </a:outerShdw>
                </a:effectLst>
              </a:rPr>
              <a:t>METHODOLOGY &amp; APPROACH</a:t>
            </a:r>
            <a:r>
              <a:rPr lang="en-GB" dirty="0" smtClean="0">
                <a:solidFill>
                  <a:srgbClr val="595959"/>
                </a:solidFill>
                <a:effectLst>
                  <a:outerShdw blurRad="50800" dist="38100" dir="5400000" algn="t" rotWithShape="0">
                    <a:prstClr val="black">
                      <a:alpha val="40000"/>
                    </a:prstClr>
                  </a:outerShdw>
                </a:effectLst>
              </a:rPr>
              <a:t/>
            </a:r>
            <a:br>
              <a:rPr lang="en-GB" dirty="0" smtClean="0">
                <a:solidFill>
                  <a:srgbClr val="595959"/>
                </a:solidFill>
                <a:effectLst>
                  <a:outerShdw blurRad="50800" dist="38100" dir="5400000" algn="t" rotWithShape="0">
                    <a:prstClr val="black">
                      <a:alpha val="40000"/>
                    </a:prstClr>
                  </a:outerShdw>
                </a:effectLst>
              </a:rPr>
            </a:br>
            <a:r>
              <a:rPr lang="en-GB" sz="4300" dirty="0" smtClean="0">
                <a:solidFill>
                  <a:srgbClr val="17375E"/>
                </a:solidFill>
                <a:effectLst>
                  <a:outerShdw blurRad="50800" dist="38100" dir="5400000" algn="t" rotWithShape="0">
                    <a:prstClr val="black">
                      <a:alpha val="40000"/>
                    </a:prstClr>
                  </a:outerShdw>
                </a:effectLst>
              </a:rPr>
              <a:t>Module 2</a:t>
            </a:r>
            <a:endParaRPr lang="en-GB" sz="4300" dirty="0">
              <a:solidFill>
                <a:srgbClr val="17375E"/>
              </a:solidFill>
              <a:effectLst>
                <a:outerShdw blurRad="50800" dist="38100" dir="5400000" algn="t" rotWithShape="0">
                  <a:prstClr val="black">
                    <a:alpha val="40000"/>
                  </a:prstClr>
                </a:outerShdw>
              </a:effectLst>
            </a:endParaRPr>
          </a:p>
        </p:txBody>
      </p:sp>
      <p:sp>
        <p:nvSpPr>
          <p:cNvPr id="11" name="Subtitle 2"/>
          <p:cNvSpPr txBox="1">
            <a:spLocks/>
          </p:cNvSpPr>
          <p:nvPr/>
        </p:nvSpPr>
        <p:spPr>
          <a:xfrm>
            <a:off x="359532" y="1844674"/>
            <a:ext cx="8424936" cy="48966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6A73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Clr>
                <a:srgbClr val="0099CC"/>
              </a:buClr>
              <a:buNone/>
              <a:defRPr/>
            </a:pPr>
            <a:r>
              <a:rPr lang="en-GB" sz="2200" dirty="0" smtClean="0">
                <a:solidFill>
                  <a:srgbClr val="17375E"/>
                </a:solidFill>
                <a:latin typeface="Calibri (body)"/>
                <a:cs typeface="Calibri (body)"/>
              </a:rPr>
              <a:t>Limitations and challenges of the method</a:t>
            </a:r>
            <a:endParaRPr lang="en-GB" sz="2200" dirty="0">
              <a:solidFill>
                <a:srgbClr val="17375E"/>
              </a:solidFill>
              <a:latin typeface="Calibri (body)"/>
              <a:cs typeface="Calibri (body)"/>
            </a:endParaRPr>
          </a:p>
          <a:p>
            <a:pPr marL="0" indent="0">
              <a:lnSpc>
                <a:spcPct val="120000"/>
              </a:lnSpc>
              <a:buClr>
                <a:schemeClr val="tx2">
                  <a:lumMod val="75000"/>
                </a:schemeClr>
              </a:buClr>
              <a:buNone/>
              <a:defRPr/>
            </a:pPr>
            <a:endParaRPr lang="en-GB" sz="2000" dirty="0" smtClean="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r>
              <a:rPr lang="en-GB" sz="2000" dirty="0" smtClean="0">
                <a:solidFill>
                  <a:schemeClr val="tx1">
                    <a:lumMod val="65000"/>
                    <a:lumOff val="35000"/>
                  </a:schemeClr>
                </a:solidFill>
                <a:latin typeface="Calibri (body)"/>
                <a:cs typeface="Calibri (body)"/>
              </a:rPr>
              <a:t>Data intensive approach</a:t>
            </a:r>
          </a:p>
          <a:p>
            <a:pPr marL="0" indent="0">
              <a:lnSpc>
                <a:spcPct val="120000"/>
              </a:lnSpc>
              <a:buClr>
                <a:schemeClr val="tx2">
                  <a:lumMod val="75000"/>
                </a:schemeClr>
              </a:buClr>
              <a:buNone/>
              <a:defRPr/>
            </a:pPr>
            <a:endParaRPr lang="en-GB" sz="2000" dirty="0" smtClean="0">
              <a:solidFill>
                <a:schemeClr val="tx1">
                  <a:lumMod val="65000"/>
                  <a:lumOff val="35000"/>
                </a:schemeClr>
              </a:solidFill>
              <a:latin typeface="Calibri (body)"/>
              <a:cs typeface="Calibri (body)"/>
            </a:endParaRPr>
          </a:p>
          <a:p>
            <a:pPr marL="0" indent="0">
              <a:lnSpc>
                <a:spcPct val="120000"/>
              </a:lnSpc>
              <a:buClr>
                <a:schemeClr val="tx2">
                  <a:lumMod val="75000"/>
                </a:schemeClr>
              </a:buClr>
              <a:buNone/>
              <a:defRPr/>
            </a:pPr>
            <a:r>
              <a:rPr lang="en-GB" sz="2000" dirty="0" smtClean="0">
                <a:solidFill>
                  <a:schemeClr val="tx1">
                    <a:lumMod val="65000"/>
                    <a:lumOff val="35000"/>
                  </a:schemeClr>
                </a:solidFill>
                <a:latin typeface="Calibri (body)"/>
                <a:cs typeface="Calibri (body)"/>
              </a:rPr>
              <a:t>Data availability issues</a:t>
            </a:r>
          </a:p>
          <a:p>
            <a:pPr>
              <a:lnSpc>
                <a:spcPct val="120000"/>
              </a:lnSpc>
              <a:buClr>
                <a:schemeClr val="tx2">
                  <a:lumMod val="75000"/>
                </a:schemeClr>
              </a:buClr>
              <a:buFont typeface="Wingdings" charset="2"/>
              <a:buChar char="§"/>
              <a:defRPr/>
            </a:pPr>
            <a:r>
              <a:rPr lang="en-GB" sz="2000" dirty="0" smtClean="0">
                <a:solidFill>
                  <a:schemeClr val="tx1">
                    <a:lumMod val="65000"/>
                    <a:lumOff val="35000"/>
                  </a:schemeClr>
                </a:solidFill>
                <a:latin typeface="Calibri (body)"/>
                <a:cs typeface="Calibri (body)"/>
              </a:rPr>
              <a:t>Relative risk data for certain cancers</a:t>
            </a:r>
          </a:p>
          <a:p>
            <a:pPr>
              <a:lnSpc>
                <a:spcPct val="120000"/>
              </a:lnSpc>
              <a:buClr>
                <a:schemeClr val="tx2">
                  <a:lumMod val="75000"/>
                </a:schemeClr>
              </a:buClr>
              <a:buFont typeface="Wingdings" charset="2"/>
              <a:buChar char="§"/>
              <a:defRPr/>
            </a:pPr>
            <a:r>
              <a:rPr lang="en-GB" sz="2000" dirty="0" smtClean="0">
                <a:solidFill>
                  <a:schemeClr val="tx1">
                    <a:lumMod val="65000"/>
                    <a:lumOff val="35000"/>
                  </a:schemeClr>
                </a:solidFill>
                <a:latin typeface="Calibri (body)"/>
                <a:cs typeface="Calibri (body)"/>
              </a:rPr>
              <a:t>Survival data for certain diseases</a:t>
            </a:r>
          </a:p>
          <a:p>
            <a:pPr>
              <a:lnSpc>
                <a:spcPct val="120000"/>
              </a:lnSpc>
              <a:buClr>
                <a:schemeClr val="tx2">
                  <a:lumMod val="75000"/>
                </a:schemeClr>
              </a:buClr>
              <a:buFont typeface="Wingdings" charset="2"/>
              <a:buChar char="§"/>
              <a:defRPr/>
            </a:pPr>
            <a:r>
              <a:rPr lang="en-GB" sz="2000" dirty="0" smtClean="0">
                <a:solidFill>
                  <a:schemeClr val="tx1">
                    <a:lumMod val="65000"/>
                    <a:lumOff val="35000"/>
                  </a:schemeClr>
                </a:solidFill>
                <a:latin typeface="Calibri (body)"/>
                <a:cs typeface="Calibri (body)"/>
              </a:rPr>
              <a:t>Indirect cost data e.g. sickness absence rate of certain diseases</a:t>
            </a:r>
          </a:p>
          <a:p>
            <a:pPr>
              <a:lnSpc>
                <a:spcPct val="120000"/>
              </a:lnSpc>
              <a:buClr>
                <a:schemeClr val="tx2">
                  <a:lumMod val="75000"/>
                </a:schemeClr>
              </a:buClr>
              <a:buFont typeface="Wingdings" charset="2"/>
              <a:buChar char="§"/>
              <a:defRPr/>
            </a:pPr>
            <a:r>
              <a:rPr lang="en-GB" sz="2000" dirty="0" smtClean="0">
                <a:solidFill>
                  <a:schemeClr val="tx1">
                    <a:lumMod val="65000"/>
                    <a:lumOff val="35000"/>
                  </a:schemeClr>
                </a:solidFill>
                <a:latin typeface="Calibri (body)"/>
                <a:cs typeface="Calibri (body)"/>
              </a:rPr>
              <a:t>Health-related utility weights for certain diseases</a:t>
            </a:r>
          </a:p>
          <a:p>
            <a:pPr>
              <a:lnSpc>
                <a:spcPct val="120000"/>
              </a:lnSpc>
              <a:buClr>
                <a:schemeClr val="tx2">
                  <a:lumMod val="75000"/>
                </a:schemeClr>
              </a:buClr>
              <a:buFont typeface="Wingdings" charset="2"/>
              <a:buChar char="§"/>
              <a:defRPr/>
            </a:pPr>
            <a:r>
              <a:rPr lang="en-GB" sz="2000" dirty="0" smtClean="0">
                <a:solidFill>
                  <a:schemeClr val="tx1">
                    <a:lumMod val="65000"/>
                    <a:lumOff val="35000"/>
                  </a:schemeClr>
                </a:solidFill>
                <a:latin typeface="Calibri (body)"/>
                <a:cs typeface="Calibri (body)"/>
              </a:rPr>
              <a:t>Time lags between initiation of the behavioural risk factor and contraction of disease</a:t>
            </a:r>
          </a:p>
        </p:txBody>
      </p:sp>
    </p:spTree>
    <p:extLst>
      <p:ext uri="{BB962C8B-B14F-4D97-AF65-F5344CB8AC3E}">
        <p14:creationId xmlns:p14="http://schemas.microsoft.com/office/powerpoint/2010/main" val="53029766"/>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6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tle 4"/>
          <p:cNvSpPr>
            <a:spLocks noGrp="1"/>
          </p:cNvSpPr>
          <p:nvPr>
            <p:ph type="ctrTitle"/>
          </p:nvPr>
        </p:nvSpPr>
        <p:spPr>
          <a:xfrm>
            <a:off x="683568" y="2564904"/>
            <a:ext cx="7200800" cy="648072"/>
          </a:xfrm>
        </p:spPr>
        <p:txBody>
          <a:bodyPr anchor="ctr">
            <a:normAutofit fontScale="90000"/>
          </a:bodyPr>
          <a:lstStyle/>
          <a:p>
            <a:pPr algn="ctr"/>
            <a:r>
              <a:rPr lang="en-GB" sz="6700" dirty="0" smtClean="0">
                <a:solidFill>
                  <a:schemeClr val="bg1"/>
                </a:solidFill>
              </a:rPr>
              <a:t>  The End</a:t>
            </a:r>
            <a:br>
              <a:rPr lang="en-GB" sz="6700" dirty="0" smtClean="0">
                <a:solidFill>
                  <a:schemeClr val="bg1"/>
                </a:solidFill>
              </a:rPr>
            </a:br>
            <a:r>
              <a:rPr lang="en-GB" sz="4000" dirty="0">
                <a:solidFill>
                  <a:schemeClr val="bg1"/>
                </a:solidFill>
              </a:rPr>
              <a:t/>
            </a:r>
            <a:br>
              <a:rPr lang="en-GB" sz="4000" dirty="0">
                <a:solidFill>
                  <a:schemeClr val="bg1"/>
                </a:solidFill>
              </a:rPr>
            </a:br>
            <a:r>
              <a:rPr lang="en-GB" sz="4000" dirty="0" smtClean="0">
                <a:solidFill>
                  <a:schemeClr val="bg1"/>
                </a:solidFill>
              </a:rPr>
              <a:t>Klim McPherson   University of Oxford</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a:solidFill>
                  <a:schemeClr val="bg1"/>
                </a:solidFill>
              </a:rPr>
              <a:t/>
            </a:r>
            <a:br>
              <a:rPr lang="en-GB" sz="4000" dirty="0">
                <a:solidFill>
                  <a:schemeClr val="bg1"/>
                </a:solidFill>
              </a:rPr>
            </a:br>
            <a:r>
              <a:rPr lang="en-GB" sz="4000" dirty="0" err="1" smtClean="0">
                <a:solidFill>
                  <a:schemeClr val="bg1"/>
                </a:solidFill>
              </a:rPr>
              <a:t>klim.mcpherson@new.ox.ac.uk</a:t>
            </a:r>
            <a:endParaRPr lang="en-GB" sz="4000" dirty="0">
              <a:solidFill>
                <a:schemeClr val="bg1"/>
              </a:solidFill>
            </a:endParaRPr>
          </a:p>
        </p:txBody>
      </p:sp>
    </p:spTree>
    <p:extLst>
      <p:ext uri="{BB962C8B-B14F-4D97-AF65-F5344CB8AC3E}">
        <p14:creationId xmlns:p14="http://schemas.microsoft.com/office/powerpoint/2010/main" val="1262155526"/>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371565" cy="721824"/>
          </a:xfrm>
        </p:spPr>
        <p:txBody>
          <a:bodyPr/>
          <a:lstStyle/>
          <a:p>
            <a:r>
              <a:rPr lang="en-US" dirty="0" smtClean="0"/>
              <a:t>Methods invoke: Two Modules:</a:t>
            </a:r>
            <a:endParaRPr lang="en-US" dirty="0"/>
          </a:p>
        </p:txBody>
      </p:sp>
      <p:sp>
        <p:nvSpPr>
          <p:cNvPr id="3" name="Content Placeholder 2"/>
          <p:cNvSpPr>
            <a:spLocks noGrp="1"/>
          </p:cNvSpPr>
          <p:nvPr>
            <p:ph idx="1"/>
          </p:nvPr>
        </p:nvSpPr>
        <p:spPr>
          <a:xfrm>
            <a:off x="251520" y="1844824"/>
            <a:ext cx="8491276" cy="4281339"/>
          </a:xfrm>
        </p:spPr>
        <p:txBody>
          <a:bodyPr>
            <a:normAutofit fontScale="85000" lnSpcReduction="20000"/>
          </a:bodyPr>
          <a:lstStyle/>
          <a:p>
            <a:pPr marL="0" indent="0">
              <a:buNone/>
            </a:pPr>
            <a:r>
              <a:rPr lang="en-US" sz="3600" dirty="0" smtClean="0"/>
              <a:t>1. Take current and past prevalence of exposure to risk factors from National surveys and project forward to 2050 (say), by age, sex, ethnicity, class, region </a:t>
            </a:r>
            <a:r>
              <a:rPr lang="en-US" sz="3600" dirty="0" err="1" smtClean="0"/>
              <a:t>etc</a:t>
            </a:r>
            <a:endParaRPr lang="en-US" sz="3600" dirty="0" smtClean="0"/>
          </a:p>
          <a:p>
            <a:endParaRPr lang="en-US" sz="3600" dirty="0"/>
          </a:p>
          <a:p>
            <a:pPr marL="0" indent="0">
              <a:buNone/>
            </a:pPr>
            <a:r>
              <a:rPr lang="en-US" sz="3600" dirty="0" smtClean="0"/>
              <a:t>2. Follow (micro) simulated population (true to contemporary demographics) applying known epidemiology for predicted risk factor exposure and record disease incidence (by stage), prevalence, costs, mortality, </a:t>
            </a:r>
            <a:r>
              <a:rPr lang="en-US" sz="3600" dirty="0" err="1" smtClean="0"/>
              <a:t>QoL</a:t>
            </a:r>
            <a:r>
              <a:rPr lang="en-US" sz="3600" dirty="0" smtClean="0"/>
              <a:t> etc. Therefore life expectancy </a:t>
            </a:r>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fld id="{B5B76C9D-46C4-44C9-B2EE-18477563011F}" type="slidenum">
              <a:rPr lang="fr-FR" altLang="en-US" smtClean="0"/>
              <a:pPr/>
              <a:t>5</a:t>
            </a:fld>
            <a:endParaRPr lang="fr-FR" altLang="en-US"/>
          </a:p>
        </p:txBody>
      </p:sp>
    </p:spTree>
    <p:extLst>
      <p:ext uri="{BB962C8B-B14F-4D97-AF65-F5344CB8AC3E}">
        <p14:creationId xmlns:p14="http://schemas.microsoft.com/office/powerpoint/2010/main" val="147396755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476672"/>
            <a:ext cx="8371565" cy="721824"/>
          </a:xfrm>
          <a:ln>
            <a:noFill/>
          </a:ln>
        </p:spPr>
        <p:style>
          <a:lnRef idx="1">
            <a:schemeClr val="accent5"/>
          </a:lnRef>
          <a:fillRef idx="2">
            <a:schemeClr val="accent5"/>
          </a:fillRef>
          <a:effectRef idx="1">
            <a:schemeClr val="accent5"/>
          </a:effectRef>
          <a:fontRef idx="minor">
            <a:schemeClr val="dk1"/>
          </a:fontRef>
        </p:style>
        <p:txBody>
          <a:bodyPr>
            <a:normAutofit/>
          </a:bodyPr>
          <a:lstStyle/>
          <a:p>
            <a:r>
              <a:rPr lang="en-GB" sz="3200" dirty="0" smtClean="0">
                <a:solidFill>
                  <a:srgbClr val="FF0000"/>
                </a:solidFill>
              </a:rPr>
              <a:t>Health outcomes micro simulation</a:t>
            </a:r>
            <a:endParaRPr lang="en-GB" sz="3200" dirty="0">
              <a:solidFill>
                <a:srgbClr val="FF0000"/>
              </a:solidFill>
            </a:endParaRPr>
          </a:p>
        </p:txBody>
      </p:sp>
      <p:sp>
        <p:nvSpPr>
          <p:cNvPr id="16" name="Down Arrow 15"/>
          <p:cNvSpPr/>
          <p:nvPr/>
        </p:nvSpPr>
        <p:spPr>
          <a:xfrm>
            <a:off x="4343953" y="3286594"/>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Process 16"/>
          <p:cNvSpPr/>
          <p:nvPr/>
        </p:nvSpPr>
        <p:spPr>
          <a:xfrm>
            <a:off x="3300385" y="3929066"/>
            <a:ext cx="2575191" cy="1143008"/>
          </a:xfrm>
          <a:prstGeom prst="flowChartProcess">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health_outcomes.exe</a:t>
            </a:r>
          </a:p>
          <a:p>
            <a:pPr algn="ctr"/>
            <a:r>
              <a:rPr lang="en-GB" sz="1600" b="1" dirty="0" smtClean="0">
                <a:solidFill>
                  <a:schemeClr val="tx2"/>
                </a:solidFill>
              </a:rPr>
              <a:t>C</a:t>
            </a:r>
            <a:r>
              <a:rPr lang="en-GB" sz="1600" b="1" baseline="30000" dirty="0" smtClean="0">
                <a:solidFill>
                  <a:schemeClr val="tx2"/>
                </a:solidFill>
              </a:rPr>
              <a:t>++</a:t>
            </a:r>
            <a:r>
              <a:rPr lang="en-GB" sz="1600" b="1" dirty="0" smtClean="0">
                <a:solidFill>
                  <a:schemeClr val="tx2"/>
                </a:solidFill>
              </a:rPr>
              <a:t> development 2006-</a:t>
            </a:r>
            <a:r>
              <a:rPr lang="en-GB" sz="1600" b="1" dirty="0" smtClean="0">
                <a:solidFill>
                  <a:schemeClr val="tx2"/>
                </a:solidFill>
              </a:rPr>
              <a:t>2014</a:t>
            </a:r>
            <a:endParaRPr lang="en-GB" sz="1600" b="1" dirty="0">
              <a:solidFill>
                <a:schemeClr val="tx2"/>
              </a:solidFill>
            </a:endParaRPr>
          </a:p>
        </p:txBody>
      </p:sp>
      <p:sp>
        <p:nvSpPr>
          <p:cNvPr id="24" name="Right Arrow 23"/>
          <p:cNvSpPr/>
          <p:nvPr/>
        </p:nvSpPr>
        <p:spPr>
          <a:xfrm>
            <a:off x="6129301" y="2421721"/>
            <a:ext cx="5261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6900850" y="1985376"/>
            <a:ext cx="1785950" cy="1143008"/>
          </a:xfrm>
          <a:prstGeom prst="round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n>
                  <a:solidFill>
                    <a:schemeClr val="bg2">
                      <a:lumMod val="25000"/>
                    </a:schemeClr>
                  </a:solidFill>
                </a:ln>
                <a:solidFill>
                  <a:schemeClr val="tx1"/>
                </a:solidFill>
              </a:rPr>
              <a:t>Risk distribution data</a:t>
            </a:r>
            <a:endParaRPr lang="en-GB" sz="2400" dirty="0">
              <a:ln>
                <a:solidFill>
                  <a:schemeClr val="bg2">
                    <a:lumMod val="25000"/>
                  </a:schemeClr>
                </a:solidFill>
              </a:ln>
              <a:solidFill>
                <a:schemeClr val="tx2"/>
              </a:solidFill>
            </a:endParaRPr>
          </a:p>
        </p:txBody>
      </p:sp>
      <p:sp>
        <p:nvSpPr>
          <p:cNvPr id="30" name="Date Placeholder 29"/>
          <p:cNvSpPr>
            <a:spLocks noGrp="1"/>
          </p:cNvSpPr>
          <p:nvPr>
            <p:ph type="dt" sz="half" idx="10"/>
          </p:nvPr>
        </p:nvSpPr>
        <p:spPr/>
        <p:txBody>
          <a:bodyPr/>
          <a:lstStyle/>
          <a:p>
            <a:endParaRPr lang="en-GB" dirty="0"/>
          </a:p>
        </p:txBody>
      </p:sp>
      <p:sp>
        <p:nvSpPr>
          <p:cNvPr id="31" name="Footer Placeholder 30"/>
          <p:cNvSpPr>
            <a:spLocks noGrp="1"/>
          </p:cNvSpPr>
          <p:nvPr>
            <p:ph type="ftr" sz="quarter" idx="11"/>
          </p:nvPr>
        </p:nvSpPr>
        <p:spPr/>
        <p:txBody>
          <a:bodyPr/>
          <a:lstStyle/>
          <a:p>
            <a:r>
              <a:rPr lang="en-GB" b="1" dirty="0" smtClean="0">
                <a:solidFill>
                  <a:srgbClr val="FF0000"/>
                </a:solidFill>
              </a:rPr>
              <a:t>UK Health Forum</a:t>
            </a:r>
            <a:endParaRPr lang="en-GB" b="1" dirty="0">
              <a:solidFill>
                <a:srgbClr val="FF0000"/>
              </a:solidFill>
            </a:endParaRPr>
          </a:p>
        </p:txBody>
      </p:sp>
      <p:sp>
        <p:nvSpPr>
          <p:cNvPr id="20" name="Flowchart: Process 19"/>
          <p:cNvSpPr/>
          <p:nvPr/>
        </p:nvSpPr>
        <p:spPr>
          <a:xfrm>
            <a:off x="3300385" y="2041136"/>
            <a:ext cx="2575191" cy="1087248"/>
          </a:xfrm>
          <a:prstGeom prst="flowChartProcess">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risk_distribution.exe</a:t>
            </a:r>
          </a:p>
          <a:p>
            <a:pPr algn="ctr"/>
            <a:r>
              <a:rPr lang="en-GB" sz="1600" b="1" dirty="0" smtClean="0">
                <a:solidFill>
                  <a:schemeClr val="tx2"/>
                </a:solidFill>
              </a:rPr>
              <a:t>C</a:t>
            </a:r>
            <a:r>
              <a:rPr lang="en-GB" sz="1600" b="1" baseline="30000" dirty="0" smtClean="0">
                <a:solidFill>
                  <a:schemeClr val="tx2"/>
                </a:solidFill>
              </a:rPr>
              <a:t>++</a:t>
            </a:r>
            <a:r>
              <a:rPr lang="en-GB" sz="1600" b="1" dirty="0" smtClean="0">
                <a:solidFill>
                  <a:schemeClr val="tx2"/>
                </a:solidFill>
              </a:rPr>
              <a:t> development 2006-</a:t>
            </a:r>
            <a:r>
              <a:rPr lang="en-GB" sz="1600" b="1" dirty="0" smtClean="0">
                <a:solidFill>
                  <a:schemeClr val="tx2"/>
                </a:solidFill>
              </a:rPr>
              <a:t>2014</a:t>
            </a:r>
            <a:endParaRPr lang="en-GB" sz="1600" b="1" dirty="0">
              <a:solidFill>
                <a:schemeClr val="tx2"/>
              </a:solidFill>
            </a:endParaRPr>
          </a:p>
        </p:txBody>
      </p:sp>
      <p:sp>
        <p:nvSpPr>
          <p:cNvPr id="21" name="Rounded Rectangle 20"/>
          <p:cNvSpPr/>
          <p:nvPr/>
        </p:nvSpPr>
        <p:spPr>
          <a:xfrm>
            <a:off x="642910" y="3929066"/>
            <a:ext cx="1585905" cy="1128714"/>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n>
                  <a:solidFill>
                    <a:schemeClr val="bg2">
                      <a:lumMod val="25000"/>
                    </a:schemeClr>
                  </a:solidFill>
                </a:ln>
                <a:solidFill>
                  <a:schemeClr val="bg2">
                    <a:lumMod val="75000"/>
                  </a:schemeClr>
                </a:solidFill>
              </a:rPr>
              <a:t>input data</a:t>
            </a:r>
            <a:endParaRPr lang="en-GB" sz="2400" dirty="0">
              <a:ln>
                <a:solidFill>
                  <a:schemeClr val="bg2">
                    <a:lumMod val="25000"/>
                  </a:schemeClr>
                </a:solidFill>
              </a:ln>
              <a:solidFill>
                <a:schemeClr val="bg2">
                  <a:lumMod val="75000"/>
                </a:schemeClr>
              </a:solidFill>
            </a:endParaRPr>
          </a:p>
        </p:txBody>
      </p:sp>
      <p:sp>
        <p:nvSpPr>
          <p:cNvPr id="22" name="Right Arrow 21"/>
          <p:cNvSpPr/>
          <p:nvPr/>
        </p:nvSpPr>
        <p:spPr>
          <a:xfrm>
            <a:off x="2500298" y="4365411"/>
            <a:ext cx="5261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57179" y="2041136"/>
            <a:ext cx="1585905" cy="1087248"/>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n>
                  <a:solidFill>
                    <a:schemeClr val="bg2">
                      <a:lumMod val="25000"/>
                    </a:schemeClr>
                  </a:solidFill>
                </a:ln>
                <a:solidFill>
                  <a:schemeClr val="bg2">
                    <a:lumMod val="75000"/>
                  </a:schemeClr>
                </a:solidFill>
              </a:rPr>
              <a:t>input data</a:t>
            </a:r>
            <a:endParaRPr lang="en-GB" sz="2400" dirty="0">
              <a:ln>
                <a:solidFill>
                  <a:schemeClr val="bg2">
                    <a:lumMod val="25000"/>
                  </a:schemeClr>
                </a:solidFill>
              </a:ln>
              <a:solidFill>
                <a:schemeClr val="bg2">
                  <a:lumMod val="75000"/>
                </a:schemeClr>
              </a:solidFill>
            </a:endParaRPr>
          </a:p>
        </p:txBody>
      </p:sp>
      <p:sp>
        <p:nvSpPr>
          <p:cNvPr id="29" name="Right Arrow 28"/>
          <p:cNvSpPr/>
          <p:nvPr/>
        </p:nvSpPr>
        <p:spPr>
          <a:xfrm>
            <a:off x="2514567" y="2428868"/>
            <a:ext cx="5261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6129301" y="4351117"/>
            <a:ext cx="5261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900850" y="3914772"/>
            <a:ext cx="1785950" cy="1143008"/>
          </a:xfrm>
          <a:prstGeom prst="round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n>
                  <a:solidFill>
                    <a:schemeClr val="bg2">
                      <a:lumMod val="25000"/>
                    </a:schemeClr>
                  </a:solidFill>
                </a:ln>
                <a:solidFill>
                  <a:schemeClr val="tx1"/>
                </a:solidFill>
              </a:rPr>
              <a:t>Health outcomes</a:t>
            </a:r>
            <a:endParaRPr lang="en-GB" sz="2400" dirty="0">
              <a:ln>
                <a:solidFill>
                  <a:schemeClr val="bg2">
                    <a:lumMod val="25000"/>
                  </a:schemeClr>
                </a:solidFill>
              </a:ln>
              <a:solidFill>
                <a:schemeClr val="tx2"/>
              </a:solidFill>
            </a:endParaRPr>
          </a:p>
        </p:txBody>
      </p:sp>
    </p:spTree>
    <p:extLst>
      <p:ext uri="{BB962C8B-B14F-4D97-AF65-F5344CB8AC3E}">
        <p14:creationId xmlns:p14="http://schemas.microsoft.com/office/powerpoint/2010/main" val="294886753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76672"/>
            <a:ext cx="5903887" cy="984885"/>
          </a:xfrm>
          <a:prstGeom prst="rect">
            <a:avLst/>
          </a:prstGeom>
          <a:effectLst>
            <a:outerShdw blurRad="50800" dist="38100" dir="2700000" algn="tl" rotWithShape="0">
              <a:prstClr val="black">
                <a:alpha val="40000"/>
              </a:prstClr>
            </a:outerShdw>
          </a:effectLst>
        </p:spPr>
        <p:txBody>
          <a:bodyPr wrap="square">
            <a:spAutoFit/>
          </a:bodyPr>
          <a:lstStyle/>
          <a:p>
            <a:r>
              <a:rPr lang="en-GB" sz="3200" dirty="0">
                <a:solidFill>
                  <a:srgbClr val="FF0000"/>
                </a:solidFill>
              </a:rPr>
              <a:t>Results </a:t>
            </a:r>
            <a:r>
              <a:rPr lang="en-GB" sz="3200" dirty="0" smtClean="0">
                <a:solidFill>
                  <a:srgbClr val="FF0000"/>
                </a:solidFill>
              </a:rPr>
              <a:t>– Module 1  </a:t>
            </a:r>
            <a:br>
              <a:rPr lang="en-GB" sz="3200" dirty="0" smtClean="0">
                <a:solidFill>
                  <a:srgbClr val="FF0000"/>
                </a:solidFill>
              </a:rPr>
            </a:br>
            <a:r>
              <a:rPr lang="en-GB" sz="3200" dirty="0" smtClean="0"/>
              <a:t>18-100 </a:t>
            </a:r>
            <a:r>
              <a:rPr lang="en-GB" sz="3200" dirty="0" err="1" smtClean="0"/>
              <a:t>yrs</a:t>
            </a:r>
            <a:r>
              <a:rPr lang="en-GB" sz="3200" dirty="0" smtClean="0"/>
              <a:t>, males (HSE 2000-2014)</a:t>
            </a:r>
            <a:endParaRPr lang="en-GB" sz="3200" dirty="0">
              <a:solidFill>
                <a:srgbClr val="FF0000"/>
              </a:solidFill>
            </a:endParaRPr>
          </a:p>
        </p:txBody>
      </p:sp>
      <p:pic>
        <p:nvPicPr>
          <p:cNvPr id="2055" name="Picture 7" descr="X:\National Datasets\HSE_update_2014\Output_BMI_00-14_allyrs_MF\Updated - 18 to 100 agegrp\bmi3M__m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53344"/>
            <a:ext cx="8123247" cy="48440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7524328" y="3429000"/>
            <a:ext cx="648072" cy="746348"/>
          </a:xfrm>
          <a:prstGeom prst="ellipse">
            <a:avLst/>
          </a:prstGeom>
          <a:no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7387140" y="3057882"/>
            <a:ext cx="922447" cy="369332"/>
          </a:xfrm>
          <a:prstGeom prst="rect">
            <a:avLst/>
          </a:prstGeom>
          <a:noFill/>
        </p:spPr>
        <p:txBody>
          <a:bodyPr wrap="square" rtlCol="0">
            <a:spAutoFit/>
          </a:bodyPr>
          <a:lstStyle/>
          <a:p>
            <a:r>
              <a:rPr lang="en-GB" dirty="0" smtClean="0"/>
              <a:t>~52%</a:t>
            </a:r>
            <a:endParaRPr lang="en-GB" dirty="0"/>
          </a:p>
        </p:txBody>
      </p:sp>
    </p:spTree>
    <p:extLst>
      <p:ext uri="{BB962C8B-B14F-4D97-AF65-F5344CB8AC3E}">
        <p14:creationId xmlns:p14="http://schemas.microsoft.com/office/powerpoint/2010/main" val="2352413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a:xfrm>
            <a:off x="403225" y="-66675"/>
            <a:ext cx="8229600" cy="118745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a:r>
              <a:rPr lang="en-GB" sz="2400" dirty="0" smtClean="0"/>
              <a:t> </a:t>
            </a:r>
            <a:r>
              <a:rPr lang="en-GB" sz="2400" dirty="0"/>
              <a:t>R</a:t>
            </a:r>
            <a:r>
              <a:rPr lang="en-GB" sz="2400" dirty="0" smtClean="0"/>
              <a:t>isks </a:t>
            </a:r>
            <a:r>
              <a:rPr lang="en-GB" sz="2400" dirty="0"/>
              <a:t>markedly increase within "normal" BMI range</a:t>
            </a:r>
            <a:r>
              <a:rPr lang="en-GB" sz="2000" dirty="0"/>
              <a:t> </a:t>
            </a:r>
            <a:endParaRPr lang="en-GB" sz="2000" dirty="0">
              <a:cs typeface="Arial" charset="0"/>
            </a:endParaRPr>
          </a:p>
        </p:txBody>
      </p:sp>
      <p:sp>
        <p:nvSpPr>
          <p:cNvPr id="1298435" name="Text Box 3"/>
          <p:cNvSpPr txBox="1">
            <a:spLocks noChangeArrowheads="1"/>
          </p:cNvSpPr>
          <p:nvPr/>
        </p:nvSpPr>
        <p:spPr bwMode="auto">
          <a:xfrm>
            <a:off x="1547813" y="6243638"/>
            <a:ext cx="5938837"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000" rIns="54000">
            <a:spAutoFit/>
          </a:bodyPr>
          <a:lstStyle>
            <a:lvl1pPr algn="l">
              <a:defRPr>
                <a:solidFill>
                  <a:schemeClr val="tx1"/>
                </a:solidFill>
                <a:latin typeface="Arial" charset="0"/>
                <a:ea typeface="ＭＳ Ｐゴシック" charset="0"/>
              </a:defRPr>
            </a:lvl1pPr>
            <a:lvl2pPr marL="571500" algn="l">
              <a:defRPr>
                <a:solidFill>
                  <a:schemeClr val="tx1"/>
                </a:solidFill>
                <a:latin typeface="Arial" charset="0"/>
                <a:ea typeface="ＭＳ Ｐゴシック" charset="0"/>
              </a:defRPr>
            </a:lvl2pPr>
            <a:lvl3pPr marL="1143000" algn="l">
              <a:defRPr>
                <a:solidFill>
                  <a:schemeClr val="tx1"/>
                </a:solidFill>
                <a:latin typeface="Arial" charset="0"/>
                <a:ea typeface="ＭＳ Ｐゴシック" charset="0"/>
              </a:defRPr>
            </a:lvl3pPr>
            <a:lvl4pPr marL="1714500" algn="l">
              <a:defRPr>
                <a:solidFill>
                  <a:schemeClr val="tx1"/>
                </a:solidFill>
                <a:latin typeface="Arial" charset="0"/>
                <a:ea typeface="ＭＳ Ｐゴシック" charset="0"/>
              </a:defRPr>
            </a:lvl4pPr>
            <a:lvl5pPr marL="2286000" algn="l">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r>
              <a:rPr lang="en-GB" sz="1600"/>
              <a:t>Adapted from Willett, Dietz &amp; Colditz, NEJM, 1999; </a:t>
            </a:r>
            <a:r>
              <a:rPr lang="en-GB" sz="1600" b="1"/>
              <a:t>341</a:t>
            </a:r>
            <a:r>
              <a:rPr lang="en-GB" sz="1600"/>
              <a:t>, 426-434</a:t>
            </a:r>
          </a:p>
        </p:txBody>
      </p:sp>
      <p:grpSp>
        <p:nvGrpSpPr>
          <p:cNvPr id="1298436" name="Group 4"/>
          <p:cNvGrpSpPr>
            <a:grpSpLocks/>
          </p:cNvGrpSpPr>
          <p:nvPr/>
        </p:nvGrpSpPr>
        <p:grpSpPr bwMode="auto">
          <a:xfrm>
            <a:off x="835025" y="1103313"/>
            <a:ext cx="7366000" cy="5092700"/>
            <a:chOff x="526" y="701"/>
            <a:chExt cx="4640" cy="3208"/>
          </a:xfrm>
        </p:grpSpPr>
        <p:sp>
          <p:nvSpPr>
            <p:cNvPr id="1298437" name="Line 5"/>
            <p:cNvSpPr>
              <a:spLocks noChangeShapeType="1"/>
            </p:cNvSpPr>
            <p:nvPr/>
          </p:nvSpPr>
          <p:spPr bwMode="auto">
            <a:xfrm rot="-1886281">
              <a:off x="2825" y="3349"/>
              <a:ext cx="43" cy="7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000" rIns="54000" anchor="ctr">
              <a:spAutoFit/>
            </a:bodyPr>
            <a:lstStyle/>
            <a:p>
              <a:endParaRPr lang="en-US"/>
            </a:p>
          </p:txBody>
        </p:sp>
        <p:grpSp>
          <p:nvGrpSpPr>
            <p:cNvPr id="1298438" name="Group 6"/>
            <p:cNvGrpSpPr>
              <a:grpSpLocks/>
            </p:cNvGrpSpPr>
            <p:nvPr/>
          </p:nvGrpSpPr>
          <p:grpSpPr bwMode="auto">
            <a:xfrm>
              <a:off x="526" y="701"/>
              <a:ext cx="4640" cy="3208"/>
              <a:chOff x="455" y="683"/>
              <a:chExt cx="4640" cy="3208"/>
            </a:xfrm>
          </p:grpSpPr>
          <p:pic>
            <p:nvPicPr>
              <p:cNvPr id="1298439" name="Picture 7" descr="Willett, Dietz &amp; Colditz-BMI &amp; morbidity"/>
              <p:cNvPicPr>
                <a:picLocks noChangeAspect="1" noChangeArrowheads="1"/>
              </p:cNvPicPr>
              <p:nvPr/>
            </p:nvPicPr>
            <p:blipFill>
              <a:blip r:embed="rId3">
                <a:extLst>
                  <a:ext uri="{28A0092B-C50C-407E-A947-70E740481C1C}">
                    <a14:useLocalDpi xmlns:a14="http://schemas.microsoft.com/office/drawing/2010/main" val="0"/>
                  </a:ext>
                </a:extLst>
              </a:blip>
              <a:srcRect l="5453" t="5861" r="3784" b="5156"/>
              <a:stretch>
                <a:fillRect/>
              </a:stretch>
            </p:blipFill>
            <p:spPr bwMode="auto">
              <a:xfrm>
                <a:off x="455" y="683"/>
                <a:ext cx="4640" cy="3208"/>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98440" name="Text Box 8"/>
              <p:cNvSpPr txBox="1">
                <a:spLocks noChangeArrowheads="1"/>
              </p:cNvSpPr>
              <p:nvPr/>
            </p:nvSpPr>
            <p:spPr bwMode="auto">
              <a:xfrm>
                <a:off x="534" y="763"/>
                <a:ext cx="1166" cy="220"/>
              </a:xfrm>
              <a:prstGeom prst="rect">
                <a:avLst/>
              </a:prstGeom>
              <a:noFill/>
              <a:ln w="1270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000" rIns="54000">
                <a:spAutoFit/>
              </a:bodyPr>
              <a:lstStyle>
                <a:lvl1pPr algn="l">
                  <a:defRPr>
                    <a:solidFill>
                      <a:schemeClr val="tx1"/>
                    </a:solidFill>
                    <a:latin typeface="Arial" charset="0"/>
                    <a:ea typeface="ＭＳ Ｐゴシック" charset="0"/>
                  </a:defRPr>
                </a:lvl1pPr>
                <a:lvl2pPr marL="571500" algn="l">
                  <a:defRPr>
                    <a:solidFill>
                      <a:schemeClr val="tx1"/>
                    </a:solidFill>
                    <a:latin typeface="Arial" charset="0"/>
                    <a:ea typeface="ＭＳ Ｐゴシック" charset="0"/>
                  </a:defRPr>
                </a:lvl2pPr>
                <a:lvl3pPr marL="1143000" algn="l">
                  <a:defRPr>
                    <a:solidFill>
                      <a:schemeClr val="tx1"/>
                    </a:solidFill>
                    <a:latin typeface="Arial" charset="0"/>
                    <a:ea typeface="ＭＳ Ｐゴシック" charset="0"/>
                  </a:defRPr>
                </a:lvl3pPr>
                <a:lvl4pPr marL="1714500" algn="l">
                  <a:defRPr>
                    <a:solidFill>
                      <a:schemeClr val="tx1"/>
                    </a:solidFill>
                    <a:latin typeface="Arial" charset="0"/>
                    <a:ea typeface="ＭＳ Ｐゴシック" charset="0"/>
                  </a:defRPr>
                </a:lvl4pPr>
                <a:lvl5pPr marL="2286000" algn="l">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r>
                  <a:rPr lang="en-GB" sz="1600">
                    <a:solidFill>
                      <a:srgbClr val="000099"/>
                    </a:solidFill>
                  </a:rPr>
                  <a:t>Aged 30-55 at start</a:t>
                </a:r>
              </a:p>
            </p:txBody>
          </p:sp>
        </p:grpSp>
        <p:sp>
          <p:nvSpPr>
            <p:cNvPr id="1298441" name="Line 9"/>
            <p:cNvSpPr>
              <a:spLocks noChangeShapeType="1"/>
            </p:cNvSpPr>
            <p:nvPr/>
          </p:nvSpPr>
          <p:spPr bwMode="auto">
            <a:xfrm flipV="1">
              <a:off x="2696" y="760"/>
              <a:ext cx="16" cy="2520"/>
            </a:xfrm>
            <a:prstGeom prst="line">
              <a:avLst/>
            </a:prstGeom>
            <a:noFill/>
            <a:ln w="38100">
              <a:solidFill>
                <a:srgbClr val="D66B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98442" name="AutoShape 10"/>
            <p:cNvSpPr>
              <a:spLocks noChangeArrowheads="1"/>
            </p:cNvSpPr>
            <p:nvPr/>
          </p:nvSpPr>
          <p:spPr bwMode="auto">
            <a:xfrm>
              <a:off x="1080" y="3232"/>
              <a:ext cx="1624" cy="56"/>
            </a:xfrm>
            <a:prstGeom prst="leftRightArrow">
              <a:avLst>
                <a:gd name="adj1" fmla="val 50000"/>
                <a:gd name="adj2" fmla="val 580000"/>
              </a:avLst>
            </a:prstGeom>
            <a:solidFill>
              <a:srgbClr val="D66B00"/>
            </a:solidFill>
            <a:ln w="9525">
              <a:solidFill>
                <a:srgbClr val="D66B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8443" name="Text Box 11"/>
            <p:cNvSpPr txBox="1">
              <a:spLocks noChangeArrowheads="1"/>
            </p:cNvSpPr>
            <p:nvPr/>
          </p:nvSpPr>
          <p:spPr bwMode="auto">
            <a:xfrm>
              <a:off x="1264" y="3057"/>
              <a:ext cx="11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66B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b="1">
                  <a:solidFill>
                    <a:srgbClr val="D66B00"/>
                  </a:solidFill>
                </a:rPr>
                <a:t>"Normal" BMIs</a:t>
              </a:r>
              <a:endParaRPr lang="en-US" sz="1400" b="1">
                <a:solidFill>
                  <a:srgbClr val="D66B00"/>
                </a:solidFill>
              </a:endParaRPr>
            </a:p>
          </p:txBody>
        </p:sp>
      </p:grpSp>
    </p:spTree>
    <p:extLst>
      <p:ext uri="{BB962C8B-B14F-4D97-AF65-F5344CB8AC3E}">
        <p14:creationId xmlns:p14="http://schemas.microsoft.com/office/powerpoint/2010/main" val="276136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GB" dirty="0" smtClean="0"/>
              <a:t>Other risk factors…</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5B76C9D-46C4-44C9-B2EE-18477563011F}" type="slidenum">
              <a:rPr lang="fr-FR" altLang="en-US" smtClean="0"/>
              <a:pPr/>
              <a:t>9</a:t>
            </a:fld>
            <a:endParaRPr lang="fr-FR" altLang="en-US"/>
          </a:p>
        </p:txBody>
      </p:sp>
    </p:spTree>
    <p:extLst>
      <p:ext uri="{BB962C8B-B14F-4D97-AF65-F5344CB8AC3E}">
        <p14:creationId xmlns:p14="http://schemas.microsoft.com/office/powerpoint/2010/main" val="1146899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ster slide EConDA">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6617</TotalTime>
  <Words>2582</Words>
  <Application>Microsoft Macintosh PowerPoint</Application>
  <PresentationFormat>On-screen Show (4:3)</PresentationFormat>
  <Paragraphs>417</Paragraphs>
  <Slides>43</Slides>
  <Notes>17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43</vt:i4>
      </vt:variant>
    </vt:vector>
  </HeadingPairs>
  <TitlesOfParts>
    <vt:vector size="48" baseType="lpstr">
      <vt:lpstr>Custom Design</vt:lpstr>
      <vt:lpstr>1_Office Theme</vt:lpstr>
      <vt:lpstr>1_Custom Design</vt:lpstr>
      <vt:lpstr>Master slide EConDA</vt:lpstr>
      <vt:lpstr>Excel.Sheet.8</vt:lpstr>
      <vt:lpstr>Role of epidemiological modelling to support decisions in public health” iDSI HTA workshop 21st Feb 2017 </vt:lpstr>
      <vt:lpstr>Outline of talk</vt:lpstr>
      <vt:lpstr>PowerPoint Presentation</vt:lpstr>
      <vt:lpstr>PowerPoint Presentation</vt:lpstr>
      <vt:lpstr>Methods invoke: Two Modules:</vt:lpstr>
      <vt:lpstr>Health outcomes micro simulation</vt:lpstr>
      <vt:lpstr>Results – Module 1   18-100 yrs, males (HSE 2000-2014)</vt:lpstr>
      <vt:lpstr> Risks markedly increase within "normal" BMI range </vt:lpstr>
      <vt:lpstr>Other risk factors…</vt:lpstr>
      <vt:lpstr>Smoking consumption – UK males</vt:lpstr>
      <vt:lpstr>Salt consumption – females 18-100yrs</vt:lpstr>
      <vt:lpstr>Module 2: Micro-Simulation </vt:lpstr>
      <vt:lpstr>PowerPoint Presentation</vt:lpstr>
      <vt:lpstr>PowerPoint Presentation</vt:lpstr>
      <vt:lpstr>PowerPoint Presentation</vt:lpstr>
      <vt:lpstr>PowerPoint Presentation</vt:lpstr>
      <vt:lpstr>PowerPoint Presentation</vt:lpstr>
      <vt:lpstr>Modelling SSB tax</vt:lpstr>
      <vt:lpstr>Modelling SSB tax</vt:lpstr>
      <vt:lpstr>Modelling SSB tax</vt:lpstr>
      <vt:lpstr>What-if scenarios</vt:lpstr>
      <vt:lpstr>PowerPoint Presentation</vt:lpstr>
      <vt:lpstr>PowerPoint Presentation</vt:lpstr>
      <vt:lpstr>PowerPoint Presentation</vt:lpstr>
      <vt:lpstr>Cost-Effectiveness modelling</vt:lpstr>
      <vt:lpstr>PowerPoint Presentation</vt:lpstr>
      <vt:lpstr>Using micro simulation predicting next 25 years, till 2039. Assuming linear return to original weight for five years and then follow national trends     (worst case ?) </vt:lpstr>
      <vt:lpstr>PowerPoint Presentation</vt:lpstr>
      <vt:lpstr>Tools  www.econdaproject.eu/tools.php</vt:lpstr>
      <vt:lpstr>PowerPoint Presentation</vt:lpstr>
      <vt:lpstr>Multiple interacting risks and diseases</vt:lpstr>
      <vt:lpstr>Updates and future progress</vt:lpstr>
      <vt:lpstr>Developments: Copulas</vt:lpstr>
      <vt:lpstr>Copulas</vt:lpstr>
      <vt:lpstr>PowerPoint Presentation</vt:lpstr>
      <vt:lpstr>Models now and the future</vt:lpstr>
      <vt:lpstr>PowerPoint Presentation</vt:lpstr>
      <vt:lpstr>What we will deliver </vt:lpstr>
      <vt:lpstr>PowerPoint Presentation</vt:lpstr>
      <vt:lpstr>Past and current collaborators</vt:lpstr>
      <vt:lpstr>PowerPoint Presentation</vt:lpstr>
      <vt:lpstr>PowerPoint Presentation</vt:lpstr>
      <vt:lpstr>  The End  Klim McPherson   University of Oxford   klim.mcpherson@new.ox.ac.uk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and health</dc:title>
  <dc:creator>Diana Divajeva</dc:creator>
  <cp:lastModifiedBy>Klim McPherson</cp:lastModifiedBy>
  <cp:revision>245</cp:revision>
  <dcterms:created xsi:type="dcterms:W3CDTF">2014-01-16T11:55:00Z</dcterms:created>
  <dcterms:modified xsi:type="dcterms:W3CDTF">2017-02-20T14:08:43Z</dcterms:modified>
</cp:coreProperties>
</file>