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0" r:id="rId2"/>
    <p:sldId id="294" r:id="rId3"/>
    <p:sldId id="398" r:id="rId4"/>
    <p:sldId id="422" r:id="rId5"/>
    <p:sldId id="337" r:id="rId6"/>
    <p:sldId id="338" r:id="rId7"/>
    <p:sldId id="335" r:id="rId8"/>
    <p:sldId id="423" r:id="rId9"/>
    <p:sldId id="400" r:id="rId10"/>
    <p:sldId id="350" r:id="rId11"/>
    <p:sldId id="424" r:id="rId12"/>
    <p:sldId id="425" r:id="rId13"/>
    <p:sldId id="426" r:id="rId14"/>
    <p:sldId id="361" r:id="rId15"/>
    <p:sldId id="429" r:id="rId16"/>
    <p:sldId id="430" r:id="rId17"/>
    <p:sldId id="443" r:id="rId18"/>
    <p:sldId id="411" r:id="rId19"/>
    <p:sldId id="412" r:id="rId20"/>
    <p:sldId id="413" r:id="rId21"/>
    <p:sldId id="438" r:id="rId22"/>
    <p:sldId id="439" r:id="rId23"/>
    <p:sldId id="440" r:id="rId24"/>
    <p:sldId id="409" r:id="rId25"/>
    <p:sldId id="410" r:id="rId26"/>
    <p:sldId id="444" r:id="rId27"/>
    <p:sldId id="445" r:id="rId28"/>
    <p:sldId id="446" r:id="rId29"/>
    <p:sldId id="447" r:id="rId30"/>
    <p:sldId id="448" r:id="rId31"/>
    <p:sldId id="442" r:id="rId32"/>
    <p:sldId id="365" r:id="rId33"/>
    <p:sldId id="450" r:id="rId34"/>
    <p:sldId id="449" r:id="rId35"/>
    <p:sldId id="366" r:id="rId36"/>
    <p:sldId id="367" r:id="rId37"/>
    <p:sldId id="418" r:id="rId38"/>
    <p:sldId id="453" r:id="rId39"/>
    <p:sldId id="419" r:id="rId40"/>
    <p:sldId id="420" r:id="rId41"/>
    <p:sldId id="421" r:id="rId42"/>
    <p:sldId id="370" r:id="rId43"/>
    <p:sldId id="455" r:id="rId44"/>
    <p:sldId id="456" r:id="rId45"/>
    <p:sldId id="457" r:id="rId46"/>
    <p:sldId id="458" r:id="rId47"/>
    <p:sldId id="382" r:id="rId48"/>
    <p:sldId id="397" r:id="rId49"/>
    <p:sldId id="451" r:id="rId50"/>
    <p:sldId id="452" r:id="rId51"/>
    <p:sldId id="38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03" autoAdjust="0"/>
  </p:normalViewPr>
  <p:slideViewPr>
    <p:cSldViewPr>
      <p:cViewPr>
        <p:scale>
          <a:sx n="100" d="100"/>
          <a:sy n="100" d="100"/>
        </p:scale>
        <p:origin x="-1668"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341D9-4E09-954C-AFC2-A7620773DBD0}"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D27A647E-BAFF-0944-B7FF-957FB43A9497}">
      <dgm:prSet phldrT="[Text]"/>
      <dgm:spPr>
        <a:solidFill>
          <a:schemeClr val="accent6">
            <a:lumMod val="75000"/>
          </a:schemeClr>
        </a:solidFill>
      </dgm:spPr>
      <dgm:t>
        <a:bodyPr/>
        <a:lstStyle/>
        <a:p>
          <a:r>
            <a:rPr lang="en-US" dirty="0" smtClean="0"/>
            <a:t>Clinical Trials and Evidence Reviews</a:t>
          </a:r>
          <a:endParaRPr lang="en-US" dirty="0"/>
        </a:p>
      </dgm:t>
    </dgm:pt>
    <dgm:pt modelId="{E6244644-39FC-9A41-BF01-CADFDEEDD7E6}" type="parTrans" cxnId="{695F5D03-D6F2-614E-891D-0CD3935A9BAF}">
      <dgm:prSet/>
      <dgm:spPr/>
      <dgm:t>
        <a:bodyPr/>
        <a:lstStyle/>
        <a:p>
          <a:endParaRPr lang="en-US"/>
        </a:p>
      </dgm:t>
    </dgm:pt>
    <dgm:pt modelId="{07470DE8-C951-B743-B5A3-0A5ED2BAC072}" type="sibTrans" cxnId="{695F5D03-D6F2-614E-891D-0CD3935A9BAF}">
      <dgm:prSet/>
      <dgm:spPr/>
      <dgm:t>
        <a:bodyPr/>
        <a:lstStyle/>
        <a:p>
          <a:endParaRPr lang="en-US"/>
        </a:p>
      </dgm:t>
    </dgm:pt>
    <dgm:pt modelId="{55F31154-70F4-F140-8DBF-60A2CD1AAB51}">
      <dgm:prSet phldrT="[Text]"/>
      <dgm:spPr>
        <a:solidFill>
          <a:schemeClr val="accent3">
            <a:lumMod val="75000"/>
          </a:schemeClr>
        </a:solidFill>
      </dgm:spPr>
      <dgm:t>
        <a:bodyPr/>
        <a:lstStyle/>
        <a:p>
          <a:r>
            <a:rPr lang="en-US" dirty="0" smtClean="0"/>
            <a:t>Clinical Guidelines and Health Technology Assessment</a:t>
          </a:r>
          <a:endParaRPr lang="en-US" dirty="0"/>
        </a:p>
      </dgm:t>
    </dgm:pt>
    <dgm:pt modelId="{C049A339-8550-194A-BE4F-326167E9A421}" type="parTrans" cxnId="{6BDEA51C-234C-544E-B6E9-D7DA838F5721}">
      <dgm:prSet/>
      <dgm:spPr/>
      <dgm:t>
        <a:bodyPr/>
        <a:lstStyle/>
        <a:p>
          <a:endParaRPr lang="en-US"/>
        </a:p>
      </dgm:t>
    </dgm:pt>
    <dgm:pt modelId="{40865698-DF47-2E4A-96A0-B3E4F9E8C2A5}" type="sibTrans" cxnId="{6BDEA51C-234C-544E-B6E9-D7DA838F5721}">
      <dgm:prSet/>
      <dgm:spPr/>
      <dgm:t>
        <a:bodyPr/>
        <a:lstStyle/>
        <a:p>
          <a:endParaRPr lang="en-US"/>
        </a:p>
      </dgm:t>
    </dgm:pt>
    <dgm:pt modelId="{EFB234DC-F0BD-C44D-993C-CC31B6BD8868}">
      <dgm:prSet/>
      <dgm:spPr>
        <a:solidFill>
          <a:schemeClr val="accent5">
            <a:lumMod val="60000"/>
            <a:lumOff val="40000"/>
          </a:schemeClr>
        </a:solidFill>
      </dgm:spPr>
      <dgm:t>
        <a:bodyPr/>
        <a:lstStyle/>
        <a:p>
          <a:r>
            <a:rPr lang="en-US" b="1" dirty="0" smtClean="0"/>
            <a:t>“Quality Standards”</a:t>
          </a:r>
        </a:p>
      </dgm:t>
    </dgm:pt>
    <dgm:pt modelId="{F956AEFF-48AD-D04E-A54E-CD23CF026B50}" type="parTrans" cxnId="{75080831-7C11-D142-95CD-49168C8870C2}">
      <dgm:prSet/>
      <dgm:spPr/>
      <dgm:t>
        <a:bodyPr/>
        <a:lstStyle/>
        <a:p>
          <a:endParaRPr lang="en-US"/>
        </a:p>
      </dgm:t>
    </dgm:pt>
    <dgm:pt modelId="{9B662FA7-834A-A744-83D2-DFA8A96B315A}" type="sibTrans" cxnId="{75080831-7C11-D142-95CD-49168C8870C2}">
      <dgm:prSet/>
      <dgm:spPr/>
      <dgm:t>
        <a:bodyPr/>
        <a:lstStyle/>
        <a:p>
          <a:endParaRPr lang="en-US"/>
        </a:p>
      </dgm:t>
    </dgm:pt>
    <dgm:pt modelId="{73936BA8-0AFE-9948-833E-3EE97CE29873}" type="pres">
      <dgm:prSet presAssocID="{54E341D9-4E09-954C-AFC2-A7620773DBD0}" presName="CompostProcess" presStyleCnt="0">
        <dgm:presLayoutVars>
          <dgm:dir/>
          <dgm:resizeHandles val="exact"/>
        </dgm:presLayoutVars>
      </dgm:prSet>
      <dgm:spPr/>
      <dgm:t>
        <a:bodyPr/>
        <a:lstStyle/>
        <a:p>
          <a:endParaRPr lang="en-US"/>
        </a:p>
      </dgm:t>
    </dgm:pt>
    <dgm:pt modelId="{4E5BC1C7-476C-2145-847D-D2538B2866C6}" type="pres">
      <dgm:prSet presAssocID="{54E341D9-4E09-954C-AFC2-A7620773DBD0}" presName="arrow" presStyleLbl="bgShp" presStyleIdx="0" presStyleCnt="1" custScaleX="117647" custLinFactNeighborX="7744"/>
      <dgm:spPr>
        <a:solidFill>
          <a:schemeClr val="accent6">
            <a:lumMod val="40000"/>
            <a:lumOff val="60000"/>
          </a:schemeClr>
        </a:solidFill>
      </dgm:spPr>
      <dgm:t>
        <a:bodyPr/>
        <a:lstStyle/>
        <a:p>
          <a:endParaRPr lang="en-GB"/>
        </a:p>
      </dgm:t>
    </dgm:pt>
    <dgm:pt modelId="{2B8C39E1-CE89-9D44-97C6-40126F256029}" type="pres">
      <dgm:prSet presAssocID="{54E341D9-4E09-954C-AFC2-A7620773DBD0}" presName="linearProcess" presStyleCnt="0"/>
      <dgm:spPr/>
    </dgm:pt>
    <dgm:pt modelId="{1A5D1CD2-7201-4441-B5A3-A9B94EBD391F}" type="pres">
      <dgm:prSet presAssocID="{D27A647E-BAFF-0944-B7FF-957FB43A9497}" presName="textNode" presStyleLbl="node1" presStyleIdx="0" presStyleCnt="3">
        <dgm:presLayoutVars>
          <dgm:bulletEnabled val="1"/>
        </dgm:presLayoutVars>
      </dgm:prSet>
      <dgm:spPr/>
      <dgm:t>
        <a:bodyPr/>
        <a:lstStyle/>
        <a:p>
          <a:endParaRPr lang="en-US"/>
        </a:p>
      </dgm:t>
    </dgm:pt>
    <dgm:pt modelId="{889BB676-92A2-E14D-AEC7-CF818880D2BB}" type="pres">
      <dgm:prSet presAssocID="{07470DE8-C951-B743-B5A3-0A5ED2BAC072}" presName="sibTrans" presStyleCnt="0"/>
      <dgm:spPr/>
    </dgm:pt>
    <dgm:pt modelId="{403AC3E1-9B19-5548-9D5C-C3D3F1B615AB}" type="pres">
      <dgm:prSet presAssocID="{55F31154-70F4-F140-8DBF-60A2CD1AAB51}" presName="textNode" presStyleLbl="node1" presStyleIdx="1" presStyleCnt="3">
        <dgm:presLayoutVars>
          <dgm:bulletEnabled val="1"/>
        </dgm:presLayoutVars>
      </dgm:prSet>
      <dgm:spPr/>
      <dgm:t>
        <a:bodyPr/>
        <a:lstStyle/>
        <a:p>
          <a:endParaRPr lang="en-US"/>
        </a:p>
      </dgm:t>
    </dgm:pt>
    <dgm:pt modelId="{619B0DAC-33B2-734A-8D82-F070B24E50CF}" type="pres">
      <dgm:prSet presAssocID="{40865698-DF47-2E4A-96A0-B3E4F9E8C2A5}" presName="sibTrans" presStyleCnt="0"/>
      <dgm:spPr/>
    </dgm:pt>
    <dgm:pt modelId="{462C3006-B3FB-5547-A139-9B9316C1F251}" type="pres">
      <dgm:prSet presAssocID="{EFB234DC-F0BD-C44D-993C-CC31B6BD8868}" presName="textNode" presStyleLbl="node1" presStyleIdx="2" presStyleCnt="3">
        <dgm:presLayoutVars>
          <dgm:bulletEnabled val="1"/>
        </dgm:presLayoutVars>
      </dgm:prSet>
      <dgm:spPr/>
      <dgm:t>
        <a:bodyPr/>
        <a:lstStyle/>
        <a:p>
          <a:endParaRPr lang="en-US"/>
        </a:p>
      </dgm:t>
    </dgm:pt>
  </dgm:ptLst>
  <dgm:cxnLst>
    <dgm:cxn modelId="{88929453-EA02-4034-8F3F-23561FFFAE3D}" type="presOf" srcId="{55F31154-70F4-F140-8DBF-60A2CD1AAB51}" destId="{403AC3E1-9B19-5548-9D5C-C3D3F1B615AB}" srcOrd="0" destOrd="0" presId="urn:microsoft.com/office/officeart/2005/8/layout/hProcess9"/>
    <dgm:cxn modelId="{3CC799C5-2619-45FA-A332-B69D5ED03BD0}" type="presOf" srcId="{EFB234DC-F0BD-C44D-993C-CC31B6BD8868}" destId="{462C3006-B3FB-5547-A139-9B9316C1F251}" srcOrd="0" destOrd="0" presId="urn:microsoft.com/office/officeart/2005/8/layout/hProcess9"/>
    <dgm:cxn modelId="{695F5D03-D6F2-614E-891D-0CD3935A9BAF}" srcId="{54E341D9-4E09-954C-AFC2-A7620773DBD0}" destId="{D27A647E-BAFF-0944-B7FF-957FB43A9497}" srcOrd="0" destOrd="0" parTransId="{E6244644-39FC-9A41-BF01-CADFDEEDD7E6}" sibTransId="{07470DE8-C951-B743-B5A3-0A5ED2BAC072}"/>
    <dgm:cxn modelId="{6BDEA51C-234C-544E-B6E9-D7DA838F5721}" srcId="{54E341D9-4E09-954C-AFC2-A7620773DBD0}" destId="{55F31154-70F4-F140-8DBF-60A2CD1AAB51}" srcOrd="1" destOrd="0" parTransId="{C049A339-8550-194A-BE4F-326167E9A421}" sibTransId="{40865698-DF47-2E4A-96A0-B3E4F9E8C2A5}"/>
    <dgm:cxn modelId="{005E24AC-F835-46A8-8E86-5C33DF4B5CB6}" type="presOf" srcId="{54E341D9-4E09-954C-AFC2-A7620773DBD0}" destId="{73936BA8-0AFE-9948-833E-3EE97CE29873}" srcOrd="0" destOrd="0" presId="urn:microsoft.com/office/officeart/2005/8/layout/hProcess9"/>
    <dgm:cxn modelId="{6C5EBA60-3307-4DD2-8EAF-525433F3C1D8}" type="presOf" srcId="{D27A647E-BAFF-0944-B7FF-957FB43A9497}" destId="{1A5D1CD2-7201-4441-B5A3-A9B94EBD391F}" srcOrd="0" destOrd="0" presId="urn:microsoft.com/office/officeart/2005/8/layout/hProcess9"/>
    <dgm:cxn modelId="{75080831-7C11-D142-95CD-49168C8870C2}" srcId="{54E341D9-4E09-954C-AFC2-A7620773DBD0}" destId="{EFB234DC-F0BD-C44D-993C-CC31B6BD8868}" srcOrd="2" destOrd="0" parTransId="{F956AEFF-48AD-D04E-A54E-CD23CF026B50}" sibTransId="{9B662FA7-834A-A744-83D2-DFA8A96B315A}"/>
    <dgm:cxn modelId="{B854C65A-5CE2-4503-93D4-AEE820799A78}" type="presParOf" srcId="{73936BA8-0AFE-9948-833E-3EE97CE29873}" destId="{4E5BC1C7-476C-2145-847D-D2538B2866C6}" srcOrd="0" destOrd="0" presId="urn:microsoft.com/office/officeart/2005/8/layout/hProcess9"/>
    <dgm:cxn modelId="{3C471475-A0B8-4E2E-B11C-F4CA759EB92D}" type="presParOf" srcId="{73936BA8-0AFE-9948-833E-3EE97CE29873}" destId="{2B8C39E1-CE89-9D44-97C6-40126F256029}" srcOrd="1" destOrd="0" presId="urn:microsoft.com/office/officeart/2005/8/layout/hProcess9"/>
    <dgm:cxn modelId="{DB50B43F-0C06-423B-B526-913BCE812ABA}" type="presParOf" srcId="{2B8C39E1-CE89-9D44-97C6-40126F256029}" destId="{1A5D1CD2-7201-4441-B5A3-A9B94EBD391F}" srcOrd="0" destOrd="0" presId="urn:microsoft.com/office/officeart/2005/8/layout/hProcess9"/>
    <dgm:cxn modelId="{81D82FC4-2574-4A7F-A429-050749673644}" type="presParOf" srcId="{2B8C39E1-CE89-9D44-97C6-40126F256029}" destId="{889BB676-92A2-E14D-AEC7-CF818880D2BB}" srcOrd="1" destOrd="0" presId="urn:microsoft.com/office/officeart/2005/8/layout/hProcess9"/>
    <dgm:cxn modelId="{21AE2FF8-D1DA-44D7-9B7D-D2FE3DFCC992}" type="presParOf" srcId="{2B8C39E1-CE89-9D44-97C6-40126F256029}" destId="{403AC3E1-9B19-5548-9D5C-C3D3F1B615AB}" srcOrd="2" destOrd="0" presId="urn:microsoft.com/office/officeart/2005/8/layout/hProcess9"/>
    <dgm:cxn modelId="{EA8C3845-3E7A-4781-899A-0F6AE9D351DB}" type="presParOf" srcId="{2B8C39E1-CE89-9D44-97C6-40126F256029}" destId="{619B0DAC-33B2-734A-8D82-F070B24E50CF}" srcOrd="3" destOrd="0" presId="urn:microsoft.com/office/officeart/2005/8/layout/hProcess9"/>
    <dgm:cxn modelId="{AD63CFC3-47DD-4284-9FEE-EDC3E1956E42}" type="presParOf" srcId="{2B8C39E1-CE89-9D44-97C6-40126F256029}" destId="{462C3006-B3FB-5547-A139-9B9316C1F25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EB0EB-A9A3-40C4-BBDC-55E6F3B2E101}" type="doc">
      <dgm:prSet loTypeId="urn:microsoft.com/office/officeart/2005/8/layout/funnel1" loCatId="relationship" qsTypeId="urn:microsoft.com/office/officeart/2005/8/quickstyle/simple3" qsCatId="simple" csTypeId="urn:microsoft.com/office/officeart/2005/8/colors/colorful5" csCatId="colorful" phldr="1"/>
      <dgm:spPr/>
      <dgm:t>
        <a:bodyPr/>
        <a:lstStyle/>
        <a:p>
          <a:endParaRPr lang="en-GB"/>
        </a:p>
      </dgm:t>
    </dgm:pt>
    <dgm:pt modelId="{2158D579-CE37-4FF0-9D7A-2D7B00D90182}">
      <dgm:prSet phldrT="[Text]"/>
      <dgm:spPr/>
      <dgm:t>
        <a:bodyPr/>
        <a:lstStyle/>
        <a:p>
          <a:r>
            <a:rPr lang="en-GB" dirty="0" smtClean="0"/>
            <a:t>Clinical guidelines</a:t>
          </a:r>
          <a:endParaRPr lang="en-GB" dirty="0"/>
        </a:p>
      </dgm:t>
    </dgm:pt>
    <dgm:pt modelId="{68C18F8A-4DFA-4181-BEF7-708148550DC9}" type="parTrans" cxnId="{EE1D33A3-C82D-4F9F-B69E-0FB0ABD81076}">
      <dgm:prSet/>
      <dgm:spPr/>
      <dgm:t>
        <a:bodyPr/>
        <a:lstStyle/>
        <a:p>
          <a:endParaRPr lang="en-GB"/>
        </a:p>
      </dgm:t>
    </dgm:pt>
    <dgm:pt modelId="{952610D0-7734-4B68-A5DB-1AE99ABFFF3C}" type="sibTrans" cxnId="{EE1D33A3-C82D-4F9F-B69E-0FB0ABD81076}">
      <dgm:prSet/>
      <dgm:spPr/>
      <dgm:t>
        <a:bodyPr/>
        <a:lstStyle/>
        <a:p>
          <a:endParaRPr lang="en-GB"/>
        </a:p>
      </dgm:t>
    </dgm:pt>
    <dgm:pt modelId="{6CFD8A86-685A-4073-ACC1-DFEA7B303BB6}">
      <dgm:prSet phldrT="[Text]"/>
      <dgm:spPr/>
      <dgm:t>
        <a:bodyPr/>
        <a:lstStyle/>
        <a:p>
          <a:r>
            <a:rPr lang="en-GB" dirty="0" smtClean="0"/>
            <a:t>Quality standards</a:t>
          </a:r>
          <a:endParaRPr lang="en-GB" dirty="0"/>
        </a:p>
      </dgm:t>
    </dgm:pt>
    <dgm:pt modelId="{7C7A8A6D-18ED-44A5-A13C-7AB9A4553884}" type="parTrans" cxnId="{776ACEDA-C373-4EA5-9E5D-064EA5043D78}">
      <dgm:prSet/>
      <dgm:spPr/>
      <dgm:t>
        <a:bodyPr/>
        <a:lstStyle/>
        <a:p>
          <a:endParaRPr lang="en-GB"/>
        </a:p>
      </dgm:t>
    </dgm:pt>
    <dgm:pt modelId="{86B4424B-0BAB-4915-A917-234B7556E243}" type="sibTrans" cxnId="{776ACEDA-C373-4EA5-9E5D-064EA5043D78}">
      <dgm:prSet/>
      <dgm:spPr/>
      <dgm:t>
        <a:bodyPr/>
        <a:lstStyle/>
        <a:p>
          <a:endParaRPr lang="en-GB"/>
        </a:p>
      </dgm:t>
    </dgm:pt>
    <dgm:pt modelId="{EB71E3B7-ECD7-4E50-9DA1-8EF38A7C88FD}">
      <dgm:prSet phldrT="[Text]"/>
      <dgm:spPr/>
      <dgm:t>
        <a:bodyPr/>
        <a:lstStyle/>
        <a:p>
          <a:r>
            <a:rPr lang="en-GB" dirty="0" smtClean="0"/>
            <a:t>Quality measures</a:t>
          </a:r>
          <a:endParaRPr lang="en-GB" dirty="0"/>
        </a:p>
      </dgm:t>
    </dgm:pt>
    <dgm:pt modelId="{6BC9E2D0-642F-4B1C-BBB2-E95FEBFFD1AD}" type="parTrans" cxnId="{23EFB8A7-0EB6-4204-ABF8-2D6C3C82FC06}">
      <dgm:prSet/>
      <dgm:spPr/>
      <dgm:t>
        <a:bodyPr/>
        <a:lstStyle/>
        <a:p>
          <a:endParaRPr lang="en-GB"/>
        </a:p>
      </dgm:t>
    </dgm:pt>
    <dgm:pt modelId="{D9B89082-CEC3-416C-92E5-307C26ADF531}" type="sibTrans" cxnId="{23EFB8A7-0EB6-4204-ABF8-2D6C3C82FC06}">
      <dgm:prSet/>
      <dgm:spPr/>
      <dgm:t>
        <a:bodyPr/>
        <a:lstStyle/>
        <a:p>
          <a:endParaRPr lang="en-GB"/>
        </a:p>
      </dgm:t>
    </dgm:pt>
    <dgm:pt modelId="{D6634970-D5BE-442D-8C66-562717921FCB}">
      <dgm:prSet phldrT="[Text]"/>
      <dgm:spPr/>
      <dgm:t>
        <a:bodyPr/>
        <a:lstStyle/>
        <a:p>
          <a:r>
            <a:rPr lang="en-GB" dirty="0" smtClean="0"/>
            <a:t>Incentives</a:t>
          </a:r>
          <a:endParaRPr lang="en-GB" dirty="0"/>
        </a:p>
      </dgm:t>
    </dgm:pt>
    <dgm:pt modelId="{C4FDCC1A-CBCF-4492-9FD0-C49794375B5B}" type="parTrans" cxnId="{5EAE5F8E-AD33-4C20-AB6B-4FC9BDFC151C}">
      <dgm:prSet/>
      <dgm:spPr/>
      <dgm:t>
        <a:bodyPr/>
        <a:lstStyle/>
        <a:p>
          <a:endParaRPr lang="en-GB"/>
        </a:p>
      </dgm:t>
    </dgm:pt>
    <dgm:pt modelId="{7A63C41E-C93C-4B50-8767-8F0E8C914B76}" type="sibTrans" cxnId="{5EAE5F8E-AD33-4C20-AB6B-4FC9BDFC151C}">
      <dgm:prSet/>
      <dgm:spPr/>
      <dgm:t>
        <a:bodyPr/>
        <a:lstStyle/>
        <a:p>
          <a:endParaRPr lang="en-GB"/>
        </a:p>
      </dgm:t>
    </dgm:pt>
    <dgm:pt modelId="{5BBFE223-9FDE-4F29-94BA-BDAC32B13DDD}" type="pres">
      <dgm:prSet presAssocID="{700EB0EB-A9A3-40C4-BBDC-55E6F3B2E101}" presName="Name0" presStyleCnt="0">
        <dgm:presLayoutVars>
          <dgm:chMax val="4"/>
          <dgm:resizeHandles val="exact"/>
        </dgm:presLayoutVars>
      </dgm:prSet>
      <dgm:spPr/>
      <dgm:t>
        <a:bodyPr/>
        <a:lstStyle/>
        <a:p>
          <a:endParaRPr lang="en-GB"/>
        </a:p>
      </dgm:t>
    </dgm:pt>
    <dgm:pt modelId="{2D6AEE6A-C743-4252-9946-6A5F88B56934}" type="pres">
      <dgm:prSet presAssocID="{700EB0EB-A9A3-40C4-BBDC-55E6F3B2E101}" presName="ellipse" presStyleLbl="trBgShp" presStyleIdx="0" presStyleCnt="1"/>
      <dgm:spPr/>
    </dgm:pt>
    <dgm:pt modelId="{C42C094C-86D7-42B2-8FD6-2CDCD0985A1A}" type="pres">
      <dgm:prSet presAssocID="{700EB0EB-A9A3-40C4-BBDC-55E6F3B2E101}" presName="arrow1" presStyleLbl="fgShp" presStyleIdx="0" presStyleCnt="1"/>
      <dgm:spPr/>
    </dgm:pt>
    <dgm:pt modelId="{DF7B8CCB-4508-4978-8157-671DBE037CA0}" type="pres">
      <dgm:prSet presAssocID="{700EB0EB-A9A3-40C4-BBDC-55E6F3B2E101}" presName="rectangle" presStyleLbl="revTx" presStyleIdx="0" presStyleCnt="1">
        <dgm:presLayoutVars>
          <dgm:bulletEnabled val="1"/>
        </dgm:presLayoutVars>
      </dgm:prSet>
      <dgm:spPr/>
      <dgm:t>
        <a:bodyPr/>
        <a:lstStyle/>
        <a:p>
          <a:endParaRPr lang="en-GB"/>
        </a:p>
      </dgm:t>
    </dgm:pt>
    <dgm:pt modelId="{362345AB-5E0D-45AD-B9FC-BB75B731C5D6}" type="pres">
      <dgm:prSet presAssocID="{6CFD8A86-685A-4073-ACC1-DFEA7B303BB6}" presName="item1" presStyleLbl="node1" presStyleIdx="0" presStyleCnt="3" custLinFactNeighborX="-12226" custLinFactNeighborY="27200">
        <dgm:presLayoutVars>
          <dgm:bulletEnabled val="1"/>
        </dgm:presLayoutVars>
      </dgm:prSet>
      <dgm:spPr/>
      <dgm:t>
        <a:bodyPr/>
        <a:lstStyle/>
        <a:p>
          <a:endParaRPr lang="en-GB"/>
        </a:p>
      </dgm:t>
    </dgm:pt>
    <dgm:pt modelId="{2F4B43C7-3AC7-49A3-8D88-F383931DFAD3}" type="pres">
      <dgm:prSet presAssocID="{EB71E3B7-ECD7-4E50-9DA1-8EF38A7C88FD}" presName="item2" presStyleLbl="node1" presStyleIdx="1" presStyleCnt="3" custLinFactX="3924" custLinFactNeighborX="100000" custLinFactNeighborY="35360">
        <dgm:presLayoutVars>
          <dgm:bulletEnabled val="1"/>
        </dgm:presLayoutVars>
      </dgm:prSet>
      <dgm:spPr/>
      <dgm:t>
        <a:bodyPr/>
        <a:lstStyle/>
        <a:p>
          <a:endParaRPr lang="en-GB"/>
        </a:p>
      </dgm:t>
    </dgm:pt>
    <dgm:pt modelId="{427A4F0B-D556-462C-8806-EA39DFEB22A1}" type="pres">
      <dgm:prSet presAssocID="{D6634970-D5BE-442D-8C66-562717921FCB}" presName="item3" presStyleLbl="node1" presStyleIdx="2" presStyleCnt="3" custLinFactNeighborX="-49193" custLinFactNeighborY="-39294">
        <dgm:presLayoutVars>
          <dgm:bulletEnabled val="1"/>
        </dgm:presLayoutVars>
      </dgm:prSet>
      <dgm:spPr/>
      <dgm:t>
        <a:bodyPr/>
        <a:lstStyle/>
        <a:p>
          <a:endParaRPr lang="en-GB"/>
        </a:p>
      </dgm:t>
    </dgm:pt>
    <dgm:pt modelId="{CFD3B1A1-93A2-461C-B9A1-3ABDDC77025D}" type="pres">
      <dgm:prSet presAssocID="{700EB0EB-A9A3-40C4-BBDC-55E6F3B2E101}" presName="funnel" presStyleLbl="trAlignAcc1" presStyleIdx="0" presStyleCnt="1"/>
      <dgm:spPr>
        <a:solidFill>
          <a:schemeClr val="lt1">
            <a:hueOff val="0"/>
            <a:satOff val="0"/>
            <a:lumOff val="0"/>
            <a:alpha val="20000"/>
          </a:schemeClr>
        </a:solidFill>
      </dgm:spPr>
      <dgm:t>
        <a:bodyPr/>
        <a:lstStyle/>
        <a:p>
          <a:endParaRPr lang="en-GB"/>
        </a:p>
      </dgm:t>
    </dgm:pt>
  </dgm:ptLst>
  <dgm:cxnLst>
    <dgm:cxn modelId="{3BFF5337-02B3-4519-B672-144591CAF012}" type="presOf" srcId="{6CFD8A86-685A-4073-ACC1-DFEA7B303BB6}" destId="{2F4B43C7-3AC7-49A3-8D88-F383931DFAD3}" srcOrd="0" destOrd="0" presId="urn:microsoft.com/office/officeart/2005/8/layout/funnel1"/>
    <dgm:cxn modelId="{23EFB8A7-0EB6-4204-ABF8-2D6C3C82FC06}" srcId="{700EB0EB-A9A3-40C4-BBDC-55E6F3B2E101}" destId="{EB71E3B7-ECD7-4E50-9DA1-8EF38A7C88FD}" srcOrd="2" destOrd="0" parTransId="{6BC9E2D0-642F-4B1C-BBB2-E95FEBFFD1AD}" sibTransId="{D9B89082-CEC3-416C-92E5-307C26ADF531}"/>
    <dgm:cxn modelId="{AF40E603-5B03-4FBC-AE55-7CA108878895}" type="presOf" srcId="{EB71E3B7-ECD7-4E50-9DA1-8EF38A7C88FD}" destId="{362345AB-5E0D-45AD-B9FC-BB75B731C5D6}" srcOrd="0" destOrd="0" presId="urn:microsoft.com/office/officeart/2005/8/layout/funnel1"/>
    <dgm:cxn modelId="{5EAE5F8E-AD33-4C20-AB6B-4FC9BDFC151C}" srcId="{700EB0EB-A9A3-40C4-BBDC-55E6F3B2E101}" destId="{D6634970-D5BE-442D-8C66-562717921FCB}" srcOrd="3" destOrd="0" parTransId="{C4FDCC1A-CBCF-4492-9FD0-C49794375B5B}" sibTransId="{7A63C41E-C93C-4B50-8767-8F0E8C914B76}"/>
    <dgm:cxn modelId="{776ACEDA-C373-4EA5-9E5D-064EA5043D78}" srcId="{700EB0EB-A9A3-40C4-BBDC-55E6F3B2E101}" destId="{6CFD8A86-685A-4073-ACC1-DFEA7B303BB6}" srcOrd="1" destOrd="0" parTransId="{7C7A8A6D-18ED-44A5-A13C-7AB9A4553884}" sibTransId="{86B4424B-0BAB-4915-A917-234B7556E243}"/>
    <dgm:cxn modelId="{7192C8BC-C58A-41D7-9DA6-01C8723D40B7}" type="presOf" srcId="{D6634970-D5BE-442D-8C66-562717921FCB}" destId="{DF7B8CCB-4508-4978-8157-671DBE037CA0}" srcOrd="0" destOrd="0" presId="urn:microsoft.com/office/officeart/2005/8/layout/funnel1"/>
    <dgm:cxn modelId="{B167DC71-AFC7-497F-A697-F66288C63030}" type="presOf" srcId="{700EB0EB-A9A3-40C4-BBDC-55E6F3B2E101}" destId="{5BBFE223-9FDE-4F29-94BA-BDAC32B13DDD}" srcOrd="0" destOrd="0" presId="urn:microsoft.com/office/officeart/2005/8/layout/funnel1"/>
    <dgm:cxn modelId="{C290CCEB-725D-4774-BC83-A1241E0656A6}" type="presOf" srcId="{2158D579-CE37-4FF0-9D7A-2D7B00D90182}" destId="{427A4F0B-D556-462C-8806-EA39DFEB22A1}" srcOrd="0" destOrd="0" presId="urn:microsoft.com/office/officeart/2005/8/layout/funnel1"/>
    <dgm:cxn modelId="{EE1D33A3-C82D-4F9F-B69E-0FB0ABD81076}" srcId="{700EB0EB-A9A3-40C4-BBDC-55E6F3B2E101}" destId="{2158D579-CE37-4FF0-9D7A-2D7B00D90182}" srcOrd="0" destOrd="0" parTransId="{68C18F8A-4DFA-4181-BEF7-708148550DC9}" sibTransId="{952610D0-7734-4B68-A5DB-1AE99ABFFF3C}"/>
    <dgm:cxn modelId="{D96FF69E-8A74-4245-92AA-DF1A08DAB379}" type="presParOf" srcId="{5BBFE223-9FDE-4F29-94BA-BDAC32B13DDD}" destId="{2D6AEE6A-C743-4252-9946-6A5F88B56934}" srcOrd="0" destOrd="0" presId="urn:microsoft.com/office/officeart/2005/8/layout/funnel1"/>
    <dgm:cxn modelId="{716A9BF4-AD11-4117-A5ED-A538ACAF8F62}" type="presParOf" srcId="{5BBFE223-9FDE-4F29-94BA-BDAC32B13DDD}" destId="{C42C094C-86D7-42B2-8FD6-2CDCD0985A1A}" srcOrd="1" destOrd="0" presId="urn:microsoft.com/office/officeart/2005/8/layout/funnel1"/>
    <dgm:cxn modelId="{EF79D029-2746-493E-BD2E-48876BCB50E9}" type="presParOf" srcId="{5BBFE223-9FDE-4F29-94BA-BDAC32B13DDD}" destId="{DF7B8CCB-4508-4978-8157-671DBE037CA0}" srcOrd="2" destOrd="0" presId="urn:microsoft.com/office/officeart/2005/8/layout/funnel1"/>
    <dgm:cxn modelId="{C1756084-1F07-4F7F-94C9-E60A57933C4C}" type="presParOf" srcId="{5BBFE223-9FDE-4F29-94BA-BDAC32B13DDD}" destId="{362345AB-5E0D-45AD-B9FC-BB75B731C5D6}" srcOrd="3" destOrd="0" presId="urn:microsoft.com/office/officeart/2005/8/layout/funnel1"/>
    <dgm:cxn modelId="{B4F9CCF0-6544-400E-8E11-17951521FC58}" type="presParOf" srcId="{5BBFE223-9FDE-4F29-94BA-BDAC32B13DDD}" destId="{2F4B43C7-3AC7-49A3-8D88-F383931DFAD3}" srcOrd="4" destOrd="0" presId="urn:microsoft.com/office/officeart/2005/8/layout/funnel1"/>
    <dgm:cxn modelId="{F4514A3A-D2B0-4054-9408-B0B0D8FA19D5}" type="presParOf" srcId="{5BBFE223-9FDE-4F29-94BA-BDAC32B13DDD}" destId="{427A4F0B-D556-462C-8806-EA39DFEB22A1}" srcOrd="5" destOrd="0" presId="urn:microsoft.com/office/officeart/2005/8/layout/funnel1"/>
    <dgm:cxn modelId="{C6159BCC-8744-4E47-80AE-497B64A322EC}" type="presParOf" srcId="{5BBFE223-9FDE-4F29-94BA-BDAC32B13DDD}" destId="{CFD3B1A1-93A2-461C-B9A1-3ABDDC77025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250A9-3AA4-47BD-8509-D49D01442F8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D188205E-255E-48D3-85DF-DC7933F8E16E}">
      <dgm:prSet phldrT="[Text]" custT="1">
        <dgm:style>
          <a:lnRef idx="1">
            <a:schemeClr val="dk1"/>
          </a:lnRef>
          <a:fillRef idx="2">
            <a:schemeClr val="dk1"/>
          </a:fillRef>
          <a:effectRef idx="1">
            <a:schemeClr val="dk1"/>
          </a:effectRef>
          <a:fontRef idx="minor">
            <a:schemeClr val="dk1"/>
          </a:fontRef>
        </dgm:style>
      </dgm:prSet>
      <dgm:spPr/>
      <dgm:t>
        <a:bodyPr/>
        <a:lstStyle/>
        <a:p>
          <a:r>
            <a:rPr lang="en-GB" altLang="en-US" sz="2000" dirty="0" smtClean="0">
              <a:solidFill>
                <a:schemeClr val="tx1"/>
              </a:solidFill>
            </a:rPr>
            <a:t>The starting point is the evidence base (clinical trials etc.)</a:t>
          </a:r>
          <a:endParaRPr lang="en-GB" sz="2000" dirty="0">
            <a:solidFill>
              <a:schemeClr val="tx1"/>
            </a:solidFill>
          </a:endParaRPr>
        </a:p>
      </dgm:t>
    </dgm:pt>
    <dgm:pt modelId="{7ECD6A67-1054-40EB-A87B-A29A8E510E62}" type="parTrans" cxnId="{2377ABC8-8C86-4665-BEAF-4FA811C7A70F}">
      <dgm:prSet/>
      <dgm:spPr/>
      <dgm:t>
        <a:bodyPr/>
        <a:lstStyle/>
        <a:p>
          <a:endParaRPr lang="en-GB" sz="2000">
            <a:solidFill>
              <a:schemeClr val="tx1"/>
            </a:solidFill>
          </a:endParaRPr>
        </a:p>
      </dgm:t>
    </dgm:pt>
    <dgm:pt modelId="{99469EB3-4234-4A44-B277-E636DF3C8496}" type="sibTrans" cxnId="{2377ABC8-8C86-4665-BEAF-4FA811C7A70F}">
      <dgm:prSet custT="1"/>
      <dgm:spPr/>
      <dgm:t>
        <a:bodyPr/>
        <a:lstStyle/>
        <a:p>
          <a:endParaRPr lang="en-GB" sz="3200">
            <a:solidFill>
              <a:schemeClr val="tx1"/>
            </a:solidFill>
          </a:endParaRPr>
        </a:p>
      </dgm:t>
    </dgm:pt>
    <dgm:pt modelId="{604B32A2-CCB5-4869-8DE6-E662BB16B56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altLang="en-US" sz="2000" dirty="0" smtClean="0">
              <a:solidFill>
                <a:schemeClr val="tx1"/>
              </a:solidFill>
            </a:rPr>
            <a:t>Evidence is distilled to produce clinical guidelines</a:t>
          </a:r>
          <a:endParaRPr lang="en-GB" sz="2000" dirty="0">
            <a:solidFill>
              <a:schemeClr val="tx1"/>
            </a:solidFill>
          </a:endParaRPr>
        </a:p>
      </dgm:t>
    </dgm:pt>
    <dgm:pt modelId="{C1928B24-0868-4193-9AAF-CD6DE0E8F6A9}" type="parTrans" cxnId="{1BCAA268-212A-40C9-A72F-8EA55B10A0A9}">
      <dgm:prSet/>
      <dgm:spPr/>
      <dgm:t>
        <a:bodyPr/>
        <a:lstStyle/>
        <a:p>
          <a:endParaRPr lang="en-GB" sz="2000">
            <a:solidFill>
              <a:schemeClr val="tx1"/>
            </a:solidFill>
          </a:endParaRPr>
        </a:p>
      </dgm:t>
    </dgm:pt>
    <dgm:pt modelId="{62F12E87-95D7-4B9A-9CB8-89FAD4B5799E}" type="sibTrans" cxnId="{1BCAA268-212A-40C9-A72F-8EA55B10A0A9}">
      <dgm:prSet custT="1"/>
      <dgm:spPr/>
      <dgm:t>
        <a:bodyPr/>
        <a:lstStyle/>
        <a:p>
          <a:endParaRPr lang="en-GB" sz="3200">
            <a:solidFill>
              <a:schemeClr val="tx1"/>
            </a:solidFill>
          </a:endParaRPr>
        </a:p>
      </dgm:t>
    </dgm:pt>
    <dgm:pt modelId="{DB7D7D4D-7892-44ED-9D78-B6E3B88C328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altLang="en-US" sz="2000" dirty="0" smtClean="0">
              <a:solidFill>
                <a:schemeClr val="tx1"/>
              </a:solidFill>
            </a:rPr>
            <a:t>Quality standards are derived from evidence-based clinical guidelines</a:t>
          </a:r>
          <a:endParaRPr lang="en-GB" sz="2000" dirty="0">
            <a:solidFill>
              <a:schemeClr val="tx1"/>
            </a:solidFill>
          </a:endParaRPr>
        </a:p>
      </dgm:t>
    </dgm:pt>
    <dgm:pt modelId="{236FE53D-C922-4844-B7FF-B663A9EB5C0A}" type="parTrans" cxnId="{3D92261D-0E98-4E2E-8CC0-A349F8418DA5}">
      <dgm:prSet/>
      <dgm:spPr/>
      <dgm:t>
        <a:bodyPr/>
        <a:lstStyle/>
        <a:p>
          <a:endParaRPr lang="en-GB" sz="2000">
            <a:solidFill>
              <a:schemeClr val="tx1"/>
            </a:solidFill>
          </a:endParaRPr>
        </a:p>
      </dgm:t>
    </dgm:pt>
    <dgm:pt modelId="{48F994A6-43B4-45A6-8F86-6BB5DAF091EA}" type="sibTrans" cxnId="{3D92261D-0E98-4E2E-8CC0-A349F8418DA5}">
      <dgm:prSet custT="1"/>
      <dgm:spPr/>
      <dgm:t>
        <a:bodyPr/>
        <a:lstStyle/>
        <a:p>
          <a:endParaRPr lang="en-GB" sz="3200">
            <a:solidFill>
              <a:schemeClr val="tx1"/>
            </a:solidFill>
          </a:endParaRPr>
        </a:p>
      </dgm:t>
    </dgm:pt>
    <dgm:pt modelId="{39B3661D-FBFB-4CFC-BF4B-30A2181FE3BD}">
      <dgm:prSet phldrT="[Text]" custT="1"/>
      <dgm:spPr/>
      <dgm:t>
        <a:bodyPr/>
        <a:lstStyle/>
        <a:p>
          <a:r>
            <a:rPr lang="en-GB" altLang="en-US" sz="2000" dirty="0" smtClean="0">
              <a:solidFill>
                <a:schemeClr val="tx1"/>
              </a:solidFill>
            </a:rPr>
            <a:t>QS indicators and measures can inform quality initiatives and financial incentives.</a:t>
          </a:r>
          <a:endParaRPr lang="en-GB" sz="2000" dirty="0">
            <a:solidFill>
              <a:schemeClr val="tx1"/>
            </a:solidFill>
          </a:endParaRPr>
        </a:p>
      </dgm:t>
    </dgm:pt>
    <dgm:pt modelId="{8F2DB326-B7D1-45AC-963B-7BE6C8D6971E}" type="parTrans" cxnId="{5497EFC4-AEAE-403C-877A-E22536C0E5AE}">
      <dgm:prSet/>
      <dgm:spPr/>
      <dgm:t>
        <a:bodyPr/>
        <a:lstStyle/>
        <a:p>
          <a:endParaRPr lang="en-GB" sz="2000">
            <a:solidFill>
              <a:schemeClr val="tx1"/>
            </a:solidFill>
          </a:endParaRPr>
        </a:p>
      </dgm:t>
    </dgm:pt>
    <dgm:pt modelId="{FE4344B1-2CA5-4C9D-952E-7E7567B3208A}" type="sibTrans" cxnId="{5497EFC4-AEAE-403C-877A-E22536C0E5AE}">
      <dgm:prSet/>
      <dgm:spPr/>
      <dgm:t>
        <a:bodyPr/>
        <a:lstStyle/>
        <a:p>
          <a:endParaRPr lang="en-GB" sz="2000">
            <a:solidFill>
              <a:schemeClr val="tx1"/>
            </a:solidFill>
          </a:endParaRPr>
        </a:p>
      </dgm:t>
    </dgm:pt>
    <dgm:pt modelId="{FBD0232D-8B26-4FF1-8216-4CAA431CE64C}" type="pres">
      <dgm:prSet presAssocID="{1C0250A9-3AA4-47BD-8509-D49D01442F87}" presName="outerComposite" presStyleCnt="0">
        <dgm:presLayoutVars>
          <dgm:chMax val="5"/>
          <dgm:dir val="rev"/>
          <dgm:resizeHandles val="exact"/>
        </dgm:presLayoutVars>
      </dgm:prSet>
      <dgm:spPr/>
      <dgm:t>
        <a:bodyPr/>
        <a:lstStyle/>
        <a:p>
          <a:endParaRPr lang="en-GB"/>
        </a:p>
      </dgm:t>
    </dgm:pt>
    <dgm:pt modelId="{BDAE7DC1-F435-4712-85E3-A94C44E68D19}" type="pres">
      <dgm:prSet presAssocID="{1C0250A9-3AA4-47BD-8509-D49D01442F87}" presName="dummyMaxCanvas" presStyleCnt="0">
        <dgm:presLayoutVars/>
      </dgm:prSet>
      <dgm:spPr/>
    </dgm:pt>
    <dgm:pt modelId="{38961E92-482C-4F54-9156-4B9C50291E0B}" type="pres">
      <dgm:prSet presAssocID="{1C0250A9-3AA4-47BD-8509-D49D01442F87}" presName="FourNodes_1" presStyleLbl="node1" presStyleIdx="0" presStyleCnt="4">
        <dgm:presLayoutVars>
          <dgm:bulletEnabled val="1"/>
        </dgm:presLayoutVars>
      </dgm:prSet>
      <dgm:spPr/>
      <dgm:t>
        <a:bodyPr/>
        <a:lstStyle/>
        <a:p>
          <a:endParaRPr lang="en-GB"/>
        </a:p>
      </dgm:t>
    </dgm:pt>
    <dgm:pt modelId="{51D62B56-74F3-4484-BAB8-91C9E2126250}" type="pres">
      <dgm:prSet presAssocID="{1C0250A9-3AA4-47BD-8509-D49D01442F87}" presName="FourNodes_2" presStyleLbl="node1" presStyleIdx="1" presStyleCnt="4">
        <dgm:presLayoutVars>
          <dgm:bulletEnabled val="1"/>
        </dgm:presLayoutVars>
      </dgm:prSet>
      <dgm:spPr/>
      <dgm:t>
        <a:bodyPr/>
        <a:lstStyle/>
        <a:p>
          <a:endParaRPr lang="en-GB"/>
        </a:p>
      </dgm:t>
    </dgm:pt>
    <dgm:pt modelId="{AE08CF46-6A8A-46B5-A2FD-3531910AEF14}" type="pres">
      <dgm:prSet presAssocID="{1C0250A9-3AA4-47BD-8509-D49D01442F87}" presName="FourNodes_3" presStyleLbl="node1" presStyleIdx="2" presStyleCnt="4">
        <dgm:presLayoutVars>
          <dgm:bulletEnabled val="1"/>
        </dgm:presLayoutVars>
      </dgm:prSet>
      <dgm:spPr/>
      <dgm:t>
        <a:bodyPr/>
        <a:lstStyle/>
        <a:p>
          <a:endParaRPr lang="en-GB"/>
        </a:p>
      </dgm:t>
    </dgm:pt>
    <dgm:pt modelId="{5C28AEEC-8723-4712-875A-825A3EC4B78C}" type="pres">
      <dgm:prSet presAssocID="{1C0250A9-3AA4-47BD-8509-D49D01442F87}" presName="FourNodes_4" presStyleLbl="node1" presStyleIdx="3" presStyleCnt="4">
        <dgm:presLayoutVars>
          <dgm:bulletEnabled val="1"/>
        </dgm:presLayoutVars>
      </dgm:prSet>
      <dgm:spPr/>
      <dgm:t>
        <a:bodyPr/>
        <a:lstStyle/>
        <a:p>
          <a:endParaRPr lang="en-GB"/>
        </a:p>
      </dgm:t>
    </dgm:pt>
    <dgm:pt modelId="{47E8F955-745D-4541-83FE-32746EEA120F}" type="pres">
      <dgm:prSet presAssocID="{1C0250A9-3AA4-47BD-8509-D49D01442F87}" presName="FourConn_1-2" presStyleLbl="fgAccFollowNode1" presStyleIdx="0" presStyleCnt="3">
        <dgm:presLayoutVars>
          <dgm:bulletEnabled val="1"/>
        </dgm:presLayoutVars>
      </dgm:prSet>
      <dgm:spPr/>
      <dgm:t>
        <a:bodyPr/>
        <a:lstStyle/>
        <a:p>
          <a:endParaRPr lang="en-GB"/>
        </a:p>
      </dgm:t>
    </dgm:pt>
    <dgm:pt modelId="{E9E16E1C-51D4-4141-9DC1-992F7F570CA8}" type="pres">
      <dgm:prSet presAssocID="{1C0250A9-3AA4-47BD-8509-D49D01442F87}" presName="FourConn_2-3" presStyleLbl="fgAccFollowNode1" presStyleIdx="1" presStyleCnt="3">
        <dgm:presLayoutVars>
          <dgm:bulletEnabled val="1"/>
        </dgm:presLayoutVars>
      </dgm:prSet>
      <dgm:spPr/>
      <dgm:t>
        <a:bodyPr/>
        <a:lstStyle/>
        <a:p>
          <a:endParaRPr lang="en-GB"/>
        </a:p>
      </dgm:t>
    </dgm:pt>
    <dgm:pt modelId="{91DEF604-99DB-4ED1-8F3A-8D8615475FB0}" type="pres">
      <dgm:prSet presAssocID="{1C0250A9-3AA4-47BD-8509-D49D01442F87}" presName="FourConn_3-4" presStyleLbl="fgAccFollowNode1" presStyleIdx="2" presStyleCnt="3">
        <dgm:presLayoutVars>
          <dgm:bulletEnabled val="1"/>
        </dgm:presLayoutVars>
      </dgm:prSet>
      <dgm:spPr/>
      <dgm:t>
        <a:bodyPr/>
        <a:lstStyle/>
        <a:p>
          <a:endParaRPr lang="en-GB"/>
        </a:p>
      </dgm:t>
    </dgm:pt>
    <dgm:pt modelId="{B1F218DF-F48C-4EA5-AA3C-CE1700D996E9}" type="pres">
      <dgm:prSet presAssocID="{1C0250A9-3AA4-47BD-8509-D49D01442F87}" presName="FourNodes_1_text" presStyleLbl="node1" presStyleIdx="3" presStyleCnt="4">
        <dgm:presLayoutVars>
          <dgm:bulletEnabled val="1"/>
        </dgm:presLayoutVars>
      </dgm:prSet>
      <dgm:spPr/>
      <dgm:t>
        <a:bodyPr/>
        <a:lstStyle/>
        <a:p>
          <a:endParaRPr lang="en-GB"/>
        </a:p>
      </dgm:t>
    </dgm:pt>
    <dgm:pt modelId="{6D17033F-DDDB-4F1D-82BC-AD80E6F8255A}" type="pres">
      <dgm:prSet presAssocID="{1C0250A9-3AA4-47BD-8509-D49D01442F87}" presName="FourNodes_2_text" presStyleLbl="node1" presStyleIdx="3" presStyleCnt="4">
        <dgm:presLayoutVars>
          <dgm:bulletEnabled val="1"/>
        </dgm:presLayoutVars>
      </dgm:prSet>
      <dgm:spPr/>
      <dgm:t>
        <a:bodyPr/>
        <a:lstStyle/>
        <a:p>
          <a:endParaRPr lang="en-GB"/>
        </a:p>
      </dgm:t>
    </dgm:pt>
    <dgm:pt modelId="{E66D5F21-316C-4CE1-BB09-4F4FEA286CDE}" type="pres">
      <dgm:prSet presAssocID="{1C0250A9-3AA4-47BD-8509-D49D01442F87}" presName="FourNodes_3_text" presStyleLbl="node1" presStyleIdx="3" presStyleCnt="4">
        <dgm:presLayoutVars>
          <dgm:bulletEnabled val="1"/>
        </dgm:presLayoutVars>
      </dgm:prSet>
      <dgm:spPr/>
      <dgm:t>
        <a:bodyPr/>
        <a:lstStyle/>
        <a:p>
          <a:endParaRPr lang="en-GB"/>
        </a:p>
      </dgm:t>
    </dgm:pt>
    <dgm:pt modelId="{32B346EE-B42B-481C-800A-E0B4E65D37A9}" type="pres">
      <dgm:prSet presAssocID="{1C0250A9-3AA4-47BD-8509-D49D01442F87}" presName="FourNodes_4_text" presStyleLbl="node1" presStyleIdx="3" presStyleCnt="4">
        <dgm:presLayoutVars>
          <dgm:bulletEnabled val="1"/>
        </dgm:presLayoutVars>
      </dgm:prSet>
      <dgm:spPr/>
      <dgm:t>
        <a:bodyPr/>
        <a:lstStyle/>
        <a:p>
          <a:endParaRPr lang="en-GB"/>
        </a:p>
      </dgm:t>
    </dgm:pt>
  </dgm:ptLst>
  <dgm:cxnLst>
    <dgm:cxn modelId="{30E0F164-0B28-4A97-883F-A700698F9718}" type="presOf" srcId="{D188205E-255E-48D3-85DF-DC7933F8E16E}" destId="{38961E92-482C-4F54-9156-4B9C50291E0B}" srcOrd="0" destOrd="0" presId="urn:microsoft.com/office/officeart/2005/8/layout/vProcess5"/>
    <dgm:cxn modelId="{9D9A43AE-7C1D-43E8-852B-6E2FA9129DE0}" type="presOf" srcId="{39B3661D-FBFB-4CFC-BF4B-30A2181FE3BD}" destId="{32B346EE-B42B-481C-800A-E0B4E65D37A9}" srcOrd="1" destOrd="0" presId="urn:microsoft.com/office/officeart/2005/8/layout/vProcess5"/>
    <dgm:cxn modelId="{25CA015E-88D2-4D9C-A0E0-3A87D5CF8B5F}" type="presOf" srcId="{604B32A2-CCB5-4869-8DE6-E662BB16B561}" destId="{51D62B56-74F3-4484-BAB8-91C9E2126250}" srcOrd="0" destOrd="0" presId="urn:microsoft.com/office/officeart/2005/8/layout/vProcess5"/>
    <dgm:cxn modelId="{DF2F39FD-CCD4-4CE4-BAE2-A45056894C38}" type="presOf" srcId="{DB7D7D4D-7892-44ED-9D78-B6E3B88C3281}" destId="{E66D5F21-316C-4CE1-BB09-4F4FEA286CDE}" srcOrd="1" destOrd="0" presId="urn:microsoft.com/office/officeart/2005/8/layout/vProcess5"/>
    <dgm:cxn modelId="{3D92261D-0E98-4E2E-8CC0-A349F8418DA5}" srcId="{1C0250A9-3AA4-47BD-8509-D49D01442F87}" destId="{DB7D7D4D-7892-44ED-9D78-B6E3B88C3281}" srcOrd="2" destOrd="0" parTransId="{236FE53D-C922-4844-B7FF-B663A9EB5C0A}" sibTransId="{48F994A6-43B4-45A6-8F86-6BB5DAF091EA}"/>
    <dgm:cxn modelId="{2377ABC8-8C86-4665-BEAF-4FA811C7A70F}" srcId="{1C0250A9-3AA4-47BD-8509-D49D01442F87}" destId="{D188205E-255E-48D3-85DF-DC7933F8E16E}" srcOrd="0" destOrd="0" parTransId="{7ECD6A67-1054-40EB-A87B-A29A8E510E62}" sibTransId="{99469EB3-4234-4A44-B277-E636DF3C8496}"/>
    <dgm:cxn modelId="{86ABA7D9-414D-47A5-91B3-B18243A23318}" type="presOf" srcId="{48F994A6-43B4-45A6-8F86-6BB5DAF091EA}" destId="{91DEF604-99DB-4ED1-8F3A-8D8615475FB0}" srcOrd="0" destOrd="0" presId="urn:microsoft.com/office/officeart/2005/8/layout/vProcess5"/>
    <dgm:cxn modelId="{7A186238-10C5-44A4-BD81-D74FB85A9D03}" type="presOf" srcId="{DB7D7D4D-7892-44ED-9D78-B6E3B88C3281}" destId="{AE08CF46-6A8A-46B5-A2FD-3531910AEF14}" srcOrd="0" destOrd="0" presId="urn:microsoft.com/office/officeart/2005/8/layout/vProcess5"/>
    <dgm:cxn modelId="{C4692B2C-6EA5-4E20-AD8D-632773B7FA74}" type="presOf" srcId="{D188205E-255E-48D3-85DF-DC7933F8E16E}" destId="{B1F218DF-F48C-4EA5-AA3C-CE1700D996E9}" srcOrd="1" destOrd="0" presId="urn:microsoft.com/office/officeart/2005/8/layout/vProcess5"/>
    <dgm:cxn modelId="{20633C2A-D78A-47C0-B071-18101026FDA1}" type="presOf" srcId="{1C0250A9-3AA4-47BD-8509-D49D01442F87}" destId="{FBD0232D-8B26-4FF1-8216-4CAA431CE64C}" srcOrd="0" destOrd="0" presId="urn:microsoft.com/office/officeart/2005/8/layout/vProcess5"/>
    <dgm:cxn modelId="{DDA0BA41-8EE7-4570-9869-395379E6A484}" type="presOf" srcId="{39B3661D-FBFB-4CFC-BF4B-30A2181FE3BD}" destId="{5C28AEEC-8723-4712-875A-825A3EC4B78C}" srcOrd="0" destOrd="0" presId="urn:microsoft.com/office/officeart/2005/8/layout/vProcess5"/>
    <dgm:cxn modelId="{1BCAA268-212A-40C9-A72F-8EA55B10A0A9}" srcId="{1C0250A9-3AA4-47BD-8509-D49D01442F87}" destId="{604B32A2-CCB5-4869-8DE6-E662BB16B561}" srcOrd="1" destOrd="0" parTransId="{C1928B24-0868-4193-9AAF-CD6DE0E8F6A9}" sibTransId="{62F12E87-95D7-4B9A-9CB8-89FAD4B5799E}"/>
    <dgm:cxn modelId="{B2B9B605-BACF-4ED8-9923-84226CAD25F4}" type="presOf" srcId="{99469EB3-4234-4A44-B277-E636DF3C8496}" destId="{47E8F955-745D-4541-83FE-32746EEA120F}" srcOrd="0" destOrd="0" presId="urn:microsoft.com/office/officeart/2005/8/layout/vProcess5"/>
    <dgm:cxn modelId="{B39BEC9E-6FE9-48AF-8067-073CEF34465B}" type="presOf" srcId="{62F12E87-95D7-4B9A-9CB8-89FAD4B5799E}" destId="{E9E16E1C-51D4-4141-9DC1-992F7F570CA8}" srcOrd="0" destOrd="0" presId="urn:microsoft.com/office/officeart/2005/8/layout/vProcess5"/>
    <dgm:cxn modelId="{5497EFC4-AEAE-403C-877A-E22536C0E5AE}" srcId="{1C0250A9-3AA4-47BD-8509-D49D01442F87}" destId="{39B3661D-FBFB-4CFC-BF4B-30A2181FE3BD}" srcOrd="3" destOrd="0" parTransId="{8F2DB326-B7D1-45AC-963B-7BE6C8D6971E}" sibTransId="{FE4344B1-2CA5-4C9D-952E-7E7567B3208A}"/>
    <dgm:cxn modelId="{11DFE225-02F6-4726-988B-6BD51116BEC1}" type="presOf" srcId="{604B32A2-CCB5-4869-8DE6-E662BB16B561}" destId="{6D17033F-DDDB-4F1D-82BC-AD80E6F8255A}" srcOrd="1" destOrd="0" presId="urn:microsoft.com/office/officeart/2005/8/layout/vProcess5"/>
    <dgm:cxn modelId="{B953EAF9-F4D9-4CF4-8E51-316C7D9D0CCC}" type="presParOf" srcId="{FBD0232D-8B26-4FF1-8216-4CAA431CE64C}" destId="{BDAE7DC1-F435-4712-85E3-A94C44E68D19}" srcOrd="0" destOrd="0" presId="urn:microsoft.com/office/officeart/2005/8/layout/vProcess5"/>
    <dgm:cxn modelId="{2806DE30-D317-449F-96C2-6E1662C63992}" type="presParOf" srcId="{FBD0232D-8B26-4FF1-8216-4CAA431CE64C}" destId="{38961E92-482C-4F54-9156-4B9C50291E0B}" srcOrd="1" destOrd="0" presId="urn:microsoft.com/office/officeart/2005/8/layout/vProcess5"/>
    <dgm:cxn modelId="{5C6E5C71-A689-4C95-BFEA-E9FDCBF92028}" type="presParOf" srcId="{FBD0232D-8B26-4FF1-8216-4CAA431CE64C}" destId="{51D62B56-74F3-4484-BAB8-91C9E2126250}" srcOrd="2" destOrd="0" presId="urn:microsoft.com/office/officeart/2005/8/layout/vProcess5"/>
    <dgm:cxn modelId="{F6B3FDE4-9A98-473F-89FA-C2CCBF4C4F78}" type="presParOf" srcId="{FBD0232D-8B26-4FF1-8216-4CAA431CE64C}" destId="{AE08CF46-6A8A-46B5-A2FD-3531910AEF14}" srcOrd="3" destOrd="0" presId="urn:microsoft.com/office/officeart/2005/8/layout/vProcess5"/>
    <dgm:cxn modelId="{FEEFFA51-B320-4C67-A723-7A642EA322A9}" type="presParOf" srcId="{FBD0232D-8B26-4FF1-8216-4CAA431CE64C}" destId="{5C28AEEC-8723-4712-875A-825A3EC4B78C}" srcOrd="4" destOrd="0" presId="urn:microsoft.com/office/officeart/2005/8/layout/vProcess5"/>
    <dgm:cxn modelId="{C7BDAF9C-E014-4A95-B832-55206F85F47B}" type="presParOf" srcId="{FBD0232D-8B26-4FF1-8216-4CAA431CE64C}" destId="{47E8F955-745D-4541-83FE-32746EEA120F}" srcOrd="5" destOrd="0" presId="urn:microsoft.com/office/officeart/2005/8/layout/vProcess5"/>
    <dgm:cxn modelId="{47A9410C-4484-4763-9B78-CFDD68BDBDED}" type="presParOf" srcId="{FBD0232D-8B26-4FF1-8216-4CAA431CE64C}" destId="{E9E16E1C-51D4-4141-9DC1-992F7F570CA8}" srcOrd="6" destOrd="0" presId="urn:microsoft.com/office/officeart/2005/8/layout/vProcess5"/>
    <dgm:cxn modelId="{25D4E1DB-FA89-4176-A49F-15BA3EAE7A0C}" type="presParOf" srcId="{FBD0232D-8B26-4FF1-8216-4CAA431CE64C}" destId="{91DEF604-99DB-4ED1-8F3A-8D8615475FB0}" srcOrd="7" destOrd="0" presId="urn:microsoft.com/office/officeart/2005/8/layout/vProcess5"/>
    <dgm:cxn modelId="{8ADA92B8-79C5-4475-B611-BF61E1F9F840}" type="presParOf" srcId="{FBD0232D-8B26-4FF1-8216-4CAA431CE64C}" destId="{B1F218DF-F48C-4EA5-AA3C-CE1700D996E9}" srcOrd="8" destOrd="0" presId="urn:microsoft.com/office/officeart/2005/8/layout/vProcess5"/>
    <dgm:cxn modelId="{8D5998F4-17DC-4FE6-93C6-0F689A922A90}" type="presParOf" srcId="{FBD0232D-8B26-4FF1-8216-4CAA431CE64C}" destId="{6D17033F-DDDB-4F1D-82BC-AD80E6F8255A}" srcOrd="9" destOrd="0" presId="urn:microsoft.com/office/officeart/2005/8/layout/vProcess5"/>
    <dgm:cxn modelId="{0EEA2D31-B62B-4405-9FB1-D543E21EF439}" type="presParOf" srcId="{FBD0232D-8B26-4FF1-8216-4CAA431CE64C}" destId="{E66D5F21-316C-4CE1-BB09-4F4FEA286CDE}" srcOrd="10" destOrd="0" presId="urn:microsoft.com/office/officeart/2005/8/layout/vProcess5"/>
    <dgm:cxn modelId="{8EBA7EFD-9AD8-4C26-852E-C4649B982B4A}" type="presParOf" srcId="{FBD0232D-8B26-4FF1-8216-4CAA431CE64C}" destId="{32B346EE-B42B-481C-800A-E0B4E65D37A9}" srcOrd="11"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D89BE-FBDD-BB4B-AE70-4D4306B18193}"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n-US"/>
        </a:p>
      </dgm:t>
    </dgm:pt>
    <dgm:pt modelId="{A150426F-3D88-264C-AD8A-F5C2A519FAE7}">
      <dgm:prSet phldrT="[Text]"/>
      <dgm:spPr/>
      <dgm:t>
        <a:bodyPr/>
        <a:lstStyle/>
        <a:p>
          <a:r>
            <a:rPr lang="en-US" dirty="0" smtClean="0"/>
            <a:t>Better Health</a:t>
          </a:r>
          <a:endParaRPr lang="en-US" dirty="0"/>
        </a:p>
      </dgm:t>
    </dgm:pt>
    <dgm:pt modelId="{099278AD-CC03-654D-8446-0D03CF795234}" type="parTrans" cxnId="{99EF4560-06AA-EB4B-B0A8-5A335D0D5422}">
      <dgm:prSet/>
      <dgm:spPr/>
      <dgm:t>
        <a:bodyPr/>
        <a:lstStyle/>
        <a:p>
          <a:endParaRPr lang="en-US"/>
        </a:p>
      </dgm:t>
    </dgm:pt>
    <dgm:pt modelId="{8192B5EE-F13F-C344-AEAE-6D66251F19D1}" type="sibTrans" cxnId="{99EF4560-06AA-EB4B-B0A8-5A335D0D5422}">
      <dgm:prSet/>
      <dgm:spPr/>
      <dgm:t>
        <a:bodyPr/>
        <a:lstStyle/>
        <a:p>
          <a:endParaRPr lang="en-US"/>
        </a:p>
      </dgm:t>
    </dgm:pt>
    <dgm:pt modelId="{D0566033-35CD-7B42-9C2E-00E4E4924A7E}">
      <dgm:prSet phldrT="[Text]"/>
      <dgm:spPr/>
      <dgm:t>
        <a:bodyPr/>
        <a:lstStyle/>
        <a:p>
          <a:r>
            <a:rPr lang="en-US" i="0" dirty="0" smtClean="0"/>
            <a:t>Effective </a:t>
          </a:r>
        </a:p>
        <a:p>
          <a:r>
            <a:rPr lang="en-US" b="1" i="1" dirty="0" smtClean="0"/>
            <a:t>do-</a:t>
          </a:r>
          <a:r>
            <a:rPr lang="en-US" b="1" i="1" dirty="0" err="1" smtClean="0"/>
            <a:t>er</a:t>
          </a:r>
          <a:r>
            <a:rPr lang="en-US" b="1" i="1" dirty="0" smtClean="0"/>
            <a:t> </a:t>
          </a:r>
          <a:r>
            <a:rPr lang="en-US" dirty="0" smtClean="0"/>
            <a:t>partnerships</a:t>
          </a:r>
          <a:endParaRPr lang="en-US" dirty="0"/>
        </a:p>
      </dgm:t>
    </dgm:pt>
    <dgm:pt modelId="{A4ABF4AC-94BD-F64B-B6C2-250F2B683C03}" type="parTrans" cxnId="{E54C48B4-B4AE-AA41-B1B6-A8371ABFD072}">
      <dgm:prSet/>
      <dgm:spPr/>
      <dgm:t>
        <a:bodyPr/>
        <a:lstStyle/>
        <a:p>
          <a:endParaRPr lang="en-US"/>
        </a:p>
      </dgm:t>
    </dgm:pt>
    <dgm:pt modelId="{C68B1E9B-075B-ED44-86ED-5B428FF1446D}" type="sibTrans" cxnId="{E54C48B4-B4AE-AA41-B1B6-A8371ABFD072}">
      <dgm:prSet/>
      <dgm:spPr/>
      <dgm:t>
        <a:bodyPr/>
        <a:lstStyle/>
        <a:p>
          <a:endParaRPr lang="en-US"/>
        </a:p>
      </dgm:t>
    </dgm:pt>
    <dgm:pt modelId="{54DF579F-1007-5B42-B938-429B5A81A45C}">
      <dgm:prSet phldrT="[Text]"/>
      <dgm:spPr>
        <a:solidFill>
          <a:srgbClr val="FF6600"/>
        </a:solidFill>
      </dgm:spPr>
      <dgm:t>
        <a:bodyPr/>
        <a:lstStyle/>
        <a:p>
          <a:r>
            <a:rPr lang="en-US" dirty="0" smtClean="0"/>
            <a:t>Stronger</a:t>
          </a:r>
        </a:p>
        <a:p>
          <a:r>
            <a:rPr lang="en-US" dirty="0" smtClean="0"/>
            <a:t>country institutions</a:t>
          </a:r>
          <a:endParaRPr lang="en-US" dirty="0"/>
        </a:p>
      </dgm:t>
    </dgm:pt>
    <dgm:pt modelId="{9C8A54F5-B085-6B48-B0F8-F4C1F82B0390}" type="parTrans" cxnId="{7BBD7DF8-9193-AB4B-8690-C4252442A8BA}">
      <dgm:prSet/>
      <dgm:spPr>
        <a:solidFill>
          <a:srgbClr val="FF6600"/>
        </a:solidFill>
      </dgm:spPr>
      <dgm:t>
        <a:bodyPr/>
        <a:lstStyle/>
        <a:p>
          <a:endParaRPr lang="en-US"/>
        </a:p>
      </dgm:t>
    </dgm:pt>
    <dgm:pt modelId="{3DB1E9F0-AA58-5B4E-97B5-25DBC524B28B}" type="sibTrans" cxnId="{7BBD7DF8-9193-AB4B-8690-C4252442A8BA}">
      <dgm:prSet/>
      <dgm:spPr/>
      <dgm:t>
        <a:bodyPr/>
        <a:lstStyle/>
        <a:p>
          <a:endParaRPr lang="en-US"/>
        </a:p>
      </dgm:t>
    </dgm:pt>
    <dgm:pt modelId="{8149C4FB-F168-2B48-B4C0-107C3744D7B0}">
      <dgm:prSet phldrT="[Text]"/>
      <dgm:spPr>
        <a:solidFill>
          <a:srgbClr val="008000"/>
        </a:solidFill>
      </dgm:spPr>
      <dgm:t>
        <a:bodyPr/>
        <a:lstStyle/>
        <a:p>
          <a:r>
            <a:rPr lang="en-US" dirty="0" smtClean="0"/>
            <a:t>Better decisions</a:t>
          </a:r>
          <a:endParaRPr lang="en-US" dirty="0"/>
        </a:p>
      </dgm:t>
    </dgm:pt>
    <dgm:pt modelId="{5A041D0B-F772-7E4B-BB87-26A6452AE3F0}" type="parTrans" cxnId="{E3A071F3-6467-BB4C-B52C-2317359EDB4C}">
      <dgm:prSet/>
      <dgm:spPr>
        <a:solidFill>
          <a:srgbClr val="008000"/>
        </a:solidFill>
      </dgm:spPr>
      <dgm:t>
        <a:bodyPr/>
        <a:lstStyle/>
        <a:p>
          <a:endParaRPr lang="en-US"/>
        </a:p>
      </dgm:t>
    </dgm:pt>
    <dgm:pt modelId="{22F594AC-FF3C-324D-92DD-10999B55D888}" type="sibTrans" cxnId="{E3A071F3-6467-BB4C-B52C-2317359EDB4C}">
      <dgm:prSet/>
      <dgm:spPr/>
      <dgm:t>
        <a:bodyPr/>
        <a:lstStyle/>
        <a:p>
          <a:endParaRPr lang="en-US"/>
        </a:p>
      </dgm:t>
    </dgm:pt>
    <dgm:pt modelId="{37F07D03-DA6E-474C-B707-663465EE8341}" type="pres">
      <dgm:prSet presAssocID="{31DD89BE-FBDD-BB4B-AE70-4D4306B18193}" presName="cycle" presStyleCnt="0">
        <dgm:presLayoutVars>
          <dgm:chMax val="1"/>
          <dgm:dir/>
          <dgm:animLvl val="ctr"/>
          <dgm:resizeHandles val="exact"/>
        </dgm:presLayoutVars>
      </dgm:prSet>
      <dgm:spPr/>
      <dgm:t>
        <a:bodyPr/>
        <a:lstStyle/>
        <a:p>
          <a:endParaRPr lang="en-US"/>
        </a:p>
      </dgm:t>
    </dgm:pt>
    <dgm:pt modelId="{1EF8D406-D66C-594A-8F66-19C99CF34D38}" type="pres">
      <dgm:prSet presAssocID="{A150426F-3D88-264C-AD8A-F5C2A519FAE7}" presName="centerShape" presStyleLbl="node0" presStyleIdx="0" presStyleCnt="1"/>
      <dgm:spPr/>
      <dgm:t>
        <a:bodyPr/>
        <a:lstStyle/>
        <a:p>
          <a:endParaRPr lang="en-US"/>
        </a:p>
      </dgm:t>
    </dgm:pt>
    <dgm:pt modelId="{6097F085-D92C-3242-99B3-75B1BD5EFAD8}" type="pres">
      <dgm:prSet presAssocID="{A4ABF4AC-94BD-F64B-B6C2-250F2B683C03}" presName="parTrans" presStyleLbl="bgSibTrans2D1" presStyleIdx="0" presStyleCnt="3" custAng="16954984" custScaleX="66460" custLinFactNeighborX="31959" custLinFactNeighborY="-89872"/>
      <dgm:spPr/>
      <dgm:t>
        <a:bodyPr/>
        <a:lstStyle/>
        <a:p>
          <a:endParaRPr lang="en-US"/>
        </a:p>
      </dgm:t>
    </dgm:pt>
    <dgm:pt modelId="{F52B99F1-1A5A-0B4A-8E48-314AC927F48D}" type="pres">
      <dgm:prSet presAssocID="{D0566033-35CD-7B42-9C2E-00E4E4924A7E}" presName="node" presStyleLbl="node1" presStyleIdx="0" presStyleCnt="3">
        <dgm:presLayoutVars>
          <dgm:bulletEnabled val="1"/>
        </dgm:presLayoutVars>
      </dgm:prSet>
      <dgm:spPr/>
      <dgm:t>
        <a:bodyPr/>
        <a:lstStyle/>
        <a:p>
          <a:endParaRPr lang="en-US"/>
        </a:p>
      </dgm:t>
    </dgm:pt>
    <dgm:pt modelId="{C299EC88-CF29-9341-A8EE-E97C42F5D99D}" type="pres">
      <dgm:prSet presAssocID="{9C8A54F5-B085-6B48-B0F8-F4C1F82B0390}" presName="parTrans" presStyleLbl="bgSibTrans2D1" presStyleIdx="1" presStyleCnt="3" custAng="18939887" custLinFactNeighborX="42053" custLinFactNeighborY="-7491"/>
      <dgm:spPr/>
      <dgm:t>
        <a:bodyPr/>
        <a:lstStyle/>
        <a:p>
          <a:endParaRPr lang="en-US"/>
        </a:p>
      </dgm:t>
    </dgm:pt>
    <dgm:pt modelId="{42DF1E92-6D54-7044-B3B1-A04BCF929131}" type="pres">
      <dgm:prSet presAssocID="{54DF579F-1007-5B42-B938-429B5A81A45C}" presName="node" presStyleLbl="node1" presStyleIdx="1" presStyleCnt="3">
        <dgm:presLayoutVars>
          <dgm:bulletEnabled val="1"/>
        </dgm:presLayoutVars>
      </dgm:prSet>
      <dgm:spPr/>
      <dgm:t>
        <a:bodyPr/>
        <a:lstStyle/>
        <a:p>
          <a:endParaRPr lang="en-US"/>
        </a:p>
      </dgm:t>
    </dgm:pt>
    <dgm:pt modelId="{868BADE2-6D81-AB42-8733-5A65A4E10A32}" type="pres">
      <dgm:prSet presAssocID="{5A041D0B-F772-7E4B-BB87-26A6452AE3F0}" presName="parTrans" presStyleLbl="bgSibTrans2D1" presStyleIdx="2" presStyleCnt="3" custLinFactNeighborX="-3364" custLinFactNeighborY="19968"/>
      <dgm:spPr/>
      <dgm:t>
        <a:bodyPr/>
        <a:lstStyle/>
        <a:p>
          <a:endParaRPr lang="en-US"/>
        </a:p>
      </dgm:t>
    </dgm:pt>
    <dgm:pt modelId="{EDD11117-0732-264F-B83F-D8DFCE805AC8}" type="pres">
      <dgm:prSet presAssocID="{8149C4FB-F168-2B48-B4C0-107C3744D7B0}" presName="node" presStyleLbl="node1" presStyleIdx="2" presStyleCnt="3">
        <dgm:presLayoutVars>
          <dgm:bulletEnabled val="1"/>
        </dgm:presLayoutVars>
      </dgm:prSet>
      <dgm:spPr/>
      <dgm:t>
        <a:bodyPr/>
        <a:lstStyle/>
        <a:p>
          <a:endParaRPr lang="en-US"/>
        </a:p>
      </dgm:t>
    </dgm:pt>
  </dgm:ptLst>
  <dgm:cxnLst>
    <dgm:cxn modelId="{0022A24C-4055-4A0B-9B17-F790DB233FEF}" type="presOf" srcId="{5A041D0B-F772-7E4B-BB87-26A6452AE3F0}" destId="{868BADE2-6D81-AB42-8733-5A65A4E10A32}" srcOrd="0" destOrd="0" presId="urn:microsoft.com/office/officeart/2005/8/layout/radial4"/>
    <dgm:cxn modelId="{241267DC-4217-4469-9008-F710F2116205}" type="presOf" srcId="{31DD89BE-FBDD-BB4B-AE70-4D4306B18193}" destId="{37F07D03-DA6E-474C-B707-663465EE8341}" srcOrd="0" destOrd="0" presId="urn:microsoft.com/office/officeart/2005/8/layout/radial4"/>
    <dgm:cxn modelId="{E54C48B4-B4AE-AA41-B1B6-A8371ABFD072}" srcId="{A150426F-3D88-264C-AD8A-F5C2A519FAE7}" destId="{D0566033-35CD-7B42-9C2E-00E4E4924A7E}" srcOrd="0" destOrd="0" parTransId="{A4ABF4AC-94BD-F64B-B6C2-250F2B683C03}" sibTransId="{C68B1E9B-075B-ED44-86ED-5B428FF1446D}"/>
    <dgm:cxn modelId="{596E2F3E-ECA0-4BF2-AEFD-5147E877F4FD}" type="presOf" srcId="{D0566033-35CD-7B42-9C2E-00E4E4924A7E}" destId="{F52B99F1-1A5A-0B4A-8E48-314AC927F48D}" srcOrd="0" destOrd="0" presId="urn:microsoft.com/office/officeart/2005/8/layout/radial4"/>
    <dgm:cxn modelId="{E3A071F3-6467-BB4C-B52C-2317359EDB4C}" srcId="{A150426F-3D88-264C-AD8A-F5C2A519FAE7}" destId="{8149C4FB-F168-2B48-B4C0-107C3744D7B0}" srcOrd="2" destOrd="0" parTransId="{5A041D0B-F772-7E4B-BB87-26A6452AE3F0}" sibTransId="{22F594AC-FF3C-324D-92DD-10999B55D888}"/>
    <dgm:cxn modelId="{AE24A179-0393-49F3-8602-984369BB21A2}" type="presOf" srcId="{8149C4FB-F168-2B48-B4C0-107C3744D7B0}" destId="{EDD11117-0732-264F-B83F-D8DFCE805AC8}" srcOrd="0" destOrd="0" presId="urn:microsoft.com/office/officeart/2005/8/layout/radial4"/>
    <dgm:cxn modelId="{E005A7DE-9C24-4323-82DA-46256118A4D5}" type="presOf" srcId="{54DF579F-1007-5B42-B938-429B5A81A45C}" destId="{42DF1E92-6D54-7044-B3B1-A04BCF929131}" srcOrd="0" destOrd="0" presId="urn:microsoft.com/office/officeart/2005/8/layout/radial4"/>
    <dgm:cxn modelId="{7BBD7DF8-9193-AB4B-8690-C4252442A8BA}" srcId="{A150426F-3D88-264C-AD8A-F5C2A519FAE7}" destId="{54DF579F-1007-5B42-B938-429B5A81A45C}" srcOrd="1" destOrd="0" parTransId="{9C8A54F5-B085-6B48-B0F8-F4C1F82B0390}" sibTransId="{3DB1E9F0-AA58-5B4E-97B5-25DBC524B28B}"/>
    <dgm:cxn modelId="{868CBD7C-41EC-4823-92E7-CD4D30F14438}" type="presOf" srcId="{A4ABF4AC-94BD-F64B-B6C2-250F2B683C03}" destId="{6097F085-D92C-3242-99B3-75B1BD5EFAD8}" srcOrd="0" destOrd="0" presId="urn:microsoft.com/office/officeart/2005/8/layout/radial4"/>
    <dgm:cxn modelId="{053AB2EB-877A-4CA7-8C49-309F817062A0}" type="presOf" srcId="{9C8A54F5-B085-6B48-B0F8-F4C1F82B0390}" destId="{C299EC88-CF29-9341-A8EE-E97C42F5D99D}" srcOrd="0" destOrd="0" presId="urn:microsoft.com/office/officeart/2005/8/layout/radial4"/>
    <dgm:cxn modelId="{CC83A103-F1B1-48D1-BF9E-F4B0C21000A6}" type="presOf" srcId="{A150426F-3D88-264C-AD8A-F5C2A519FAE7}" destId="{1EF8D406-D66C-594A-8F66-19C99CF34D38}" srcOrd="0" destOrd="0" presId="urn:microsoft.com/office/officeart/2005/8/layout/radial4"/>
    <dgm:cxn modelId="{99EF4560-06AA-EB4B-B0A8-5A335D0D5422}" srcId="{31DD89BE-FBDD-BB4B-AE70-4D4306B18193}" destId="{A150426F-3D88-264C-AD8A-F5C2A519FAE7}" srcOrd="0" destOrd="0" parTransId="{099278AD-CC03-654D-8446-0D03CF795234}" sibTransId="{8192B5EE-F13F-C344-AEAE-6D66251F19D1}"/>
    <dgm:cxn modelId="{30738ABB-5CB6-4E21-8EC2-F4E040903D40}" type="presParOf" srcId="{37F07D03-DA6E-474C-B707-663465EE8341}" destId="{1EF8D406-D66C-594A-8F66-19C99CF34D38}" srcOrd="0" destOrd="0" presId="urn:microsoft.com/office/officeart/2005/8/layout/radial4"/>
    <dgm:cxn modelId="{ED513CF4-D064-4693-B1FC-B258A1C35CDF}" type="presParOf" srcId="{37F07D03-DA6E-474C-B707-663465EE8341}" destId="{6097F085-D92C-3242-99B3-75B1BD5EFAD8}" srcOrd="1" destOrd="0" presId="urn:microsoft.com/office/officeart/2005/8/layout/radial4"/>
    <dgm:cxn modelId="{01FC852C-6AAC-4152-AD52-B4FA6700F91B}" type="presParOf" srcId="{37F07D03-DA6E-474C-B707-663465EE8341}" destId="{F52B99F1-1A5A-0B4A-8E48-314AC927F48D}" srcOrd="2" destOrd="0" presId="urn:microsoft.com/office/officeart/2005/8/layout/radial4"/>
    <dgm:cxn modelId="{9B865700-1B58-4D83-ABC9-7FA59C1A8B30}" type="presParOf" srcId="{37F07D03-DA6E-474C-B707-663465EE8341}" destId="{C299EC88-CF29-9341-A8EE-E97C42F5D99D}" srcOrd="3" destOrd="0" presId="urn:microsoft.com/office/officeart/2005/8/layout/radial4"/>
    <dgm:cxn modelId="{5AE0EA46-E1C1-470E-B92F-CC2B7D906A8F}" type="presParOf" srcId="{37F07D03-DA6E-474C-B707-663465EE8341}" destId="{42DF1E92-6D54-7044-B3B1-A04BCF929131}" srcOrd="4" destOrd="0" presId="urn:microsoft.com/office/officeart/2005/8/layout/radial4"/>
    <dgm:cxn modelId="{AF18D8E5-9039-4B3D-A50E-15458D9B3D9C}" type="presParOf" srcId="{37F07D03-DA6E-474C-B707-663465EE8341}" destId="{868BADE2-6D81-AB42-8733-5A65A4E10A32}" srcOrd="5" destOrd="0" presId="urn:microsoft.com/office/officeart/2005/8/layout/radial4"/>
    <dgm:cxn modelId="{61954EF1-5C06-4E87-8C85-9C21AA4C7A59}" type="presParOf" srcId="{37F07D03-DA6E-474C-B707-663465EE8341}" destId="{EDD11117-0732-264F-B83F-D8DFCE805AC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BC1C7-476C-2145-847D-D2538B2866C6}">
      <dsp:nvSpPr>
        <dsp:cNvPr id="0" name=""/>
        <dsp:cNvSpPr/>
      </dsp:nvSpPr>
      <dsp:spPr>
        <a:xfrm>
          <a:off x="3" y="0"/>
          <a:ext cx="7086596" cy="4758030"/>
        </a:xfrm>
        <a:prstGeom prst="rightArrow">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5D1CD2-7201-4441-B5A3-A9B94EBD391F}">
      <dsp:nvSpPr>
        <dsp:cNvPr id="0" name=""/>
        <dsp:cNvSpPr/>
      </dsp:nvSpPr>
      <dsp:spPr>
        <a:xfrm>
          <a:off x="240141" y="1427409"/>
          <a:ext cx="2125980" cy="1903212"/>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Clinical Trials and Evidence Reviews</a:t>
          </a:r>
          <a:endParaRPr lang="en-US" sz="2200" kern="1200" dirty="0"/>
        </a:p>
      </dsp:txBody>
      <dsp:txXfrm>
        <a:off x="333048" y="1520316"/>
        <a:ext cx="1940166" cy="1717398"/>
      </dsp:txXfrm>
    </dsp:sp>
    <dsp:sp modelId="{403AC3E1-9B19-5548-9D5C-C3D3F1B615AB}">
      <dsp:nvSpPr>
        <dsp:cNvPr id="0" name=""/>
        <dsp:cNvSpPr/>
      </dsp:nvSpPr>
      <dsp:spPr>
        <a:xfrm>
          <a:off x="2480310" y="1427409"/>
          <a:ext cx="2125980" cy="1903212"/>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Clinical Guidelines and Health Technology Assessment</a:t>
          </a:r>
          <a:endParaRPr lang="en-US" sz="2200" kern="1200" dirty="0"/>
        </a:p>
      </dsp:txBody>
      <dsp:txXfrm>
        <a:off x="2573217" y="1520316"/>
        <a:ext cx="1940166" cy="1717398"/>
      </dsp:txXfrm>
    </dsp:sp>
    <dsp:sp modelId="{462C3006-B3FB-5547-A139-9B9316C1F251}">
      <dsp:nvSpPr>
        <dsp:cNvPr id="0" name=""/>
        <dsp:cNvSpPr/>
      </dsp:nvSpPr>
      <dsp:spPr>
        <a:xfrm>
          <a:off x="4720478" y="1427409"/>
          <a:ext cx="2125980" cy="1903212"/>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“Quality Standards”</a:t>
          </a:r>
        </a:p>
      </dsp:txBody>
      <dsp:txXfrm>
        <a:off x="4813385" y="1520316"/>
        <a:ext cx="1940166" cy="171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AEE6A-C743-4252-9946-6A5F88B56934}">
      <dsp:nvSpPr>
        <dsp:cNvPr id="0" name=""/>
        <dsp:cNvSpPr/>
      </dsp:nvSpPr>
      <dsp:spPr>
        <a:xfrm>
          <a:off x="1176749" y="187992"/>
          <a:ext cx="3730932" cy="1295703"/>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094C-86D7-42B2-8FD6-2CDCD0985A1A}">
      <dsp:nvSpPr>
        <dsp:cNvPr id="0" name=""/>
        <dsp:cNvSpPr/>
      </dsp:nvSpPr>
      <dsp:spPr>
        <a:xfrm>
          <a:off x="2686475" y="3360731"/>
          <a:ext cx="723048" cy="462751"/>
        </a:xfrm>
        <a:prstGeom prst="downArrow">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F7B8CCB-4508-4978-8157-671DBE037CA0}">
      <dsp:nvSpPr>
        <dsp:cNvPr id="0" name=""/>
        <dsp:cNvSpPr/>
      </dsp:nvSpPr>
      <dsp:spPr>
        <a:xfrm>
          <a:off x="1312682" y="3730932"/>
          <a:ext cx="3470634" cy="86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smtClean="0"/>
            <a:t>Incentives</a:t>
          </a:r>
          <a:endParaRPr lang="en-GB" sz="3000" kern="1200" dirty="0"/>
        </a:p>
      </dsp:txBody>
      <dsp:txXfrm>
        <a:off x="1312682" y="3730932"/>
        <a:ext cx="3470634" cy="867658"/>
      </dsp:txXfrm>
    </dsp:sp>
    <dsp:sp modelId="{362345AB-5E0D-45AD-B9FC-BB75B731C5D6}">
      <dsp:nvSpPr>
        <dsp:cNvPr id="0" name=""/>
        <dsp:cNvSpPr/>
      </dsp:nvSpPr>
      <dsp:spPr>
        <a:xfrm>
          <a:off x="2374069" y="1937771"/>
          <a:ext cx="1301488" cy="1301488"/>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Quality measures</a:t>
          </a:r>
          <a:endParaRPr lang="en-GB" sz="1600" kern="1200" dirty="0"/>
        </a:p>
      </dsp:txBody>
      <dsp:txXfrm>
        <a:off x="2564668" y="2128370"/>
        <a:ext cx="920290" cy="920290"/>
      </dsp:txXfrm>
    </dsp:sp>
    <dsp:sp modelId="{2F4B43C7-3AC7-49A3-8D88-F383931DFAD3}">
      <dsp:nvSpPr>
        <dsp:cNvPr id="0" name=""/>
        <dsp:cNvSpPr/>
      </dsp:nvSpPr>
      <dsp:spPr>
        <a:xfrm>
          <a:off x="2954460" y="1067567"/>
          <a:ext cx="1301488" cy="1301488"/>
        </a:xfrm>
        <a:prstGeom prst="ellips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Quality standards</a:t>
          </a:r>
          <a:endParaRPr lang="en-GB" sz="1600" kern="1200" dirty="0"/>
        </a:p>
      </dsp:txBody>
      <dsp:txXfrm>
        <a:off x="3145059" y="1258166"/>
        <a:ext cx="920290" cy="920290"/>
      </dsp:txXfrm>
    </dsp:sp>
    <dsp:sp modelId="{427A4F0B-D556-462C-8806-EA39DFEB22A1}">
      <dsp:nvSpPr>
        <dsp:cNvPr id="0" name=""/>
        <dsp:cNvSpPr/>
      </dsp:nvSpPr>
      <dsp:spPr>
        <a:xfrm>
          <a:off x="2292071" y="0"/>
          <a:ext cx="1301488" cy="1301488"/>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Clinical guidelines</a:t>
          </a:r>
          <a:endParaRPr lang="en-GB" sz="1600" kern="1200" dirty="0"/>
        </a:p>
      </dsp:txBody>
      <dsp:txXfrm>
        <a:off x="2482670" y="190599"/>
        <a:ext cx="920290" cy="920290"/>
      </dsp:txXfrm>
    </dsp:sp>
    <dsp:sp modelId="{CFD3B1A1-93A2-461C-B9A1-3ABDDC77025D}">
      <dsp:nvSpPr>
        <dsp:cNvPr id="0" name=""/>
        <dsp:cNvSpPr/>
      </dsp:nvSpPr>
      <dsp:spPr>
        <a:xfrm>
          <a:off x="1023463" y="28921"/>
          <a:ext cx="4049073" cy="3239259"/>
        </a:xfrm>
        <a:prstGeom prst="funnel">
          <a:avLst/>
        </a:prstGeom>
        <a:solidFill>
          <a:schemeClr val="lt1">
            <a:hueOff val="0"/>
            <a:satOff val="0"/>
            <a:lumOff val="0"/>
            <a:alpha val="2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61E92-482C-4F54-9156-4B9C50291E0B}">
      <dsp:nvSpPr>
        <dsp:cNvPr id="0" name=""/>
        <dsp:cNvSpPr/>
      </dsp:nvSpPr>
      <dsp:spPr>
        <a:xfrm>
          <a:off x="1049754" y="0"/>
          <a:ext cx="4199016" cy="104555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altLang="en-US" sz="2000" kern="1200" dirty="0" smtClean="0">
              <a:solidFill>
                <a:schemeClr val="tx1"/>
              </a:solidFill>
            </a:rPr>
            <a:t>The starting point is the evidence base (clinical trials etc.)</a:t>
          </a:r>
          <a:endParaRPr lang="en-GB" sz="2000" kern="1200" dirty="0">
            <a:solidFill>
              <a:schemeClr val="tx1"/>
            </a:solidFill>
          </a:endParaRPr>
        </a:p>
      </dsp:txBody>
      <dsp:txXfrm>
        <a:off x="2228920" y="30623"/>
        <a:ext cx="2989227" cy="984310"/>
      </dsp:txXfrm>
    </dsp:sp>
    <dsp:sp modelId="{51D62B56-74F3-4484-BAB8-91C9E2126250}">
      <dsp:nvSpPr>
        <dsp:cNvPr id="0" name=""/>
        <dsp:cNvSpPr/>
      </dsp:nvSpPr>
      <dsp:spPr>
        <a:xfrm>
          <a:off x="698086" y="1235657"/>
          <a:ext cx="4199016" cy="1045556"/>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altLang="en-US" sz="2000" kern="1200" dirty="0" smtClean="0">
              <a:solidFill>
                <a:schemeClr val="tx1"/>
              </a:solidFill>
            </a:rPr>
            <a:t>Evidence is distilled to produce clinical guidelines</a:t>
          </a:r>
          <a:endParaRPr lang="en-GB" sz="2000" kern="1200" dirty="0">
            <a:solidFill>
              <a:schemeClr val="tx1"/>
            </a:solidFill>
          </a:endParaRPr>
        </a:p>
      </dsp:txBody>
      <dsp:txXfrm>
        <a:off x="1759988" y="1266280"/>
        <a:ext cx="3106491" cy="984310"/>
      </dsp:txXfrm>
    </dsp:sp>
    <dsp:sp modelId="{AE08CF46-6A8A-46B5-A2FD-3531910AEF14}">
      <dsp:nvSpPr>
        <dsp:cNvPr id="0" name=""/>
        <dsp:cNvSpPr/>
      </dsp:nvSpPr>
      <dsp:spPr>
        <a:xfrm>
          <a:off x="351667" y="2471314"/>
          <a:ext cx="4199016" cy="104555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altLang="en-US" sz="2000" kern="1200" dirty="0" smtClean="0">
              <a:solidFill>
                <a:schemeClr val="tx1"/>
              </a:solidFill>
            </a:rPr>
            <a:t>Quality standards are derived from evidence-based clinical guidelines</a:t>
          </a:r>
          <a:endParaRPr lang="en-GB" sz="2000" kern="1200" dirty="0">
            <a:solidFill>
              <a:schemeClr val="tx1"/>
            </a:solidFill>
          </a:endParaRPr>
        </a:p>
      </dsp:txBody>
      <dsp:txXfrm>
        <a:off x="1408321" y="2501937"/>
        <a:ext cx="3111740" cy="984310"/>
      </dsp:txXfrm>
    </dsp:sp>
    <dsp:sp modelId="{5C28AEEC-8723-4712-875A-825A3EC4B78C}">
      <dsp:nvSpPr>
        <dsp:cNvPr id="0" name=""/>
        <dsp:cNvSpPr/>
      </dsp:nvSpPr>
      <dsp:spPr>
        <a:xfrm>
          <a:off x="0" y="3706971"/>
          <a:ext cx="4199016" cy="10455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altLang="en-US" sz="2000" kern="1200" dirty="0" smtClean="0">
              <a:solidFill>
                <a:schemeClr val="tx1"/>
              </a:solidFill>
            </a:rPr>
            <a:t>QS indicators and measures can inform quality initiatives and financial incentives.</a:t>
          </a:r>
          <a:endParaRPr lang="en-GB" sz="2000" kern="1200" dirty="0">
            <a:solidFill>
              <a:schemeClr val="tx1"/>
            </a:solidFill>
          </a:endParaRPr>
        </a:p>
      </dsp:txBody>
      <dsp:txXfrm>
        <a:off x="1061902" y="3737594"/>
        <a:ext cx="3106491" cy="984310"/>
      </dsp:txXfrm>
    </dsp:sp>
    <dsp:sp modelId="{47E8F955-745D-4541-83FE-32746EEA120F}">
      <dsp:nvSpPr>
        <dsp:cNvPr id="0" name=""/>
        <dsp:cNvSpPr/>
      </dsp:nvSpPr>
      <dsp:spPr>
        <a:xfrm>
          <a:off x="1049754" y="800800"/>
          <a:ext cx="679611" cy="67961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solidFill>
              <a:schemeClr val="tx1"/>
            </a:solidFill>
          </a:endParaRPr>
        </a:p>
      </dsp:txBody>
      <dsp:txXfrm>
        <a:off x="1202666" y="800800"/>
        <a:ext cx="373787" cy="511407"/>
      </dsp:txXfrm>
    </dsp:sp>
    <dsp:sp modelId="{E9E16E1C-51D4-4141-9DC1-992F7F570CA8}">
      <dsp:nvSpPr>
        <dsp:cNvPr id="0" name=""/>
        <dsp:cNvSpPr/>
      </dsp:nvSpPr>
      <dsp:spPr>
        <a:xfrm>
          <a:off x="698086" y="2036458"/>
          <a:ext cx="679611" cy="67961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solidFill>
              <a:schemeClr val="tx1"/>
            </a:solidFill>
          </a:endParaRPr>
        </a:p>
      </dsp:txBody>
      <dsp:txXfrm>
        <a:off x="850998" y="2036458"/>
        <a:ext cx="373787" cy="511407"/>
      </dsp:txXfrm>
    </dsp:sp>
    <dsp:sp modelId="{91DEF604-99DB-4ED1-8F3A-8D8615475FB0}">
      <dsp:nvSpPr>
        <dsp:cNvPr id="0" name=""/>
        <dsp:cNvSpPr/>
      </dsp:nvSpPr>
      <dsp:spPr>
        <a:xfrm>
          <a:off x="351667" y="3272115"/>
          <a:ext cx="679611" cy="679611"/>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solidFill>
              <a:schemeClr val="tx1"/>
            </a:solidFill>
          </a:endParaRPr>
        </a:p>
      </dsp:txBody>
      <dsp:txXfrm>
        <a:off x="504579" y="3272115"/>
        <a:ext cx="373787" cy="511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8D406-D66C-594A-8F66-19C99CF34D38}">
      <dsp:nvSpPr>
        <dsp:cNvPr id="0" name=""/>
        <dsp:cNvSpPr/>
      </dsp:nvSpPr>
      <dsp:spPr>
        <a:xfrm>
          <a:off x="2155507" y="2277603"/>
          <a:ext cx="1784985" cy="1784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Better Health</a:t>
          </a:r>
          <a:endParaRPr lang="en-US" sz="3500" kern="1200" dirty="0"/>
        </a:p>
      </dsp:txBody>
      <dsp:txXfrm>
        <a:off x="2416912" y="2539008"/>
        <a:ext cx="1262175" cy="1262175"/>
      </dsp:txXfrm>
    </dsp:sp>
    <dsp:sp modelId="{6097F085-D92C-3242-99B3-75B1BD5EFAD8}">
      <dsp:nvSpPr>
        <dsp:cNvPr id="0" name=""/>
        <dsp:cNvSpPr/>
      </dsp:nvSpPr>
      <dsp:spPr>
        <a:xfrm rot="8254984">
          <a:off x="1607264" y="1463163"/>
          <a:ext cx="1003555" cy="50872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2B99F1-1A5A-0B4A-8E48-314AC927F48D}">
      <dsp:nvSpPr>
        <dsp:cNvPr id="0" name=""/>
        <dsp:cNvSpPr/>
      </dsp:nvSpPr>
      <dsp:spPr>
        <a:xfrm>
          <a:off x="160123" y="1063372"/>
          <a:ext cx="1695735" cy="135658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i="0" kern="1200" dirty="0" smtClean="0"/>
            <a:t>Effective </a:t>
          </a:r>
        </a:p>
        <a:p>
          <a:pPr lvl="0" algn="ctr" defTabSz="1022350">
            <a:lnSpc>
              <a:spcPct val="90000"/>
            </a:lnSpc>
            <a:spcBef>
              <a:spcPct val="0"/>
            </a:spcBef>
            <a:spcAft>
              <a:spcPct val="35000"/>
            </a:spcAft>
          </a:pPr>
          <a:r>
            <a:rPr lang="en-US" sz="2300" b="1" i="1" kern="1200" dirty="0" smtClean="0"/>
            <a:t>do-</a:t>
          </a:r>
          <a:r>
            <a:rPr lang="en-US" sz="2300" b="1" i="1" kern="1200" dirty="0" err="1" smtClean="0"/>
            <a:t>er</a:t>
          </a:r>
          <a:r>
            <a:rPr lang="en-US" sz="2300" b="1" i="1" kern="1200" dirty="0" smtClean="0"/>
            <a:t> </a:t>
          </a:r>
          <a:r>
            <a:rPr lang="en-US" sz="2300" kern="1200" dirty="0" smtClean="0"/>
            <a:t>partnerships</a:t>
          </a:r>
          <a:endParaRPr lang="en-US" sz="2300" kern="1200" dirty="0"/>
        </a:p>
      </dsp:txBody>
      <dsp:txXfrm>
        <a:off x="199856" y="1103105"/>
        <a:ext cx="1616269" cy="1277122"/>
      </dsp:txXfrm>
    </dsp:sp>
    <dsp:sp modelId="{C299EC88-CF29-9341-A8EE-E97C42F5D99D}">
      <dsp:nvSpPr>
        <dsp:cNvPr id="0" name=""/>
        <dsp:cNvSpPr/>
      </dsp:nvSpPr>
      <dsp:spPr>
        <a:xfrm rot="13539887">
          <a:off x="2927999" y="1142243"/>
          <a:ext cx="1510013" cy="508720"/>
        </a:xfrm>
        <a:prstGeom prst="leftArrow">
          <a:avLst>
            <a:gd name="adj1" fmla="val 60000"/>
            <a:gd name="adj2" fmla="val 5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DF1E92-6D54-7044-B3B1-A04BCF929131}">
      <dsp:nvSpPr>
        <dsp:cNvPr id="0" name=""/>
        <dsp:cNvSpPr/>
      </dsp:nvSpPr>
      <dsp:spPr>
        <a:xfrm>
          <a:off x="2200132" y="1411"/>
          <a:ext cx="1695735" cy="1356588"/>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Stronger</a:t>
          </a:r>
        </a:p>
        <a:p>
          <a:pPr lvl="0" algn="ctr" defTabSz="1022350">
            <a:lnSpc>
              <a:spcPct val="90000"/>
            </a:lnSpc>
            <a:spcBef>
              <a:spcPct val="0"/>
            </a:spcBef>
            <a:spcAft>
              <a:spcPct val="35000"/>
            </a:spcAft>
          </a:pPr>
          <a:r>
            <a:rPr lang="en-US" sz="2300" kern="1200" dirty="0" smtClean="0"/>
            <a:t>country institutions</a:t>
          </a:r>
          <a:endParaRPr lang="en-US" sz="2300" kern="1200" dirty="0"/>
        </a:p>
      </dsp:txBody>
      <dsp:txXfrm>
        <a:off x="2239865" y="41144"/>
        <a:ext cx="1616269" cy="1277122"/>
      </dsp:txXfrm>
    </dsp:sp>
    <dsp:sp modelId="{868BADE2-6D81-AB42-8733-5A65A4E10A32}">
      <dsp:nvSpPr>
        <dsp:cNvPr id="0" name=""/>
        <dsp:cNvSpPr/>
      </dsp:nvSpPr>
      <dsp:spPr>
        <a:xfrm rot="19500000">
          <a:off x="3663739" y="2021941"/>
          <a:ext cx="1510013" cy="508720"/>
        </a:xfrm>
        <a:prstGeom prst="lef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D11117-0732-264F-B83F-D8DFCE805AC8}">
      <dsp:nvSpPr>
        <dsp:cNvPr id="0" name=""/>
        <dsp:cNvSpPr/>
      </dsp:nvSpPr>
      <dsp:spPr>
        <a:xfrm>
          <a:off x="4240140" y="1063372"/>
          <a:ext cx="1695735" cy="1356588"/>
        </a:xfrm>
        <a:prstGeom prst="roundRect">
          <a:avLst>
            <a:gd name="adj" fmla="val 1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Better decisions</a:t>
          </a:r>
          <a:endParaRPr lang="en-US" sz="23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fld id="{6C621072-7D57-4416-AAB8-A82BA4DE5FF8}" type="datetimeFigureOut">
              <a:rPr lang="en-GB"/>
              <a:pPr>
                <a:defRPr/>
              </a:pPr>
              <a:t>30/03/2016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F2FB3EFA-8E3C-4E4C-899D-C08FDE895B8D}" type="slidenum">
              <a:rPr lang="en-GB"/>
              <a:pPr>
                <a:defRPr/>
              </a:pPr>
              <a:t>‹#›</a:t>
            </a:fld>
            <a:endParaRPr lang="en-GB"/>
          </a:p>
        </p:txBody>
      </p:sp>
    </p:spTree>
    <p:extLst>
      <p:ext uri="{BB962C8B-B14F-4D97-AF65-F5344CB8AC3E}">
        <p14:creationId xmlns:p14="http://schemas.microsoft.com/office/powerpoint/2010/main" val="3465005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F4D06EF7-C442-4BB7-8D19-EDBA00524098}" type="slidenum">
              <a:rPr lang="en-GB" altLang="en-US" smtClean="0">
                <a:solidFill>
                  <a:srgbClr val="000000"/>
                </a:solidFill>
                <a:latin typeface="Times" pitchFamily="18" charset="0"/>
              </a:rPr>
              <a:pPr eaLnBrk="1" hangingPunct="1">
                <a:defRPr/>
              </a:pPr>
              <a:t>2</a:t>
            </a:fld>
            <a:endParaRPr lang="en-GB" altLang="en-US" smtClean="0">
              <a:solidFill>
                <a:srgbClr val="000000"/>
              </a:solidFill>
              <a:latin typeface="Times" pitchFamily="18" charset="0"/>
            </a:endParaRPr>
          </a:p>
        </p:txBody>
      </p:sp>
      <p:sp>
        <p:nvSpPr>
          <p:cNvPr id="48131" name="Rectangle 2"/>
          <p:cNvSpPr>
            <a:spLocks noGrp="1" noRot="1" noChangeAspect="1" noChangeArrowheads="1" noTextEdit="1"/>
          </p:cNvSpPr>
          <p:nvPr>
            <p:ph type="sldImg"/>
          </p:nvPr>
        </p:nvSpPr>
        <p:spPr bwMode="auto">
          <a:xfrm>
            <a:off x="1146175" y="676275"/>
            <a:ext cx="4592638"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a:xfrm>
            <a:off x="927100" y="4346575"/>
            <a:ext cx="5024438" cy="4122738"/>
          </a:xfrm>
        </p:spPr>
        <p:txBody>
          <a:bodyPr lIns="98960" tIns="49479" rIns="98960" bIns="49479">
            <a:normAutofit fontScale="55000" lnSpcReduction="20000"/>
          </a:bodyPr>
          <a:lstStyle/>
          <a:p>
            <a:pPr marL="105018" indent="-105018" eaLnBrk="1" fontAlgn="auto" hangingPunct="1">
              <a:spcBef>
                <a:spcPts val="0"/>
              </a:spcBef>
              <a:spcAft>
                <a:spcPts val="0"/>
              </a:spcAft>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Health Technology Assessment (HTA) programme, set up in 1993, is part of the National Institute for Health Research (NIHR) and is the largest single national research programme for the NHS. It funds the production of independent research information about the effectiveness, costs and broader impact of healthcare treatments and tests for those who plan, provide or receive care in the NHS. Technology Assessment reports are commissioned by the HTA programme on behalf of NICE to inform its national clinical guidance to the NHS. Assessment reports are prepared by on-contract academic or specialist centres within the UK.</a:t>
            </a:r>
          </a:p>
          <a:p>
            <a:r>
              <a:rPr lang="en-GB" dirty="0" smtClean="0"/>
              <a:t>HTA spend by the NIHR in 2010/11 = £49.7 million</a:t>
            </a:r>
          </a:p>
          <a:p>
            <a:endParaRPr lang="en-GB"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12</a:t>
            </a:fld>
            <a:endParaRPr lang="en-GB"/>
          </a:p>
        </p:txBody>
      </p:sp>
    </p:spTree>
    <p:extLst>
      <p:ext uri="{BB962C8B-B14F-4D97-AF65-F5344CB8AC3E}">
        <p14:creationId xmlns:p14="http://schemas.microsoft.com/office/powerpoint/2010/main" val="163738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032FA65D-2000-4B5E-B652-33C438F57BE9}" type="slidenum">
              <a:rPr lang="en-GB" altLang="en-US" smtClean="0">
                <a:latin typeface="Arial" pitchFamily="34" charset="0"/>
              </a:rPr>
              <a:pPr eaLnBrk="1" hangingPunct="1">
                <a:spcBef>
                  <a:spcPct val="0"/>
                </a:spcBef>
                <a:defRPr/>
              </a:pPr>
              <a:t>13</a:t>
            </a:fld>
            <a:endParaRPr lang="en-GB"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2" charset="0"/>
                <a:ea typeface="MS PGothic" pitchFamily="34" charset="-128"/>
              </a:defRPr>
            </a:lvl1pPr>
            <a:lvl2pPr marL="742950" indent="-285750">
              <a:defRPr sz="2400" b="1">
                <a:solidFill>
                  <a:schemeClr val="tx1"/>
                </a:solidFill>
                <a:latin typeface="Times" pitchFamily="2" charset="0"/>
                <a:ea typeface="MS PGothic" pitchFamily="34" charset="-128"/>
              </a:defRPr>
            </a:lvl2pPr>
            <a:lvl3pPr marL="1143000" indent="-228600">
              <a:defRPr sz="2400" b="1">
                <a:solidFill>
                  <a:schemeClr val="tx1"/>
                </a:solidFill>
                <a:latin typeface="Times" pitchFamily="2" charset="0"/>
                <a:ea typeface="MS PGothic" pitchFamily="34" charset="-128"/>
              </a:defRPr>
            </a:lvl3pPr>
            <a:lvl4pPr marL="1600200" indent="-228600">
              <a:defRPr sz="2400" b="1">
                <a:solidFill>
                  <a:schemeClr val="tx1"/>
                </a:solidFill>
                <a:latin typeface="Times" pitchFamily="2" charset="0"/>
                <a:ea typeface="MS PGothic" pitchFamily="34" charset="-128"/>
              </a:defRPr>
            </a:lvl4pPr>
            <a:lvl5pPr marL="2057400" indent="-228600">
              <a:defRPr sz="2400" b="1">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MS PGothic" pitchFamily="34" charset="-128"/>
              </a:defRPr>
            </a:lvl9pPr>
          </a:lstStyle>
          <a:p>
            <a:fld id="{433195D6-D424-4AD6-8507-D82498B05365}" type="slidenum">
              <a:rPr lang="en-GB" altLang="en-US" sz="1200" b="0">
                <a:latin typeface="Arial" pitchFamily="34" charset="0"/>
              </a:rPr>
              <a:pPr/>
              <a:t>17</a:t>
            </a:fld>
            <a:endParaRPr lang="en-GB" altLang="en-US" sz="1200" b="0">
              <a:latin typeface="Arial" pitchFamily="34" charset="0"/>
            </a:endParaRPr>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“The OFT is responsible for making markets work well for consumers. We achieve this by promoting and protecting consumer interests throughout the UK, while ensuring that businesses are fair and competitive.”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pitchFamily="18" charset="0"/>
              <a:ea typeface="ＭＳ Ｐゴシック" pitchFamily="34" charset="-128"/>
            </a:endParaRP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eaLnBrk="0" hangingPunct="0">
              <a:defRPr/>
            </a:pPr>
            <a:fld id="{C930BF43-9AAE-4BDC-A07F-50AA82B2D851}" type="slidenum">
              <a:rPr lang="en-GB">
                <a:latin typeface="Times" charset="0"/>
              </a:rPr>
              <a:pPr eaLnBrk="0" hangingPunct="0">
                <a:defRPr/>
              </a:pPr>
              <a:t>18</a:t>
            </a:fld>
            <a:endParaRPr lang="en-GB">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34" charset="-128"/>
              </a:rPr>
              <a:t>DH TOR:</a:t>
            </a:r>
          </a:p>
          <a:p>
            <a:r>
              <a:rPr lang="en-GB" altLang="en-US" dirty="0" smtClean="0">
                <a:ea typeface="ＭＳ Ｐゴシック" pitchFamily="34" charset="-128"/>
              </a:rPr>
              <a:t>The methods for value assessment of branded medicines under Value-Based Pricing should:</a:t>
            </a:r>
          </a:p>
          <a:p>
            <a:r>
              <a:rPr lang="en-GB" altLang="en-US" dirty="0" smtClean="0">
                <a:ea typeface="ＭＳ Ｐゴシック" pitchFamily="34" charset="-128"/>
              </a:rPr>
              <a:t>- be applied to medicines within the scope of the Value-Based Pricing system, and incorporated into the methods for other categories of guidance at NICE’s discretion;</a:t>
            </a:r>
          </a:p>
          <a:p>
            <a:r>
              <a:rPr lang="en-GB" altLang="en-US" dirty="0" smtClean="0">
                <a:ea typeface="ＭＳ Ｐゴシック" pitchFamily="34" charset="-128"/>
              </a:rPr>
              <a:t>- adopt the same benefit perspective for all technologies falling within the scope of VBP, and for displaced treatments(1);</a:t>
            </a:r>
          </a:p>
          <a:p>
            <a:r>
              <a:rPr lang="en-GB" altLang="en-US" dirty="0" smtClean="0">
                <a:ea typeface="ＭＳ Ｐゴシック" pitchFamily="34" charset="-128"/>
              </a:rPr>
              <a:t>- be as transparent and predictable as possible;</a:t>
            </a:r>
          </a:p>
          <a:p>
            <a:r>
              <a:rPr lang="en-GB" altLang="en-US" dirty="0" smtClean="0">
                <a:ea typeface="ＭＳ Ｐゴシック" pitchFamily="34" charset="-128"/>
              </a:rPr>
              <a:t>- be informed by the best available evidence;</a:t>
            </a:r>
          </a:p>
          <a:p>
            <a:r>
              <a:rPr lang="en-GB" altLang="en-US" dirty="0" smtClean="0">
                <a:ea typeface="ＭＳ Ｐゴシック" pitchFamily="34" charset="-128"/>
              </a:rPr>
              <a:t>- include a simple system of weighting for burden of illness that appropriately reflects the differential value of treatments for the most serious conditions(2);</a:t>
            </a:r>
          </a:p>
          <a:p>
            <a:r>
              <a:rPr lang="en-GB" altLang="en-US" dirty="0" smtClean="0">
                <a:ea typeface="ＭＳ Ｐゴシック" pitchFamily="34" charset="-128"/>
              </a:rPr>
              <a:t>- encompass the differential valuation of ‘End of Life’ treatments in the current approach within the system of Burden of Illness weights;</a:t>
            </a:r>
          </a:p>
          <a:p>
            <a:pPr>
              <a:buFontTx/>
              <a:buChar char="-"/>
            </a:pPr>
            <a:r>
              <a:rPr lang="en-GB" altLang="en-US" dirty="0" smtClean="0">
                <a:ea typeface="ＭＳ Ｐゴシック" pitchFamily="34" charset="-128"/>
              </a:rPr>
              <a:t>include a proportionate system for taking account of Wider Societal Benefits(3);</a:t>
            </a:r>
          </a:p>
          <a:p>
            <a:pPr>
              <a:buFontTx/>
              <a:buChar char="-"/>
            </a:pPr>
            <a:r>
              <a:rPr lang="en-GB" altLang="en-US" dirty="0" smtClean="0">
                <a:ea typeface="ＭＳ Ｐゴシック" pitchFamily="34" charset="-128"/>
              </a:rPr>
              <a:t>not include a further weighting for Therapeutic Innovation and Improvement(4);</a:t>
            </a:r>
          </a:p>
          <a:p>
            <a:pPr>
              <a:buFontTx/>
              <a:buChar char="-"/>
            </a:pPr>
            <a:r>
              <a:rPr lang="en-GB" altLang="en-US" dirty="0" smtClean="0">
                <a:ea typeface="ＭＳ Ｐゴシック" pitchFamily="34" charset="-128"/>
              </a:rPr>
              <a:t>produce guidance for patients and the NHS which describes the clinical and cost effectiveness of the technology and its position in clinical practice.</a:t>
            </a:r>
          </a:p>
          <a:p>
            <a:r>
              <a:rPr lang="en-GB" altLang="en-US" dirty="0" smtClean="0">
                <a:ea typeface="ＭＳ Ｐゴシック" pitchFamily="34" charset="-128"/>
              </a:rPr>
              <a:t>Notes</a:t>
            </a:r>
          </a:p>
          <a:p>
            <a:r>
              <a:rPr lang="en-GB" altLang="en-US" dirty="0" smtClean="0">
                <a:ea typeface="ＭＳ Ｐゴシック" pitchFamily="34" charset="-128"/>
              </a:rPr>
              <a:t>1. That is, the value of a new treatment is considered net of the value of what is displaced, and the valuation methodology is applied consistently across treatments, including where the</a:t>
            </a:r>
          </a:p>
          <a:p>
            <a:r>
              <a:rPr lang="en-GB" altLang="en-US" dirty="0" smtClean="0">
                <a:ea typeface="ＭＳ Ｐゴシック" pitchFamily="34" charset="-128"/>
              </a:rPr>
              <a:t>net value impact in respect of an element of VBP may be negative</a:t>
            </a:r>
          </a:p>
          <a:p>
            <a:r>
              <a:rPr lang="en-GB" altLang="en-US" dirty="0" smtClean="0">
                <a:ea typeface="ＭＳ Ｐゴシック" pitchFamily="34" charset="-128"/>
              </a:rPr>
              <a:t>2. For example, using a simple percentage weighting that is proportionate to the QALY loss suffered by patients with the condition</a:t>
            </a:r>
          </a:p>
          <a:p>
            <a:r>
              <a:rPr lang="en-GB" altLang="en-US" dirty="0" smtClean="0">
                <a:ea typeface="ＭＳ Ｐゴシック" pitchFamily="34" charset="-128"/>
              </a:rPr>
              <a:t>3. The perspective adopted for measuring WSBs should, in principle, be as set out in the HMT Green Book for Appraisal and Evaluation in Central Government - which specifies the cross-</a:t>
            </a:r>
          </a:p>
          <a:p>
            <a:r>
              <a:rPr lang="en-GB" altLang="en-US" dirty="0" smtClean="0">
                <a:ea typeface="ＭＳ Ｐゴシック" pitchFamily="34" charset="-128"/>
              </a:rPr>
              <a:t>Government approach for evaluating costs and benefits of spending decisions. However in practice it will be important to reflect uncertainties in the evidence for the magnitude of</a:t>
            </a:r>
          </a:p>
          <a:p>
            <a:r>
              <a:rPr lang="en-GB" altLang="en-US" dirty="0" smtClean="0">
                <a:ea typeface="ＭＳ Ｐゴシック" pitchFamily="34" charset="-128"/>
              </a:rPr>
              <a:t>WSBs, the novelty of the approach, and the degree of consensus among stakeholders. Options may in practice include constraining the weight given to different elements of WSBs</a:t>
            </a:r>
          </a:p>
          <a:p>
            <a:r>
              <a:rPr lang="en-GB" altLang="en-US" dirty="0" smtClean="0">
                <a:ea typeface="ＭＳ Ｐゴシック" pitchFamily="34" charset="-128"/>
              </a:rPr>
              <a:t>in the valuation of treatments, or initially taking a selective approach to the types of benefit included in the assessment framework, in order to support incremental broadening of the</a:t>
            </a:r>
          </a:p>
          <a:p>
            <a:r>
              <a:rPr lang="en-GB" altLang="en-US" dirty="0" smtClean="0">
                <a:ea typeface="ＭＳ Ｐゴシック" pitchFamily="34" charset="-128"/>
              </a:rPr>
              <a:t>value perspective. It will be important to ensure that the approach to incorporating WSB is applied systematically and consistently.</a:t>
            </a:r>
          </a:p>
          <a:p>
            <a:r>
              <a:rPr lang="en-GB" altLang="en-US" dirty="0" smtClean="0">
                <a:ea typeface="ＭＳ Ｐゴシック" pitchFamily="34" charset="-128"/>
              </a:rPr>
              <a:t>4. To ensure that innovation is rewarded only when the technology’s use brings extra value.</a:t>
            </a:r>
          </a:p>
          <a:p>
            <a:endParaRPr lang="en-GB" altLang="en-US" dirty="0" smtClean="0">
              <a:ea typeface="ＭＳ Ｐゴシック" pitchFamily="34" charset="-128"/>
            </a:endParaRPr>
          </a:p>
          <a:p>
            <a:r>
              <a:rPr lang="en-GB" altLang="en-US" dirty="0" smtClean="0">
                <a:ea typeface="ＭＳ Ｐゴシック" pitchFamily="34" charset="-128"/>
              </a:rPr>
              <a:t>Department of Health – June 2013</a:t>
            </a:r>
          </a:p>
          <a:p>
            <a:pPr eaLnBrk="1" hangingPunct="1">
              <a:spcBef>
                <a:spcPct val="0"/>
              </a:spcBef>
            </a:pPr>
            <a:endParaRPr lang="en-GB" altLang="en-US" dirty="0" smtClean="0">
              <a:latin typeface="Times" pitchFamily="18" charset="0"/>
              <a:ea typeface="ＭＳ Ｐゴシック" pitchFamily="34" charset="-128"/>
            </a:endParaRP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eaLnBrk="0" hangingPunct="0">
              <a:defRPr/>
            </a:pPr>
            <a:fld id="{C930BF43-9AAE-4BDC-A07F-50AA82B2D851}" type="slidenum">
              <a:rPr lang="en-GB">
                <a:latin typeface="Times" charset="0"/>
              </a:rPr>
              <a:pPr eaLnBrk="0" hangingPunct="0">
                <a:defRPr/>
              </a:pPr>
              <a:t>19</a:t>
            </a:fld>
            <a:endParaRPr lang="en-GB">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board meeting September 2014 following consultation on VBA:</a:t>
            </a:r>
          </a:p>
          <a:p>
            <a:endParaRPr lang="en-GB" dirty="0" smtClean="0"/>
          </a:p>
          <a:p>
            <a:r>
              <a:rPr lang="en-GB" dirty="0" smtClean="0"/>
              <a:t>No changes to the technology appraisal methodology should be made in the short term. EOL protocol to be retained unchanged</a:t>
            </a:r>
          </a:p>
          <a:p>
            <a:endParaRPr lang="en-US"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20</a:t>
            </a:fld>
            <a:endParaRPr lang="en-GB"/>
          </a:p>
        </p:txBody>
      </p:sp>
    </p:spTree>
    <p:extLst>
      <p:ext uri="{BB962C8B-B14F-4D97-AF65-F5344CB8AC3E}">
        <p14:creationId xmlns:p14="http://schemas.microsoft.com/office/powerpoint/2010/main" val="396886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payers must be able to calculate the effective price for their patient population, so the costs and savings accrue to those local services making commissioning and treatment decisions </a:t>
            </a:r>
          </a:p>
          <a:p>
            <a:endParaRPr lang="en-US" altLang="en-US" smtClean="0">
              <a:latin typeface="Arial" pitchFamily="34"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2" charset="0"/>
                <a:ea typeface="MS PGothic" pitchFamily="34" charset="-128"/>
              </a:defRPr>
            </a:lvl1pPr>
            <a:lvl2pPr marL="742950" indent="-285750">
              <a:defRPr sz="2400" b="1">
                <a:solidFill>
                  <a:schemeClr val="tx1"/>
                </a:solidFill>
                <a:latin typeface="Times" pitchFamily="2" charset="0"/>
                <a:ea typeface="MS PGothic" pitchFamily="34" charset="-128"/>
              </a:defRPr>
            </a:lvl2pPr>
            <a:lvl3pPr marL="1143000" indent="-228600">
              <a:defRPr sz="2400" b="1">
                <a:solidFill>
                  <a:schemeClr val="tx1"/>
                </a:solidFill>
                <a:latin typeface="Times" pitchFamily="2" charset="0"/>
                <a:ea typeface="MS PGothic" pitchFamily="34" charset="-128"/>
              </a:defRPr>
            </a:lvl3pPr>
            <a:lvl4pPr marL="1600200" indent="-228600">
              <a:defRPr sz="2400" b="1">
                <a:solidFill>
                  <a:schemeClr val="tx1"/>
                </a:solidFill>
                <a:latin typeface="Times" pitchFamily="2" charset="0"/>
                <a:ea typeface="MS PGothic" pitchFamily="34" charset="-128"/>
              </a:defRPr>
            </a:lvl4pPr>
            <a:lvl5pPr marL="2057400" indent="-228600">
              <a:defRPr sz="2400" b="1">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MS PGothic" pitchFamily="34" charset="-128"/>
              </a:defRPr>
            </a:lvl9pPr>
          </a:lstStyle>
          <a:p>
            <a:fld id="{577CBD06-63B2-496D-8700-9D13F6A518CD}" type="slidenum">
              <a:rPr lang="en-US" altLang="en-US" sz="1200" b="0">
                <a:latin typeface="Arial" pitchFamily="34" charset="0"/>
              </a:rPr>
              <a:pPr/>
              <a:t>23</a:t>
            </a:fld>
            <a:endParaRPr lang="en-US" altLang="en-US" sz="1200" b="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25</a:t>
            </a:fld>
            <a:endParaRPr lang="en-GB"/>
          </a:p>
        </p:txBody>
      </p:sp>
    </p:spTree>
    <p:extLst>
      <p:ext uri="{BB962C8B-B14F-4D97-AF65-F5344CB8AC3E}">
        <p14:creationId xmlns:p14="http://schemas.microsoft.com/office/powerpoint/2010/main" val="89770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Daily Mail: “Almost £200million was allocated to the Cancer Drugs Fund during the financial year April 2011 to March 2012, yet figures suggest in some areas less than one third of the money has been spent.”</a:t>
            </a:r>
          </a:p>
          <a:p>
            <a:endParaRPr lang="en-GB" altLang="en-US" smtClean="0"/>
          </a:p>
          <a:p>
            <a:r>
              <a:rPr lang="en-GB" altLang="en-US" smtClean="0"/>
              <a:t>Eric Low, chief executive of advocacy group Myeloma UK: “scheme sends a signal to industry that the NHS will pay for or reward mediocrity”</a:t>
            </a:r>
          </a:p>
          <a:p>
            <a:endParaRPr lang="en-GB"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F182310-146C-43CB-A0A8-DA6E959CE40E}" type="slidenum">
              <a:rPr lang="en-GB" altLang="en-US">
                <a:latin typeface="Arial" pitchFamily="34" charset="0"/>
              </a:rPr>
              <a:pPr eaLnBrk="1" hangingPunct="1">
                <a:spcBef>
                  <a:spcPct val="0"/>
                </a:spcBef>
              </a:pPr>
              <a:t>27</a:t>
            </a:fld>
            <a:endParaRPr lang="en-GB" alt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 organisations have always been able to consider exceptions to our guidance. The Cancer Drugs Fund provides a national resource to meet the cost of those exceptions.</a:t>
            </a:r>
            <a:endParaRPr lang="en-GB"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28</a:t>
            </a:fld>
            <a:endParaRPr lang="en-GB"/>
          </a:p>
        </p:txBody>
      </p:sp>
    </p:spTree>
    <p:extLst>
      <p:ext uri="{BB962C8B-B14F-4D97-AF65-F5344CB8AC3E}">
        <p14:creationId xmlns:p14="http://schemas.microsoft.com/office/powerpoint/2010/main" val="397232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893E3-E328-4CC8-8A85-2AC95FC8CE3E}" type="slidenum">
              <a:rPr lang="en-GB" altLang="en-US" smtClean="0">
                <a:solidFill>
                  <a:srgbClr val="000000"/>
                </a:solidFill>
                <a:latin typeface="Times" charset="0"/>
                <a:ea typeface="ＭＳ Ｐゴシック" pitchFamily="34" charset="-128"/>
              </a:rPr>
              <a:pPr eaLnBrk="1" hangingPunct="1">
                <a:spcBef>
                  <a:spcPct val="0"/>
                </a:spcBef>
              </a:pPr>
              <a:t>3</a:t>
            </a:fld>
            <a:endParaRPr lang="en-GB" altLang="en-US" smtClean="0">
              <a:solidFill>
                <a:srgbClr val="000000"/>
              </a:solidFill>
              <a:latin typeface="Times" charset="0"/>
              <a:ea typeface="ＭＳ Ｐゴシック" pitchFamily="34" charset="-128"/>
            </a:endParaRPr>
          </a:p>
        </p:txBody>
      </p:sp>
      <p:sp>
        <p:nvSpPr>
          <p:cNvPr id="34819" name="Rectangle 2"/>
          <p:cNvSpPr>
            <a:spLocks noGrp="1" noRot="1" noChangeAspect="1" noChangeArrowheads="1" noTextEdit="1"/>
          </p:cNvSpPr>
          <p:nvPr>
            <p:ph type="sldImg"/>
          </p:nvPr>
        </p:nvSpPr>
        <p:spPr bwMode="auto">
          <a:xfrm>
            <a:off x="1114425" y="647700"/>
            <a:ext cx="4592638" cy="3443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27100" y="4346575"/>
            <a:ext cx="5024438"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It is proposed that all new cancer drugs will be referred to NICE for appraisal. The outcome of each initial NICE appraisal will be a recommendation falling into one of the following three categories:</a:t>
            </a:r>
          </a:p>
          <a:p>
            <a:r>
              <a:rPr lang="en-GB" sz="1200" kern="1200" dirty="0" smtClean="0">
                <a:solidFill>
                  <a:schemeClr val="tx1"/>
                </a:solidFill>
                <a:effectLst/>
                <a:latin typeface="+mn-lt"/>
                <a:ea typeface="ＭＳ Ｐゴシック" charset="0"/>
                <a:cs typeface="ＭＳ Ｐゴシック" charset="0"/>
              </a:rPr>
              <a:t>•	recommended for routine use</a:t>
            </a:r>
          </a:p>
          <a:p>
            <a:r>
              <a:rPr lang="en-GB" sz="1200" kern="1200" dirty="0" smtClean="0">
                <a:solidFill>
                  <a:schemeClr val="tx1"/>
                </a:solidFill>
                <a:effectLst/>
                <a:latin typeface="+mn-lt"/>
                <a:ea typeface="ＭＳ Ｐゴシック" charset="0"/>
                <a:cs typeface="ＭＳ Ｐゴシック" charset="0"/>
              </a:rPr>
              <a:t>•	not recommended for routine use</a:t>
            </a:r>
          </a:p>
          <a:p>
            <a:r>
              <a:rPr lang="en-GB" sz="1200" kern="1200" dirty="0" smtClean="0">
                <a:solidFill>
                  <a:schemeClr val="tx1"/>
                </a:solidFill>
                <a:effectLst/>
                <a:latin typeface="+mn-lt"/>
                <a:ea typeface="ＭＳ Ｐゴシック" charset="0"/>
                <a:cs typeface="ＭＳ Ｐゴシック" charset="0"/>
              </a:rPr>
              <a:t>•	recommended for use within the CDF.</a:t>
            </a:r>
          </a:p>
          <a:p>
            <a:r>
              <a:rPr lang="en-GB" sz="1200" kern="1200" dirty="0" smtClean="0">
                <a:solidFill>
                  <a:schemeClr val="tx1"/>
                </a:solidFill>
                <a:effectLst/>
                <a:latin typeface="+mn-lt"/>
                <a:ea typeface="ＭＳ Ｐゴシック" charset="0"/>
                <a:cs typeface="ＭＳ Ｐゴシック" charset="0"/>
              </a:rPr>
              <a:t>The new CDF recommendation will enable patients to receive new treatments that can't yet be recommended for routine use but which have "genuine promise", while real world evidence is collected for up to 2 years on how well the drugs work in practice.</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At the end of the period for use within the CDF, the drug will go through a short NICE appraisal, using the additional evidence. The drug will then attract either a NICE positive recommendation, at which point it would move out of the CDF into routine commissioning. Alternatively, it will receive a NICE negative recommendation, meaning it would move out of the CDF and become available only on the basis of individual patient funding requests.</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The new scheme would operate from April 2016.</a:t>
            </a:r>
          </a:p>
          <a:p>
            <a:endParaRPr lang="en-GB"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30</a:t>
            </a:fld>
            <a:endParaRPr lang="en-GB"/>
          </a:p>
        </p:txBody>
      </p:sp>
    </p:spTree>
    <p:extLst>
      <p:ext uri="{BB962C8B-B14F-4D97-AF65-F5344CB8AC3E}">
        <p14:creationId xmlns:p14="http://schemas.microsoft.com/office/powerpoint/2010/main" val="45392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9AFB827-10CA-442E-AA60-BB06913049CA}" type="slidenum">
              <a:rPr lang="en-GB" smtClean="0">
                <a:latin typeface="Times" pitchFamily="18" charset="0"/>
                <a:ea typeface="ＭＳ Ｐゴシック"/>
                <a:cs typeface="ＭＳ Ｐゴシック"/>
              </a:rPr>
              <a:pPr/>
              <a:t>32</a:t>
            </a:fld>
            <a:endParaRPr lang="en-GB" smtClean="0">
              <a:latin typeface="Times" pitchFamily="18" charset="0"/>
              <a:ea typeface="ＭＳ Ｐゴシック"/>
              <a:cs typeface="ＭＳ Ｐゴシック"/>
            </a:endParaRPr>
          </a:p>
        </p:txBody>
      </p:sp>
      <p:sp>
        <p:nvSpPr>
          <p:cNvPr id="91139" name="Rectangle 2"/>
          <p:cNvSpPr>
            <a:spLocks noGrp="1" noRot="1" noChangeAspect="1" noChangeArrowheads="1" noTextEdit="1"/>
          </p:cNvSpPr>
          <p:nvPr>
            <p:ph type="sldImg"/>
          </p:nvPr>
        </p:nvSpPr>
        <p:spPr>
          <a:xfrm>
            <a:off x="1192213" y="679450"/>
            <a:ext cx="4538662" cy="3403600"/>
          </a:xfrm>
          <a:ln/>
        </p:spPr>
      </p:sp>
      <p:sp>
        <p:nvSpPr>
          <p:cNvPr id="91140" name="Rectangle 3"/>
          <p:cNvSpPr>
            <a:spLocks noGrp="1" noChangeArrowheads="1"/>
          </p:cNvSpPr>
          <p:nvPr>
            <p:ph type="body" idx="1"/>
          </p:nvPr>
        </p:nvSpPr>
        <p:spPr>
          <a:xfrm>
            <a:off x="884798" y="4359231"/>
            <a:ext cx="5078610" cy="4085772"/>
          </a:xfrm>
          <a:noFill/>
          <a:ln/>
        </p:spPr>
        <p:txBody>
          <a:bodyPr/>
          <a:lstStyle/>
          <a:p>
            <a:pPr marL="0" marR="0" indent="0" algn="l" defTabSz="914400" rtl="0" eaLnBrk="1" fontAlgn="base" latinLnBrk="0" hangingPunct="1">
              <a:lnSpc>
                <a:spcPct val="90000"/>
              </a:lnSpc>
              <a:spcBef>
                <a:spcPct val="30000"/>
              </a:spcBef>
              <a:spcAft>
                <a:spcPct val="50000"/>
              </a:spcAft>
              <a:buClrTx/>
              <a:buSzTx/>
              <a:buFontTx/>
              <a:buNone/>
              <a:tabLst/>
              <a:defRPr/>
            </a:pPr>
            <a:r>
              <a:rPr lang="en-GB" dirty="0" smtClean="0">
                <a:latin typeface="Times" pitchFamily="18" charset="0"/>
                <a:ea typeface="ＭＳ Ｐゴシック"/>
                <a:cs typeface="ＭＳ Ｐゴシック"/>
              </a:rPr>
              <a:t>Development of a new “full” guideline takes approximately 24</a:t>
            </a:r>
            <a:r>
              <a:rPr lang="en-GB" baseline="0" dirty="0" smtClean="0">
                <a:latin typeface="Times" pitchFamily="18" charset="0"/>
                <a:ea typeface="ＭＳ Ｐゴシック"/>
                <a:cs typeface="ＭＳ Ｐゴシック"/>
              </a:rPr>
              <a:t> </a:t>
            </a:r>
            <a:r>
              <a:rPr lang="en-GB" dirty="0" smtClean="0">
                <a:latin typeface="Times" pitchFamily="18" charset="0"/>
                <a:ea typeface="ＭＳ Ｐゴシック"/>
                <a:cs typeface="ＭＳ Ｐゴシック"/>
              </a:rPr>
              <a:t>months. Updates usually take less time. </a:t>
            </a:r>
          </a:p>
          <a:p>
            <a:pPr eaLnBrk="1" hangingPunct="1">
              <a:lnSpc>
                <a:spcPct val="90000"/>
              </a:lnSpc>
              <a:spcAft>
                <a:spcPct val="50000"/>
              </a:spcAft>
            </a:pPr>
            <a:endParaRPr lang="en-GB" dirty="0" smtClean="0">
              <a:latin typeface="Times" pitchFamily="18" charset="0"/>
              <a:ea typeface="ＭＳ Ｐゴシック"/>
              <a:cs typeface="ＭＳ Ｐゴシック"/>
            </a:endParaRPr>
          </a:p>
          <a:p>
            <a:pPr eaLnBrk="1" hangingPunct="1">
              <a:lnSpc>
                <a:spcPct val="90000"/>
              </a:lnSpc>
              <a:spcAft>
                <a:spcPct val="50000"/>
              </a:spcAft>
            </a:pPr>
            <a:r>
              <a:rPr lang="en-GB" dirty="0" smtClean="0">
                <a:latin typeface="Times" pitchFamily="18" charset="0"/>
                <a:ea typeface="ＭＳ Ｐゴシック"/>
                <a:cs typeface="ＭＳ Ｐゴシック"/>
              </a:rPr>
              <a:t>Broad guidance covering all or specific aspects of the management of a particular condition (the pathway).</a:t>
            </a:r>
            <a:r>
              <a:rPr lang="en-GB" baseline="0" dirty="0" smtClean="0">
                <a:latin typeface="Times" pitchFamily="18" charset="0"/>
                <a:ea typeface="ＭＳ Ｐゴシック"/>
                <a:cs typeface="ＭＳ Ｐゴシック"/>
              </a:rPr>
              <a:t> </a:t>
            </a:r>
            <a:r>
              <a:rPr lang="en-GB" dirty="0" smtClean="0">
                <a:latin typeface="Times" pitchFamily="18" charset="0"/>
                <a:ea typeface="ＭＳ Ｐゴシック"/>
                <a:cs typeface="ＭＳ Ｐゴシック"/>
              </a:rPr>
              <a:t>Incorporates technology appraisals and interventional procedures when relevant </a:t>
            </a:r>
          </a:p>
          <a:p>
            <a:pPr eaLnBrk="1" hangingPunct="1">
              <a:lnSpc>
                <a:spcPct val="90000"/>
              </a:lnSpc>
              <a:spcAft>
                <a:spcPct val="50000"/>
              </a:spcAft>
            </a:pPr>
            <a:r>
              <a:rPr lang="en-GB" dirty="0" smtClean="0">
                <a:latin typeface="Times" pitchFamily="18" charset="0"/>
                <a:ea typeface="ＭＳ Ｐゴシック"/>
                <a:cs typeface="ＭＳ Ｐゴシック"/>
              </a:rPr>
              <a:t>Recommendations advisory only.</a:t>
            </a:r>
          </a:p>
          <a:p>
            <a:pPr eaLnBrk="1" hangingPunct="1">
              <a:lnSpc>
                <a:spcPct val="90000"/>
              </a:lnSpc>
              <a:spcAft>
                <a:spcPct val="50000"/>
              </a:spcAft>
            </a:pPr>
            <a:endParaRPr lang="en-GB" dirty="0" smtClean="0">
              <a:latin typeface="Times" pitchFamily="18" charset="0"/>
              <a:ea typeface="ＭＳ Ｐゴシック"/>
              <a:cs typeface="ＭＳ Ｐゴシック"/>
            </a:endParaRPr>
          </a:p>
          <a:p>
            <a:pPr eaLnBrk="1" hangingPunct="1"/>
            <a:r>
              <a:rPr lang="en-GB" b="1" dirty="0" smtClean="0">
                <a:latin typeface="Times" pitchFamily="18" charset="0"/>
                <a:ea typeface="ＭＳ Ｐゴシック"/>
                <a:cs typeface="ＭＳ Ｐゴシック"/>
              </a:rPr>
              <a:t>How NICE supports effective clinical practice</a:t>
            </a:r>
          </a:p>
          <a:p>
            <a:pPr eaLnBrk="1" hangingPunct="1"/>
            <a:r>
              <a:rPr lang="en-GB" dirty="0" smtClean="0">
                <a:latin typeface="Times" pitchFamily="18" charset="0"/>
                <a:ea typeface="ＭＳ Ｐゴシック"/>
                <a:cs typeface="ＭＳ Ｐゴシック"/>
              </a:rPr>
              <a:t>NICE sets the standards for high quality care in the NHS. </a:t>
            </a:r>
          </a:p>
          <a:p>
            <a:pPr eaLnBrk="1" hangingPunct="1"/>
            <a:endParaRPr lang="en-GB" dirty="0" smtClean="0">
              <a:latin typeface="Times" pitchFamily="18" charset="0"/>
              <a:ea typeface="ＭＳ Ｐゴシック"/>
              <a:cs typeface="ＭＳ Ｐゴシック"/>
            </a:endParaRPr>
          </a:p>
          <a:p>
            <a:pPr eaLnBrk="1" hangingPunct="1"/>
            <a:r>
              <a:rPr lang="en-GB" dirty="0" smtClean="0">
                <a:latin typeface="Times" pitchFamily="18" charset="0"/>
                <a:ea typeface="ＭＳ Ｐゴシック"/>
                <a:cs typeface="ＭＳ Ｐゴシック"/>
              </a:rPr>
              <a:t>It is the job of NHS primary care trusts and hospitals to provide high-quality healthcare at local levels. Clinical governance (a framework within which NHS organisations are accountable for continually improving standards of care) helps them to manage and monitor the quality of care they provide. Clinical governance is backed up by health professionals’ self-regulation and their continuing professional training. </a:t>
            </a:r>
          </a:p>
          <a:p>
            <a:pPr eaLnBrk="1" hangingPunct="1">
              <a:lnSpc>
                <a:spcPct val="90000"/>
              </a:lnSpc>
              <a:spcAft>
                <a:spcPct val="50000"/>
              </a:spcAft>
            </a:pPr>
            <a:endParaRPr lang="en-GB" dirty="0" smtClean="0">
              <a:latin typeface="Times" pitchFamily="18" charset="0"/>
              <a:ea typeface="ＭＳ Ｐゴシック"/>
              <a:cs typeface="ＭＳ Ｐゴシック"/>
            </a:endParaRPr>
          </a:p>
          <a:p>
            <a:pPr eaLnBrk="1" hangingPunct="1"/>
            <a:endParaRPr lang="en-GB" dirty="0" smtClean="0">
              <a:latin typeface="Times" pitchFamily="18" charset="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i="1" dirty="0" smtClean="0">
                <a:latin typeface="Arial" pitchFamily="34" charset="0"/>
              </a:rPr>
              <a:t>Payers</a:t>
            </a:r>
          </a:p>
          <a:p>
            <a:pPr marL="285750" indent="-285750">
              <a:buFont typeface="Arial" pitchFamily="34" charset="0"/>
              <a:buChar char="•"/>
              <a:defRPr/>
            </a:pPr>
            <a:r>
              <a:rPr lang="en-US" dirty="0" smtClean="0">
                <a:latin typeface="Arial" pitchFamily="34" charset="0"/>
              </a:rPr>
              <a:t>Payment mechanisms (incl. case-based payment)</a:t>
            </a:r>
          </a:p>
          <a:p>
            <a:pPr>
              <a:defRPr/>
            </a:pPr>
            <a:r>
              <a:rPr lang="en-US" i="1" dirty="0" smtClean="0">
                <a:latin typeface="Arial" pitchFamily="34" charset="0"/>
              </a:rPr>
              <a:t>Providers</a:t>
            </a:r>
          </a:p>
          <a:p>
            <a:pPr marL="285750" indent="-285750">
              <a:buFont typeface="Arial" pitchFamily="34" charset="0"/>
              <a:buChar char="•"/>
              <a:defRPr/>
            </a:pPr>
            <a:r>
              <a:rPr lang="en-US" dirty="0" smtClean="0">
                <a:latin typeface="Arial" pitchFamily="34" charset="0"/>
              </a:rPr>
              <a:t>Benchmarking</a:t>
            </a:r>
          </a:p>
          <a:p>
            <a:pPr marL="285750" indent="-285750">
              <a:buFont typeface="Arial" pitchFamily="34" charset="0"/>
              <a:buChar char="•"/>
              <a:defRPr/>
            </a:pPr>
            <a:r>
              <a:rPr lang="en-US" dirty="0" smtClean="0">
                <a:latin typeface="Arial" pitchFamily="34" charset="0"/>
              </a:rPr>
              <a:t>Clinical audit</a:t>
            </a:r>
          </a:p>
          <a:p>
            <a:pPr marL="285750" indent="-285750">
              <a:buFont typeface="Arial" pitchFamily="34" charset="0"/>
              <a:buChar char="•"/>
              <a:defRPr/>
            </a:pPr>
            <a:r>
              <a:rPr lang="en-US" dirty="0" smtClean="0">
                <a:latin typeface="Arial" pitchFamily="34" charset="0"/>
              </a:rPr>
              <a:t>Regulation and accreditation</a:t>
            </a:r>
          </a:p>
          <a:p>
            <a:pPr>
              <a:defRPr/>
            </a:pPr>
            <a:r>
              <a:rPr lang="en-US" i="1" dirty="0" smtClean="0">
                <a:latin typeface="Arial" pitchFamily="34" charset="0"/>
              </a:rPr>
              <a:t>Clinicians</a:t>
            </a:r>
          </a:p>
          <a:p>
            <a:pPr marL="285750" indent="-285750">
              <a:buFont typeface="Arial" pitchFamily="34" charset="0"/>
              <a:buChar char="•"/>
              <a:defRPr/>
            </a:pPr>
            <a:r>
              <a:rPr lang="en-US" dirty="0" smtClean="0">
                <a:latin typeface="Arial" pitchFamily="34" charset="0"/>
              </a:rPr>
              <a:t>Professional education and training</a:t>
            </a:r>
          </a:p>
          <a:p>
            <a:pPr marL="285750" indent="-285750">
              <a:buFont typeface="Arial" pitchFamily="34" charset="0"/>
              <a:buChar char="•"/>
              <a:defRPr/>
            </a:pPr>
            <a:r>
              <a:rPr lang="en-US" dirty="0" smtClean="0">
                <a:latin typeface="Arial" pitchFamily="34" charset="0"/>
              </a:rPr>
              <a:t>Performance management</a:t>
            </a:r>
          </a:p>
          <a:p>
            <a:pPr>
              <a:defRPr/>
            </a:pPr>
            <a:r>
              <a:rPr lang="en-US" i="1" dirty="0" smtClean="0">
                <a:latin typeface="Arial" pitchFamily="34" charset="0"/>
              </a:rPr>
              <a:t>Patients and families</a:t>
            </a:r>
          </a:p>
          <a:p>
            <a:pPr marL="285750" indent="-285750">
              <a:buFont typeface="Arial" pitchFamily="34" charset="0"/>
              <a:buChar char="•"/>
              <a:defRPr/>
            </a:pPr>
            <a:r>
              <a:rPr lang="en-US" dirty="0" smtClean="0">
                <a:latin typeface="Arial" pitchFamily="34" charset="0"/>
              </a:rPr>
              <a:t>Communication of entitlement</a:t>
            </a:r>
          </a:p>
          <a:p>
            <a:pPr marL="285750" indent="-285750">
              <a:buFont typeface="Arial" pitchFamily="34" charset="0"/>
              <a:buChar char="•"/>
              <a:defRPr/>
            </a:pPr>
            <a:r>
              <a:rPr lang="en-US" b="1" dirty="0" smtClean="0">
                <a:latin typeface="Arial" pitchFamily="34" charset="0"/>
              </a:rPr>
              <a:t>Improved outcomes</a:t>
            </a:r>
          </a:p>
          <a:p>
            <a:pPr>
              <a:defRPr/>
            </a:pPr>
            <a:endParaRPr lang="en-GB"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03FDB0F-73F5-46D3-80E6-6EC09EB940E1}" type="slidenum">
              <a:rPr lang="en-GB" altLang="en-US" smtClean="0">
                <a:latin typeface="Arial" charset="0"/>
                <a:cs typeface="Arial" charset="0"/>
              </a:rPr>
              <a:pPr eaLnBrk="1" hangingPunct="1">
                <a:spcBef>
                  <a:spcPct val="0"/>
                </a:spcBef>
              </a:pPr>
              <a:t>41</a:t>
            </a:fld>
            <a:endParaRPr lang="en-GB" alt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025F4053-748E-2345-A684-0D67091C8871}" type="slidenum">
              <a:rPr lang="en-GB" smtClean="0"/>
              <a:pPr/>
              <a:t>43</a:t>
            </a:fld>
            <a:endParaRPr lang="en-GB" dirty="0"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pPr eaLnBrk="1" hangingPunct="1"/>
            <a:endParaRPr lang="en-GB" dirty="0" smtClean="0"/>
          </a:p>
        </p:txBody>
      </p:sp>
    </p:spTree>
    <p:extLst>
      <p:ext uri="{BB962C8B-B14F-4D97-AF65-F5344CB8AC3E}">
        <p14:creationId xmlns:p14="http://schemas.microsoft.com/office/powerpoint/2010/main" val="76717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In considering if it is appropriate for NICE to develop an indicator on the topic, the Indicator Advisory Committee is asked to consider the following: 1. Is the proposed indicator an outcome or a process linked by evidence to improved outcomes? a) Is the indicator measuring an outcome that reflects the quality of care? (Ideally, but not always, related to a NICE quality standard.) b) If the indicator is measuring a process is it linked by evidence to improved outcomes and supported by a NICE quality standard, NICE guidance or NICE accredited guidance? 2. Does the proposed indicator meet a national priority area? a) To what extent does it support improvements in the national outcomes frameworks for the NHS, public health or adult social care? b) Does it reflect a specific priority area identified by NHS England, Public Health England and/or the devolved administrations in Northern Ireland, Wales and Scotland? 3. Is it feasible to measure the proposed indicator? a) Is there a data collection and data fields to support the indicator or can these be developed? b) Can the indicator be developed so that it is measurable in a meaningful manner through available information systems? 4. Will the proposed indicator support quality improvement? a) Does it relate to an area where there is variation in practice? Indicators process guide 32 of 32 b) Is it an area where adoption of best practice could improve quality in terms of the impact on outcomes (effectiveness, experience or safety) for the population? 5. Is the proposed indicator attributable to the audience of the indicator set? a) Is it, at least in part, attributable to actions of general practice? b) Is it, at least in part, attributable to the actions of commissioners for a local health community?</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BAB181E8-EB64-9544-9DB7-71F4AAADFC12}" type="slidenum">
              <a:rPr lang="en-GB" smtClean="0"/>
              <a:pPr>
                <a:defRPr/>
              </a:pPr>
              <a:t>45</a:t>
            </a:fld>
            <a:endParaRPr lang="en-GB" dirty="0"/>
          </a:p>
        </p:txBody>
      </p:sp>
    </p:spTree>
    <p:extLst>
      <p:ext uri="{BB962C8B-B14F-4D97-AF65-F5344CB8AC3E}">
        <p14:creationId xmlns:p14="http://schemas.microsoft.com/office/powerpoint/2010/main" val="3127273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1143000" y="685800"/>
            <a:ext cx="4572000" cy="3429000"/>
          </a:xfrm>
        </p:spPr>
      </p:sp>
      <p:sp>
        <p:nvSpPr>
          <p:cNvPr id="778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lstStyle/>
          <a:p>
            <a:pPr defTabSz="914400" eaLnBrk="1">
              <a:spcBef>
                <a:spcPts val="400"/>
              </a:spcBef>
              <a:buClr>
                <a:srgbClr val="254061"/>
              </a:buClr>
            </a:pPr>
            <a:r>
              <a:rPr lang="en-US" altLang="en-US" sz="1200" smtClean="0">
                <a:solidFill>
                  <a:srgbClr val="254061"/>
                </a:solidFill>
                <a:latin typeface="Calibri" pitchFamily="34" charset="0"/>
                <a:ea typeface="Calibri" pitchFamily="34" charset="0"/>
                <a:cs typeface="Calibri" pitchFamily="34" charset="0"/>
                <a:sym typeface="Calibri" pitchFamily="34" charset="0"/>
              </a:rPr>
              <a:t>What are some of the lessons that can be taken away from this experience.</a:t>
            </a:r>
          </a:p>
          <a:p>
            <a:pPr defTabSz="914400" eaLnBrk="1">
              <a:spcBef>
                <a:spcPts val="400"/>
              </a:spcBef>
              <a:buClr>
                <a:srgbClr val="254061"/>
              </a:buClr>
            </a:pPr>
            <a:endParaRPr lang="en-US" altLang="en-US" sz="1200" smtClean="0">
              <a:solidFill>
                <a:srgbClr val="254061"/>
              </a:solidFill>
              <a:latin typeface="Calibri" pitchFamily="34" charset="0"/>
              <a:ea typeface="Calibri" pitchFamily="34" charset="0"/>
              <a:cs typeface="Calibri" pitchFamily="34" charset="0"/>
              <a:sym typeface="Calibri" pitchFamily="34" charset="0"/>
            </a:endParaRPr>
          </a:p>
          <a:p>
            <a:pPr defTabSz="914400" eaLnBrk="1">
              <a:spcBef>
                <a:spcPts val="400"/>
              </a:spcBef>
              <a:buClr>
                <a:srgbClr val="254061"/>
              </a:buClr>
            </a:pPr>
            <a:r>
              <a:rPr lang="en-US" altLang="en-US" sz="1200" smtClean="0">
                <a:solidFill>
                  <a:srgbClr val="254061"/>
                </a:solidFill>
                <a:latin typeface="Calibri" pitchFamily="34" charset="0"/>
                <a:ea typeface="Calibri" pitchFamily="34" charset="0"/>
                <a:cs typeface="Calibri" pitchFamily="34" charset="0"/>
                <a:sym typeface="Calibri" pitchFamily="34" charset="0"/>
              </a:rPr>
              <a:t>Good governance structures can significantly increase the legitimacy (in the eyes of the law and of the public) of HTA decisions, but:</a:t>
            </a:r>
          </a:p>
          <a:p>
            <a:pPr defTabSz="914400" eaLnBrk="1">
              <a:spcBef>
                <a:spcPts val="400"/>
              </a:spcBef>
            </a:pPr>
            <a:endParaRPr lang="en-US" altLang="en-US" sz="1200" smtClean="0">
              <a:solidFill>
                <a:srgbClr val="254061"/>
              </a:solidFill>
              <a:latin typeface="Calibri" pitchFamily="34" charset="0"/>
              <a:ea typeface="Calibri" pitchFamily="34" charset="0"/>
              <a:cs typeface="Calibri" pitchFamily="34" charset="0"/>
              <a:sym typeface="Calibri" pitchFamily="34" charset="0"/>
            </a:endParaRPr>
          </a:p>
          <a:p>
            <a:pPr defTabSz="914400" eaLnBrk="1">
              <a:spcBef>
                <a:spcPts val="400"/>
              </a:spcBef>
              <a:buClr>
                <a:srgbClr val="254061"/>
              </a:buClr>
              <a:buFontTx/>
              <a:buChar char="•"/>
            </a:pPr>
            <a:r>
              <a:rPr lang="en-US" altLang="en-US" sz="1200" smtClean="0">
                <a:solidFill>
                  <a:srgbClr val="254061"/>
                </a:solidFill>
                <a:latin typeface="Calibri" pitchFamily="34" charset="0"/>
                <a:ea typeface="Calibri" pitchFamily="34" charset="0"/>
                <a:cs typeface="Calibri" pitchFamily="34" charset="0"/>
                <a:sym typeface="Calibri" pitchFamily="34" charset="0"/>
              </a:rPr>
              <a:t>The process needs a degree of flexibility to avoid being too rigid</a:t>
            </a:r>
          </a:p>
          <a:p>
            <a:pPr defTabSz="914400" eaLnBrk="1">
              <a:spcBef>
                <a:spcPts val="400"/>
              </a:spcBef>
              <a:buClr>
                <a:srgbClr val="254061"/>
              </a:buClr>
              <a:buFontTx/>
              <a:buChar char="•"/>
            </a:pPr>
            <a:endParaRPr lang="en-US" altLang="en-US" sz="1200" smtClean="0">
              <a:solidFill>
                <a:srgbClr val="254061"/>
              </a:solidFill>
              <a:latin typeface="Calibri" pitchFamily="34" charset="0"/>
              <a:ea typeface="Calibri" pitchFamily="34" charset="0"/>
              <a:cs typeface="Calibri" pitchFamily="34" charset="0"/>
              <a:sym typeface="Calibri" pitchFamily="34" charset="0"/>
            </a:endParaRPr>
          </a:p>
          <a:p>
            <a:pPr defTabSz="914400" eaLnBrk="1">
              <a:spcBef>
                <a:spcPts val="400"/>
              </a:spcBef>
              <a:buClr>
                <a:srgbClr val="254061"/>
              </a:buClr>
              <a:buFontTx/>
              <a:buChar char="•"/>
            </a:pPr>
            <a:r>
              <a:rPr lang="en-US" altLang="en-US" sz="1200" smtClean="0">
                <a:solidFill>
                  <a:srgbClr val="254061"/>
                </a:solidFill>
                <a:latin typeface="Calibri" pitchFamily="34" charset="0"/>
                <a:ea typeface="Calibri" pitchFamily="34" charset="0"/>
                <a:cs typeface="Calibri" pitchFamily="34" charset="0"/>
                <a:sym typeface="Calibri" pitchFamily="34" charset="0"/>
              </a:rPr>
              <a:t>The system needs to be responsive and be able to adapt to changing needs</a:t>
            </a:r>
          </a:p>
          <a:p>
            <a:pPr defTabSz="914400" eaLnBrk="1">
              <a:spcBef>
                <a:spcPts val="400"/>
              </a:spcBef>
              <a:buClr>
                <a:srgbClr val="254061"/>
              </a:buClr>
              <a:buFontTx/>
              <a:buChar char="•"/>
            </a:pPr>
            <a:endParaRPr lang="en-US" altLang="en-US" sz="1200" smtClean="0">
              <a:solidFill>
                <a:srgbClr val="254061"/>
              </a:solidFill>
              <a:latin typeface="Calibri" pitchFamily="34" charset="0"/>
              <a:ea typeface="Calibri" pitchFamily="34" charset="0"/>
              <a:cs typeface="Calibri" pitchFamily="34" charset="0"/>
              <a:sym typeface="Calibri" pitchFamily="34" charset="0"/>
            </a:endParaRPr>
          </a:p>
          <a:p>
            <a:pPr defTabSz="914400" eaLnBrk="1">
              <a:spcBef>
                <a:spcPts val="400"/>
              </a:spcBef>
              <a:buClr>
                <a:srgbClr val="254061"/>
              </a:buClr>
              <a:buFontTx/>
              <a:buChar char="•"/>
            </a:pPr>
            <a:r>
              <a:rPr lang="en-US" altLang="en-US" sz="1200" smtClean="0">
                <a:solidFill>
                  <a:srgbClr val="254061"/>
                </a:solidFill>
                <a:latin typeface="Calibri" pitchFamily="34" charset="0"/>
                <a:ea typeface="Calibri" pitchFamily="34" charset="0"/>
                <a:cs typeface="Calibri" pitchFamily="34" charset="0"/>
                <a:sym typeface="Calibri" pitchFamily="34" charset="0"/>
              </a:rPr>
              <a:t>Importance of reviewing and updating processes/methods</a:t>
            </a:r>
          </a:p>
          <a:p>
            <a:pPr defTabSz="914400" eaLnBrk="1">
              <a:lnSpc>
                <a:spcPct val="100000"/>
              </a:lnSpc>
            </a:pPr>
            <a:endParaRPr lang="en-US" altLang="en-US" sz="1200" smtClean="0">
              <a:latin typeface="Calibri" pitchFamily="34" charset="0"/>
              <a:ea typeface="Calibri" pitchFamily="34" charset="0"/>
              <a:cs typeface="Calibri" pitchFamily="34" charset="0"/>
              <a:sym typeface="Calibri" pitchFamily="34" charset="0"/>
            </a:endParaRPr>
          </a:p>
          <a:p>
            <a:pPr defTabSz="914400" eaLnBrk="1">
              <a:lnSpc>
                <a:spcPct val="100000"/>
              </a:lnSpc>
            </a:pPr>
            <a:endParaRPr lang="en-US" altLang="en-US" sz="1200" smtClean="0">
              <a:latin typeface="Calibri" pitchFamily="34" charset="0"/>
              <a:ea typeface="Calibri" pitchFamily="34" charset="0"/>
              <a:cs typeface="Calibri" pitchFamily="34" charset="0"/>
              <a:sym typeface="Calibri" pitchFamily="34" charset="0"/>
            </a:endParaRPr>
          </a:p>
          <a:p>
            <a:pPr defTabSz="914400" eaLnBrk="1">
              <a:lnSpc>
                <a:spcPct val="100000"/>
              </a:lnSpc>
            </a:pPr>
            <a:r>
              <a:rPr lang="en-US" altLang="en-US" sz="1200" smtClean="0">
                <a:latin typeface="Calibri" pitchFamily="34" charset="0"/>
                <a:ea typeface="Calibri" pitchFamily="34" charset="0"/>
                <a:cs typeface="Calibri" pitchFamily="34" charset="0"/>
                <a:sym typeface="Calibri" pitchFamily="34" charset="0"/>
              </a:rPr>
              <a:t>A more general lesson around – government support/ backing – </a:t>
            </a:r>
          </a:p>
          <a:p>
            <a:pPr defTabSz="914400" eaLnBrk="1">
              <a:lnSpc>
                <a:spcPct val="100000"/>
              </a:lnSpc>
            </a:pPr>
            <a:endParaRPr lang="en-US" altLang="en-US" sz="1200" smtClean="0">
              <a:latin typeface="Calibri" pitchFamily="34" charset="0"/>
              <a:ea typeface="Calibri" pitchFamily="34" charset="0"/>
              <a:cs typeface="Calibri" pitchFamily="34" charset="0"/>
              <a:sym typeface="Calibri" pitchFamily="34" charset="0"/>
            </a:endParaRPr>
          </a:p>
          <a:p>
            <a:pPr defTabSz="914400" eaLnBrk="1">
              <a:lnSpc>
                <a:spcPct val="100000"/>
              </a:lnSpc>
            </a:pPr>
            <a:r>
              <a:rPr lang="en-US" altLang="en-US" sz="1200" smtClean="0">
                <a:latin typeface="Calibri" pitchFamily="34" charset="0"/>
                <a:ea typeface="Calibri" pitchFamily="34" charset="0"/>
                <a:cs typeface="Calibri" pitchFamily="34" charset="0"/>
                <a:sym typeface="Calibri" pitchFamily="34" charset="0"/>
              </a:rPr>
              <a:t>Story about one of the first TA published and Glaxo CEO  demanding Tony Blair overturn the decision and get rid of NICE.</a:t>
            </a:r>
          </a:p>
          <a:p>
            <a:pPr defTabSz="914400" eaLnBrk="1">
              <a:lnSpc>
                <a:spcPct val="100000"/>
              </a:lnSpc>
            </a:pPr>
            <a:endParaRPr lang="en-US" altLang="en-US" sz="1200" smtClean="0">
              <a:latin typeface="Calibri" pitchFamily="34" charset="0"/>
              <a:ea typeface="Calibri" pitchFamily="34" charset="0"/>
              <a:cs typeface="Calibri" pitchFamily="34" charset="0"/>
              <a:sym typeface="Calibri" pitchFamily="34" charset="0"/>
            </a:endParaRPr>
          </a:p>
          <a:p>
            <a:pPr defTabSz="914400" eaLnBrk="1">
              <a:lnSpc>
                <a:spcPct val="100000"/>
              </a:lnSpc>
            </a:pPr>
            <a:r>
              <a:rPr lang="en-US" altLang="en-US" sz="1200" smtClean="0">
                <a:latin typeface="Calibri" pitchFamily="34" charset="0"/>
                <a:ea typeface="Calibri" pitchFamily="34" charset="0"/>
                <a:cs typeface="Calibri" pitchFamily="34" charset="0"/>
                <a:sym typeface="Calibri" pitchFamily="34" charset="0"/>
              </a:rPr>
              <a:t>Tony Blair said that NICE was doing a good job and that NICE was independent and the government wouldn’t interfere with the decision.</a:t>
            </a: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era of Sustainable Development Goals and countries transitioning from aid, country policymakers will increasingly be making their own healthcare spending decisions with the goal of UHC. </a:t>
            </a:r>
            <a:r>
              <a:rPr lang="en-GB" dirty="0" err="1" smtClean="0"/>
              <a:t>iDSI</a:t>
            </a:r>
            <a:r>
              <a:rPr lang="en-GB" dirty="0" smtClean="0"/>
              <a:t> will provide much needed support for countries, and respond to growing demand for knowledge sharing and capacity building for priority-setting.</a:t>
            </a:r>
            <a:endParaRPr lang="en-GB"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49</a:t>
            </a:fld>
            <a:endParaRPr lang="en-GB"/>
          </a:p>
        </p:txBody>
      </p:sp>
    </p:spTree>
    <p:extLst>
      <p:ext uri="{BB962C8B-B14F-4D97-AF65-F5344CB8AC3E}">
        <p14:creationId xmlns:p14="http://schemas.microsoft.com/office/powerpoint/2010/main" val="378448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iDSI’s</a:t>
            </a:r>
            <a:r>
              <a:rPr lang="en-GB" dirty="0" smtClean="0"/>
              <a:t> mission is to guide decision makers to effective, efficient and ethical healthcare resource allocation strategies for improving people’s health. Since 2014 it has significantly strengthened local capacities for setting health priorities across Indonesia, India, Vietnam, China and South Africa.</a:t>
            </a:r>
            <a:endParaRPr lang="en-GB" dirty="0"/>
          </a:p>
        </p:txBody>
      </p:sp>
      <p:sp>
        <p:nvSpPr>
          <p:cNvPr id="4" name="Slide Number Placeholder 3"/>
          <p:cNvSpPr>
            <a:spLocks noGrp="1"/>
          </p:cNvSpPr>
          <p:nvPr>
            <p:ph type="sldNum" sz="quarter" idx="10"/>
          </p:nvPr>
        </p:nvSpPr>
        <p:spPr/>
        <p:txBody>
          <a:bodyPr/>
          <a:lstStyle/>
          <a:p>
            <a:pPr>
              <a:defRPr/>
            </a:pPr>
            <a:fld id="{F2FB3EFA-8E3C-4E4C-899D-C08FDE895B8D}" type="slidenum">
              <a:rPr lang="en-GB" smtClean="0"/>
              <a:pPr>
                <a:defRPr/>
              </a:pPr>
              <a:t>50</a:t>
            </a:fld>
            <a:endParaRPr lang="en-GB"/>
          </a:p>
        </p:txBody>
      </p:sp>
    </p:spTree>
    <p:extLst>
      <p:ext uri="{BB962C8B-B14F-4D97-AF65-F5344CB8AC3E}">
        <p14:creationId xmlns:p14="http://schemas.microsoft.com/office/powerpoint/2010/main" val="2790074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43000" y="685800"/>
            <a:ext cx="4572000" cy="3429000"/>
          </a:xfrm>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lstStyle/>
          <a:p>
            <a:pPr eaLnBrk="1"/>
            <a:r>
              <a:rPr lang="en-US" altLang="en-US" smtClean="0"/>
              <a:t>Just very quickly on NICE International.</a:t>
            </a:r>
          </a:p>
          <a:p>
            <a:pPr eaLnBrk="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0BE883B-7F6E-4F7D-B8EE-D420C802DB28}" type="slidenum">
              <a:rPr lang="en-GB" smtClean="0">
                <a:solidFill>
                  <a:srgbClr val="000000"/>
                </a:solidFill>
                <a:latin typeface="Times" pitchFamily="18" charset="0"/>
              </a:rPr>
              <a:pPr eaLnBrk="1" hangingPunct="1">
                <a:defRPr/>
              </a:pPr>
              <a:t>5</a:t>
            </a:fld>
            <a:endParaRPr lang="en-GB" smtClean="0">
              <a:solidFill>
                <a:srgbClr val="000000"/>
              </a:solidFill>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71E9BD4-0436-4EC0-BAD4-2C4BAAA2DADD}" type="slidenum">
              <a:rPr lang="en-GB" smtClean="0">
                <a:solidFill>
                  <a:srgbClr val="000000"/>
                </a:solidFill>
                <a:latin typeface="Times" pitchFamily="18" charset="0"/>
              </a:rPr>
              <a:pPr eaLnBrk="1" hangingPunct="1">
                <a:defRPr/>
              </a:pPr>
              <a:t>6</a:t>
            </a:fld>
            <a:endParaRPr lang="en-GB" smtClean="0">
              <a:solidFill>
                <a:srgbClr val="000000"/>
              </a:solidFill>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Times" pitchFamily="18" charset="0"/>
              <a:ea typeface="ＭＳ Ｐゴシック" pitchFamily="34" charset="-128"/>
            </a:endParaRPr>
          </a:p>
        </p:txBody>
      </p:sp>
      <p:sp>
        <p:nvSpPr>
          <p:cNvPr id="9219"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defRPr/>
            </a:pPr>
            <a:fld id="{DC893D13-F247-44B0-B44C-37CDF9304AF9}" type="slidenum">
              <a:rPr lang="en-GB" altLang="en-US" sz="1200"/>
              <a:pPr>
                <a:defRPr/>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ea typeface="ＭＳ Ｐゴシック" pitchFamily="34" charset="-128"/>
              </a:rPr>
              <a:t>This slide shows how NICE’s remit has expanded since being established in 1999 to do technology appraisals. We now produce many different types of guidance and other outputs/advice products.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978188B-FC4A-46E4-B430-C9C6C6E099DF}" type="slidenum">
              <a:rPr lang="en-GB" altLang="en-US" smtClean="0">
                <a:ea typeface="ＭＳ Ｐゴシック" pitchFamily="34" charset="-128"/>
                <a:cs typeface="Arial" pitchFamily="34" charset="0"/>
              </a:rPr>
              <a:pPr eaLnBrk="1" fontAlgn="base" hangingPunct="1">
                <a:spcBef>
                  <a:spcPct val="0"/>
                </a:spcBef>
                <a:spcAft>
                  <a:spcPct val="0"/>
                </a:spcAft>
              </a:pPr>
              <a:t>8</a:t>
            </a:fld>
            <a:endParaRPr lang="en-GB" altLang="en-US" smtClean="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7D5069-0741-4A63-A47B-9AAA25142618}" type="slidenum">
              <a:rPr lang="en-GB" altLang="en-US" smtClean="0">
                <a:latin typeface="Times" charset="0"/>
                <a:ea typeface="ＭＳ Ｐゴシック" pitchFamily="34" charset="-128"/>
              </a:rPr>
              <a:pPr eaLnBrk="1" hangingPunct="1">
                <a:spcBef>
                  <a:spcPct val="0"/>
                </a:spcBef>
              </a:pPr>
              <a:t>9</a:t>
            </a:fld>
            <a:endParaRPr lang="en-GB" altLang="en-US" smtClean="0">
              <a:latin typeface="Times" charset="0"/>
              <a:ea typeface="ＭＳ Ｐゴシック" pitchFamily="34" charset="-128"/>
            </a:endParaRPr>
          </a:p>
        </p:txBody>
      </p:sp>
      <p:sp>
        <p:nvSpPr>
          <p:cNvPr id="389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685800" y="437038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ea typeface="ＭＳ Ｐゴシック" pitchFamily="34" charset="-128"/>
              </a:rPr>
              <a:t>Everything we do is guided by this set of underlying principles</a:t>
            </a:r>
          </a:p>
          <a:p>
            <a:pPr eaLnBrk="1" hangingPunct="1">
              <a:spcBef>
                <a:spcPct val="0"/>
              </a:spcBef>
            </a:pPr>
            <a:endParaRPr lang="en-GB" altLang="en-US" smtClean="0">
              <a:ea typeface="ＭＳ Ｐゴシック" pitchFamily="34" charset="-128"/>
            </a:endParaRPr>
          </a:p>
          <a:p>
            <a:pPr eaLnBrk="1" hangingPunct="1">
              <a:spcBef>
                <a:spcPct val="0"/>
              </a:spcBef>
            </a:pPr>
            <a:endParaRPr lang="en-GB"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eaLnBrk="0" hangingPunct="0">
              <a:defRPr/>
            </a:pPr>
            <a:fld id="{AB6E15C6-E3F9-4BE4-B8EE-7576474469FB}" type="slidenum">
              <a:rPr lang="en-GB">
                <a:latin typeface="Times" charset="0"/>
              </a:rPr>
              <a:pPr eaLnBrk="0" hangingPunct="0">
                <a:defRPr/>
              </a:pPr>
              <a:t>10</a:t>
            </a:fld>
            <a:endParaRPr lang="en-GB">
              <a:latin typeface="Times"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i="1" smtClean="0">
                <a:latin typeface="Times" pitchFamily="18" charset="0"/>
                <a:ea typeface="ＭＳ Ｐゴシック" pitchFamily="34" charset="-128"/>
              </a:rPr>
              <a:t>SVJ </a:t>
            </a:r>
            <a:r>
              <a:rPr lang="en-GB" altLang="en-US" i="1" smtClean="0">
                <a:latin typeface="Times" pitchFamily="18" charset="0"/>
                <a:ea typeface="ＭＳ Ｐゴシック" pitchFamily="34" charset="-128"/>
                <a:sym typeface="Wingdings" pitchFamily="2" charset="2"/>
              </a:rPr>
              <a:t> </a:t>
            </a:r>
            <a:r>
              <a:rPr lang="en-GB" altLang="en-US" i="1" smtClean="0">
                <a:latin typeface="Times" pitchFamily="18" charset="0"/>
                <a:ea typeface="ＭＳ Ｐゴシック" pitchFamily="34" charset="-128"/>
              </a:rPr>
              <a:t>Social Value Judgements: Principles for the Development of NICE Guidance</a:t>
            </a:r>
            <a:r>
              <a:rPr lang="en-GB" altLang="en-US" smtClean="0">
                <a:latin typeface="Times" pitchFamily="18" charset="0"/>
                <a:ea typeface="ＭＳ Ｐゴシック" pitchFamily="34" charset="-128"/>
              </a:rPr>
              <a:t> describes the principles that NICE should follow in designing the processes it uses to develop its guidance and in developing individual pieces of guidance. It is mainly about the judgements that NICE and its advisory bodies should apply when making decisions about the effectiveness and cost effectiveness of interventions, especially where such decisions affect the allocation of NHS resources. The current edition of </a:t>
            </a:r>
            <a:r>
              <a:rPr lang="en-GB" altLang="en-US" i="1" smtClean="0">
                <a:latin typeface="Times" pitchFamily="18" charset="0"/>
                <a:ea typeface="ＭＳ Ｐゴシック" pitchFamily="34" charset="-128"/>
              </a:rPr>
              <a:t>Social Value Judgements</a:t>
            </a:r>
            <a:r>
              <a:rPr lang="en-GB" altLang="en-US" smtClean="0">
                <a:latin typeface="Times" pitchFamily="18" charset="0"/>
                <a:ea typeface="ＭＳ Ｐゴシック" pitchFamily="34" charset="-128"/>
              </a:rPr>
              <a:t> is the second. It was published in July 2008, replacing the first edition, which was published in 2005.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fld id="{4974C63A-C644-4228-8917-56E2130C1B92}" type="slidenum">
              <a:rPr lang="en-GB" altLang="en-US" smtClean="0">
                <a:solidFill>
                  <a:srgbClr val="000000"/>
                </a:solidFill>
                <a:latin typeface="Times" pitchFamily="18" charset="0"/>
              </a:rPr>
              <a:pPr>
                <a:defRPr/>
              </a:pPr>
              <a:t>11</a:t>
            </a:fld>
            <a:endParaRPr lang="en-GB" altLang="en-US" smtClean="0">
              <a:solidFill>
                <a:srgbClr val="000000"/>
              </a:solidFill>
              <a:latin typeface="Times" pitchFamily="18" charset="0"/>
            </a:endParaRPr>
          </a:p>
        </p:txBody>
      </p:sp>
      <p:sp>
        <p:nvSpPr>
          <p:cNvPr id="60419" name="Rectangle 2"/>
          <p:cNvSpPr>
            <a:spLocks noGrp="1" noRot="1" noChangeAspect="1" noChangeArrowheads="1" noTextEdit="1"/>
          </p:cNvSpPr>
          <p:nvPr>
            <p:ph type="sldImg"/>
          </p:nvPr>
        </p:nvSpPr>
        <p:spPr bwMode="auto">
          <a:xfrm>
            <a:off x="1193800" y="681038"/>
            <a:ext cx="4537075"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882650" y="4356100"/>
            <a:ext cx="50800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smtClean="0">
                <a:latin typeface="Times" pitchFamily="18" charset="0"/>
                <a:ea typeface="ＭＳ Ｐゴシック" pitchFamily="34" charset="-128"/>
              </a:rPr>
              <a:t>TA committee</a:t>
            </a:r>
          </a:p>
          <a:p>
            <a:pPr eaLnBrk="1" hangingPunct="1">
              <a:spcBef>
                <a:spcPct val="35000"/>
              </a:spcBef>
            </a:pPr>
            <a:r>
              <a:rPr lang="en-US" altLang="en-US" dirty="0" smtClean="0">
                <a:latin typeface="Times" pitchFamily="18" charset="0"/>
                <a:ea typeface="ＭＳ Ｐゴシック" pitchFamily="34" charset="-128"/>
                <a:cs typeface="Arial" charset="0"/>
              </a:rPr>
              <a:t>-Standing Committee, working across the whole spectrum of interventions and conditions</a:t>
            </a:r>
            <a:r>
              <a:rPr lang="en-US" altLang="en-US" dirty="0" smtClean="0">
                <a:latin typeface="Times" pitchFamily="18" charset="0"/>
                <a:ea typeface="ＭＳ Ｐゴシック" pitchFamily="34" charset="-128"/>
              </a:rPr>
              <a:t> </a:t>
            </a:r>
          </a:p>
          <a:p>
            <a:pPr eaLnBrk="1" hangingPunct="1">
              <a:spcBef>
                <a:spcPct val="35000"/>
              </a:spcBef>
            </a:pPr>
            <a:r>
              <a:rPr lang="en-GB" altLang="en-US" dirty="0" smtClean="0">
                <a:latin typeface="Times" pitchFamily="18" charset="0"/>
                <a:ea typeface="ＭＳ Ｐゴシック" pitchFamily="34" charset="-128"/>
              </a:rPr>
              <a:t>-members drawn from Primary Care, Secondary Care, Royal Colleges, Patient Groups, Health Economists, NHS Management, Public Health, Healthcare Industries, Biostatisticians, Lay members</a:t>
            </a:r>
          </a:p>
          <a:p>
            <a:pPr eaLnBrk="1" hangingPunct="1">
              <a:spcBef>
                <a:spcPct val="35000"/>
              </a:spcBef>
            </a:pPr>
            <a:r>
              <a:rPr lang="en-GB" altLang="en-US" dirty="0" smtClean="0">
                <a:latin typeface="Times" pitchFamily="18" charset="0"/>
                <a:ea typeface="ＭＳ Ｐゴシック" pitchFamily="34" charset="-128"/>
              </a:rPr>
              <a:t>-one </a:t>
            </a:r>
            <a:r>
              <a:rPr lang="en-US" altLang="en-US" dirty="0" smtClean="0">
                <a:latin typeface="Times" pitchFamily="18" charset="0"/>
                <a:ea typeface="ＭＳ Ｐゴシック" pitchFamily="34" charset="-128"/>
              </a:rPr>
              <a:t>meeting per month (2-3 appraisals per meeting) </a:t>
            </a:r>
            <a:endParaRPr lang="en-GB" altLang="en-US" dirty="0" smtClean="0">
              <a:latin typeface="Times" pitchFamily="18" charset="0"/>
              <a:ea typeface="ＭＳ Ｐゴシック" pitchFamily="34" charset="-128"/>
            </a:endParaRPr>
          </a:p>
          <a:p>
            <a:pPr eaLnBrk="1" hangingPunct="1">
              <a:spcBef>
                <a:spcPct val="35000"/>
              </a:spcBef>
            </a:pPr>
            <a:r>
              <a:rPr lang="en-US" altLang="en-US" dirty="0" smtClean="0">
                <a:latin typeface="Times" pitchFamily="18" charset="0"/>
                <a:ea typeface="ＭＳ Ｐゴシック" pitchFamily="34" charset="-128"/>
              </a:rPr>
              <a:t>-receives all evidence, expert statements and comments 2 weeks before each meeting</a:t>
            </a:r>
          </a:p>
          <a:p>
            <a:pPr eaLnBrk="1" hangingPunct="1">
              <a:spcBef>
                <a:spcPct val="35000"/>
              </a:spcBef>
            </a:pPr>
            <a:r>
              <a:rPr lang="en-US" altLang="en-US" dirty="0" smtClean="0">
                <a:latin typeface="Times" pitchFamily="18" charset="0"/>
                <a:ea typeface="ＭＳ Ｐゴシック" pitchFamily="34" charset="-128"/>
              </a:rPr>
              <a:t>-members with a conflict of interest for a particular drug cannot participate in an appraisal including that drug</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Appeals:</a:t>
            </a:r>
          </a:p>
          <a:p>
            <a:pPr eaLnBrk="1" hangingPunct="1">
              <a:spcBef>
                <a:spcPct val="0"/>
              </a:spcBef>
            </a:pPr>
            <a:r>
              <a:rPr lang="en-GB" altLang="en-US" dirty="0" smtClean="0">
                <a:latin typeface="Times" pitchFamily="18" charset="0"/>
                <a:ea typeface="ＭＳ Ｐゴシック" pitchFamily="34" charset="-128"/>
              </a:rPr>
              <a:t>The grounds of appeal are:</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Ground one: In making the assessment that preceded the recommendation, NICE has:</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a) failed to act fairly</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or</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b) exceeded its powers</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Ground two: The recommendation is unreasonable in the light of the evidence submitted to NICE.</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The Appeal panel is drawn from a group of individuals approved by the Secretary of State for Health. Each Appeal panel consists of five members. The Appeal panel is chaired by an external member who is engaged in the provision of healthcare in the NHS or someone who has experience in representing patients or carers or who is a patient or carer (patient representative). In addition to the Appeal Panel Chair, one non-executive director of NICE, one NHS representative, one representative of the life sciences industry, and one patient representative will join the Appeal Panel.</a:t>
            </a:r>
          </a:p>
          <a:p>
            <a:pPr eaLnBrk="1" hangingPunct="1">
              <a:spcBef>
                <a:spcPct val="0"/>
              </a:spcBef>
            </a:pPr>
            <a:endParaRPr lang="en-GB" altLang="en-US" dirty="0" smtClean="0">
              <a:latin typeface="Times" pitchFamily="18" charset="0"/>
              <a:ea typeface="ＭＳ Ｐゴシック" pitchFamily="34" charset="-128"/>
            </a:endParaRPr>
          </a:p>
          <a:p>
            <a:pPr eaLnBrk="1" hangingPunct="1">
              <a:spcBef>
                <a:spcPct val="0"/>
              </a:spcBef>
            </a:pPr>
            <a:r>
              <a:rPr lang="en-GB" altLang="en-US" dirty="0" smtClean="0">
                <a:latin typeface="Times" pitchFamily="18" charset="0"/>
                <a:ea typeface="ＭＳ Ｐゴシック" pitchFamily="34" charset="-128"/>
              </a:rPr>
              <a:t>Assuming that the appeal is valid the Appeal panel will aim to hold the appeal hearing within 8 weeks of the end of the appeal period for oral hearings and 10 weeks for written submissions.</a:t>
            </a:r>
          </a:p>
          <a:p>
            <a:pPr eaLnBrk="1" hangingPunct="1">
              <a:spcBef>
                <a:spcPct val="0"/>
              </a:spcBef>
            </a:pPr>
            <a:endParaRPr lang="en-GB" altLang="en-US" dirty="0" smtClean="0">
              <a:latin typeface="Times"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861048"/>
            <a:ext cx="7304856" cy="576064"/>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10"/>
          <p:cNvSpPr>
            <a:spLocks noGrp="1"/>
          </p:cNvSpPr>
          <p:nvPr>
            <p:ph type="body" sz="quarter" idx="13"/>
          </p:nvPr>
        </p:nvSpPr>
        <p:spPr>
          <a:xfrm>
            <a:off x="468313" y="5229200"/>
            <a:ext cx="7272337" cy="504676"/>
          </a:xfrm>
        </p:spPr>
        <p:txBody>
          <a:bodyPr>
            <a:normAutofit/>
          </a:bodyPr>
          <a:lstStyle>
            <a:lvl1pPr>
              <a:buNone/>
              <a:defRPr sz="14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78087370-8504-40BF-B7C4-20C5B105EE79}" type="slidenum">
              <a:rPr lang="en-GB"/>
              <a:pPr>
                <a:defRPr/>
              </a:pPr>
              <a:t>‹#›</a:t>
            </a:fld>
            <a:endParaRPr lang="en-GB"/>
          </a:p>
        </p:txBody>
      </p:sp>
    </p:spTree>
    <p:extLst>
      <p:ext uri="{BB962C8B-B14F-4D97-AF65-F5344CB8AC3E}">
        <p14:creationId xmlns:p14="http://schemas.microsoft.com/office/powerpoint/2010/main" val="18573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B5ACDD55-6874-41EE-85D1-E3F6799731D1}" type="slidenum">
              <a:rPr lang="en-GB"/>
              <a:pPr>
                <a:defRPr/>
              </a:pPr>
              <a:t>‹#›</a:t>
            </a:fld>
            <a:endParaRPr lang="en-GB"/>
          </a:p>
        </p:txBody>
      </p:sp>
    </p:spTree>
    <p:extLst>
      <p:ext uri="{BB962C8B-B14F-4D97-AF65-F5344CB8AC3E}">
        <p14:creationId xmlns:p14="http://schemas.microsoft.com/office/powerpoint/2010/main" val="226098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0F33FF35-74F6-4D05-AE7F-08DEB25DD196}" type="slidenum">
              <a:rPr lang="en-GB"/>
              <a:pPr>
                <a:defRPr/>
              </a:pPr>
              <a:t>‹#›</a:t>
            </a:fld>
            <a:endParaRPr lang="en-GB"/>
          </a:p>
        </p:txBody>
      </p:sp>
    </p:spTree>
    <p:extLst>
      <p:ext uri="{BB962C8B-B14F-4D97-AF65-F5344CB8AC3E}">
        <p14:creationId xmlns:p14="http://schemas.microsoft.com/office/powerpoint/2010/main" val="294192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6287FA9A-7EC6-48A5-BC83-DE1F6877BD2D}" type="slidenum">
              <a:rPr lang="en-GB"/>
              <a:pPr>
                <a:defRPr/>
              </a:pPr>
              <a:t>‹#›</a:t>
            </a:fld>
            <a:endParaRPr lang="en-GB"/>
          </a:p>
        </p:txBody>
      </p:sp>
    </p:spTree>
    <p:extLst>
      <p:ext uri="{BB962C8B-B14F-4D97-AF65-F5344CB8AC3E}">
        <p14:creationId xmlns:p14="http://schemas.microsoft.com/office/powerpoint/2010/main" val="372062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1CC5915-EC01-46E8-8990-E9AF7EDA3B70}" type="slidenum">
              <a:rPr lang="en-GB"/>
              <a:pPr>
                <a:defRPr/>
              </a:pPr>
              <a:t>‹#›</a:t>
            </a:fld>
            <a:endParaRPr lang="en-GB"/>
          </a:p>
        </p:txBody>
      </p:sp>
    </p:spTree>
    <p:extLst>
      <p:ext uri="{BB962C8B-B14F-4D97-AF65-F5344CB8AC3E}">
        <p14:creationId xmlns:p14="http://schemas.microsoft.com/office/powerpoint/2010/main" val="265340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C2C6F53C-A16D-4353-86D9-DEC6B9F5F58A}" type="slidenum">
              <a:rPr lang="en-GB"/>
              <a:pPr>
                <a:defRPr/>
              </a:pPr>
              <a:t>‹#›</a:t>
            </a:fld>
            <a:endParaRPr lang="en-GB"/>
          </a:p>
        </p:txBody>
      </p:sp>
    </p:spTree>
    <p:extLst>
      <p:ext uri="{BB962C8B-B14F-4D97-AF65-F5344CB8AC3E}">
        <p14:creationId xmlns:p14="http://schemas.microsoft.com/office/powerpoint/2010/main" val="220632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04805C9A-E57B-47C0-8FEB-2B413A1AF21B}" type="slidenum">
              <a:rPr lang="en-GB"/>
              <a:pPr>
                <a:defRPr/>
              </a:pPr>
              <a:t>‹#›</a:t>
            </a:fld>
            <a:endParaRPr lang="en-GB"/>
          </a:p>
        </p:txBody>
      </p:sp>
    </p:spTree>
    <p:extLst>
      <p:ext uri="{BB962C8B-B14F-4D97-AF65-F5344CB8AC3E}">
        <p14:creationId xmlns:p14="http://schemas.microsoft.com/office/powerpoint/2010/main" val="10417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E9E6186A-0670-4618-AB63-0AA006E9E6BA}" type="slidenum">
              <a:rPr lang="en-GB"/>
              <a:pPr>
                <a:defRPr/>
              </a:pPr>
              <a:t>‹#›</a:t>
            </a:fld>
            <a:endParaRPr lang="en-GB"/>
          </a:p>
        </p:txBody>
      </p:sp>
    </p:spTree>
    <p:extLst>
      <p:ext uri="{BB962C8B-B14F-4D97-AF65-F5344CB8AC3E}">
        <p14:creationId xmlns:p14="http://schemas.microsoft.com/office/powerpoint/2010/main" val="195646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61330F-2EFE-404C-AE4F-93FFF09AC354}" type="slidenum">
              <a:rPr lang="en-GB"/>
              <a:pPr>
                <a:defRPr/>
              </a:pPr>
              <a:t>‹#›</a:t>
            </a:fld>
            <a:endParaRPr lang="en-GB"/>
          </a:p>
        </p:txBody>
      </p:sp>
    </p:spTree>
    <p:extLst>
      <p:ext uri="{BB962C8B-B14F-4D97-AF65-F5344CB8AC3E}">
        <p14:creationId xmlns:p14="http://schemas.microsoft.com/office/powerpoint/2010/main" val="223479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095497E-19F0-453C-A198-4845F4782C80}" type="slidenum">
              <a:rPr lang="en-GB"/>
              <a:pPr>
                <a:defRPr/>
              </a:pPr>
              <a:t>‹#›</a:t>
            </a:fld>
            <a:endParaRPr lang="en-GB"/>
          </a:p>
        </p:txBody>
      </p:sp>
    </p:spTree>
    <p:extLst>
      <p:ext uri="{BB962C8B-B14F-4D97-AF65-F5344CB8AC3E}">
        <p14:creationId xmlns:p14="http://schemas.microsoft.com/office/powerpoint/2010/main" val="81459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D625CED-183E-4BCE-949C-2A889AB6D80D}" type="slidenum">
              <a:rPr lang="en-GB"/>
              <a:pPr>
                <a:defRPr/>
              </a:pPr>
              <a:t>‹#›</a:t>
            </a:fld>
            <a:endParaRPr lang="en-GB"/>
          </a:p>
        </p:txBody>
      </p:sp>
    </p:spTree>
    <p:extLst>
      <p:ext uri="{BB962C8B-B14F-4D97-AF65-F5344CB8AC3E}">
        <p14:creationId xmlns:p14="http://schemas.microsoft.com/office/powerpoint/2010/main" val="388281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64531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cs typeface="Arial" pitchFamily="34" charset="0"/>
              </a:defRPr>
            </a:lvl1pPr>
          </a:lstStyle>
          <a:p>
            <a:pPr>
              <a:defRPr/>
            </a:pPr>
            <a:fld id="{4FBD0D73-CC24-4493-BC55-FDA6635B1D0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0"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eaLnBrk="0" fontAlgn="base" hangingPunct="0">
        <a:spcBef>
          <a:spcPct val="0"/>
        </a:spcBef>
        <a:spcAft>
          <a:spcPct val="0"/>
        </a:spcAft>
        <a:defRPr sz="4400" kern="1200">
          <a:solidFill>
            <a:srgbClr val="4A4A4A"/>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a:solidFill>
            <a:srgbClr val="4A4A4A"/>
          </a:solidFill>
          <a:latin typeface="Arial" charset="0"/>
          <a:ea typeface="ＭＳ Ｐゴシック" charset="0"/>
          <a:cs typeface="Arial" charset="0"/>
        </a:defRPr>
      </a:lvl2pPr>
      <a:lvl3pPr algn="ctr" rtl="0" eaLnBrk="0" fontAlgn="base" hangingPunct="0">
        <a:spcBef>
          <a:spcPct val="0"/>
        </a:spcBef>
        <a:spcAft>
          <a:spcPct val="0"/>
        </a:spcAft>
        <a:defRPr sz="4400">
          <a:solidFill>
            <a:srgbClr val="4A4A4A"/>
          </a:solidFill>
          <a:latin typeface="Arial" charset="0"/>
          <a:ea typeface="ＭＳ Ｐゴシック" charset="0"/>
          <a:cs typeface="Arial" charset="0"/>
        </a:defRPr>
      </a:lvl3pPr>
      <a:lvl4pPr algn="ctr" rtl="0" eaLnBrk="0" fontAlgn="base" hangingPunct="0">
        <a:spcBef>
          <a:spcPct val="0"/>
        </a:spcBef>
        <a:spcAft>
          <a:spcPct val="0"/>
        </a:spcAft>
        <a:defRPr sz="4400">
          <a:solidFill>
            <a:srgbClr val="4A4A4A"/>
          </a:solidFill>
          <a:latin typeface="Arial" charset="0"/>
          <a:ea typeface="ＭＳ Ｐゴシック" charset="0"/>
          <a:cs typeface="Arial" charset="0"/>
        </a:defRPr>
      </a:lvl4pPr>
      <a:lvl5pPr algn="ctr" rtl="0" eaLnBrk="0" fontAlgn="base" hangingPunct="0">
        <a:spcBef>
          <a:spcPct val="0"/>
        </a:spcBef>
        <a:spcAft>
          <a:spcPct val="0"/>
        </a:spcAft>
        <a:defRPr sz="4400">
          <a:solidFill>
            <a:srgbClr val="4A4A4A"/>
          </a:solidFill>
          <a:latin typeface="Arial" charset="0"/>
          <a:ea typeface="ＭＳ Ｐゴシック" charset="0"/>
          <a:cs typeface="Arial" charset="0"/>
        </a:defRPr>
      </a:lvl5pPr>
      <a:lvl6pPr marL="457200" algn="ctr" rtl="0" fontAlgn="base">
        <a:spcBef>
          <a:spcPct val="0"/>
        </a:spcBef>
        <a:spcAft>
          <a:spcPct val="0"/>
        </a:spcAft>
        <a:defRPr sz="4400">
          <a:solidFill>
            <a:srgbClr val="4A4A4A"/>
          </a:solidFill>
          <a:latin typeface="Arial" charset="0"/>
          <a:cs typeface="Arial" charset="0"/>
        </a:defRPr>
      </a:lvl6pPr>
      <a:lvl7pPr marL="914400" algn="ctr" rtl="0" fontAlgn="base">
        <a:spcBef>
          <a:spcPct val="0"/>
        </a:spcBef>
        <a:spcAft>
          <a:spcPct val="0"/>
        </a:spcAft>
        <a:defRPr sz="4400">
          <a:solidFill>
            <a:srgbClr val="4A4A4A"/>
          </a:solidFill>
          <a:latin typeface="Arial" charset="0"/>
          <a:cs typeface="Arial" charset="0"/>
        </a:defRPr>
      </a:lvl7pPr>
      <a:lvl8pPr marL="1371600" algn="ctr" rtl="0" fontAlgn="base">
        <a:spcBef>
          <a:spcPct val="0"/>
        </a:spcBef>
        <a:spcAft>
          <a:spcPct val="0"/>
        </a:spcAft>
        <a:defRPr sz="4400">
          <a:solidFill>
            <a:srgbClr val="4A4A4A"/>
          </a:solidFill>
          <a:latin typeface="Arial" charset="0"/>
          <a:cs typeface="Arial" charset="0"/>
        </a:defRPr>
      </a:lvl8pPr>
      <a:lvl9pPr marL="1828800" algn="ctr" rtl="0" fontAlgn="base">
        <a:spcBef>
          <a:spcPct val="0"/>
        </a:spcBef>
        <a:spcAft>
          <a:spcPct val="0"/>
        </a:spcAft>
        <a:defRPr sz="4400">
          <a:solidFill>
            <a:srgbClr val="4A4A4A"/>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A4A4A"/>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4A4A4A"/>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A4A4A"/>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ce.org.uk/media/C18/30/SVJ2PUBLICATION2008.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nice.org.uk/guidance/index.jsp?action=byID&amp;o=12040" TargetMode="External"/><Relationship Id="rId13" Type="http://schemas.openxmlformats.org/officeDocument/2006/relationships/hyperlink" Target="http://guidance.nice.org.uk/TA215" TargetMode="External"/><Relationship Id="rId18" Type="http://schemas.openxmlformats.org/officeDocument/2006/relationships/hyperlink" Target="http://publications.nice.org.uk/dasatinib-nilotinib-and-standard-dose-imatinib-for-the-first-line-treatment-of-chronic-myeloid-ta251" TargetMode="External"/><Relationship Id="rId3" Type="http://schemas.openxmlformats.org/officeDocument/2006/relationships/hyperlink" Target="http://www.nice.org.uk/Guidance/TA155" TargetMode="External"/><Relationship Id="rId21" Type="http://schemas.openxmlformats.org/officeDocument/2006/relationships/hyperlink" Target="http://publications.nice.org.uk/abiraterone-for-castration-resistant-metastatic-prostate-cancer-previously-treated-with-a-ta259" TargetMode="External"/><Relationship Id="rId7" Type="http://schemas.openxmlformats.org/officeDocument/2006/relationships/hyperlink" Target="http://www.nice.org.uk/guidance/index.jsp?action=byID&amp;o=11918" TargetMode="External"/><Relationship Id="rId12" Type="http://schemas.openxmlformats.org/officeDocument/2006/relationships/hyperlink" Target="http://guidance.nice.org.uk/TA/Wave10/21" TargetMode="External"/><Relationship Id="rId17" Type="http://schemas.openxmlformats.org/officeDocument/2006/relationships/hyperlink" Target="http://guidance.nice.org.uk/TA241" TargetMode="External"/><Relationship Id="rId2" Type="http://schemas.openxmlformats.org/officeDocument/2006/relationships/hyperlink" Target="http://www.nice.org.uk/Guidance/TA129" TargetMode="External"/><Relationship Id="rId16" Type="http://schemas.openxmlformats.org/officeDocument/2006/relationships/hyperlink" Target="http://guidance.nice.org.uk/TA238" TargetMode="External"/><Relationship Id="rId20" Type="http://schemas.openxmlformats.org/officeDocument/2006/relationships/hyperlink" Target="http://publications.nice.org.uk/erlotinib-for-the-first-line-treatment-of-locally-advanced-or-metastatic-egfr-tk-mutation-positive-ta258" TargetMode="External"/><Relationship Id="rId1" Type="http://schemas.openxmlformats.org/officeDocument/2006/relationships/slideLayout" Target="../slideLayouts/slideLayout2.xml"/><Relationship Id="rId6" Type="http://schemas.openxmlformats.org/officeDocument/2006/relationships/hyperlink" Target="http://www.nice.org.uk/guidance/index.jsp?action=byID&amp;o=11937" TargetMode="External"/><Relationship Id="rId11" Type="http://schemas.openxmlformats.org/officeDocument/2006/relationships/hyperlink" Target="http://guidance.nice.org.uk/TA/Wave13/40" TargetMode="External"/><Relationship Id="rId24" Type="http://schemas.openxmlformats.org/officeDocument/2006/relationships/hyperlink" Target="http://guidance.nice.org.uk/TA269" TargetMode="External"/><Relationship Id="rId5" Type="http://schemas.openxmlformats.org/officeDocument/2006/relationships/hyperlink" Target="http://www.nice.org.uk/guidance/index.jsp?action=byID&amp;o=11817" TargetMode="External"/><Relationship Id="rId15" Type="http://schemas.openxmlformats.org/officeDocument/2006/relationships/hyperlink" Target="http://guidance.nice.org.uk/TA220" TargetMode="External"/><Relationship Id="rId23" Type="http://schemas.openxmlformats.org/officeDocument/2006/relationships/hyperlink" Target="http://guidance.nice.org.uk/TA268" TargetMode="External"/><Relationship Id="rId10" Type="http://schemas.openxmlformats.org/officeDocument/2006/relationships/hyperlink" Target="http://guidance.nice.org.uk/TA/Wave18/26" TargetMode="External"/><Relationship Id="rId19" Type="http://schemas.openxmlformats.org/officeDocument/2006/relationships/hyperlink" Target="http://publications.nice.org.uk/fingolimod-for-the-treatment-of-highly-active-relapsingremitting-multiple-sclerosis-ta254" TargetMode="External"/><Relationship Id="rId4" Type="http://schemas.openxmlformats.org/officeDocument/2006/relationships/hyperlink" Target="http://www.nice.org.uk/Guidance/TA162" TargetMode="External"/><Relationship Id="rId9" Type="http://schemas.openxmlformats.org/officeDocument/2006/relationships/hyperlink" Target="http://www.nice.org.uk/guidance/index.jsp?action=byID&amp;o=12038" TargetMode="External"/><Relationship Id="rId14" Type="http://schemas.openxmlformats.org/officeDocument/2006/relationships/hyperlink" Target="http://guidance.nice.org.uk/TA218" TargetMode="External"/><Relationship Id="rId22" Type="http://schemas.openxmlformats.org/officeDocument/2006/relationships/hyperlink" Target="http://guidance.nice.org.uk/TA265"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publications.nice.org.uk/ranibizumab-for-treating-visual-impairment-caused-by-macular-oedema-secondary-to-retinal-vein-ta283/implementation" TargetMode="External"/><Relationship Id="rId13" Type="http://schemas.openxmlformats.org/officeDocument/2006/relationships/hyperlink" Target="http://publications.nice.org.uk/teriflunomide-for-treating-relapsingremitting-multiple-sclerosis-ta303" TargetMode="External"/><Relationship Id="rId3" Type="http://schemas.openxmlformats.org/officeDocument/2006/relationships/hyperlink" Target="http://guidance.nice.org.uk/TA274" TargetMode="External"/><Relationship Id="rId7" Type="http://schemas.openxmlformats.org/officeDocument/2006/relationships/hyperlink" Target="http://guidance.nice.org.uk/TA282" TargetMode="External"/><Relationship Id="rId12" Type="http://schemas.openxmlformats.org/officeDocument/2006/relationships/hyperlink" Target="http://publications.nice.org.uk/fluocinolone-acetonide-intravitreal-implant-for-treating-chronic-diabetic-macular-oedema-after-an-ta301" TargetMode="External"/><Relationship Id="rId2" Type="http://schemas.openxmlformats.org/officeDocument/2006/relationships/notesSlide" Target="../notesSlides/notesSlide17.xml"/><Relationship Id="rId16" Type="http://schemas.openxmlformats.org/officeDocument/2006/relationships/hyperlink" Target="http://publications.nice.org.uk/afatinib-for-treating-epidermal-growth-factor-receptor-mutation-positive-locally-advanced-or-ta310" TargetMode="External"/><Relationship Id="rId1" Type="http://schemas.openxmlformats.org/officeDocument/2006/relationships/slideLayout" Target="../slideLayouts/slideLayout2.xml"/><Relationship Id="rId6" Type="http://schemas.openxmlformats.org/officeDocument/2006/relationships/hyperlink" Target="http://guidance.nice.org.uk/TA280" TargetMode="External"/><Relationship Id="rId11" Type="http://schemas.openxmlformats.org/officeDocument/2006/relationships/hyperlink" Target="http://publications.nice.org.uk/ranibizumab-for-treating-choroidal-neovascularisation-associated-with-pathological-myopia-ta298/guidance" TargetMode="External"/><Relationship Id="rId5" Type="http://schemas.openxmlformats.org/officeDocument/2006/relationships/hyperlink" Target="http://guidance.nice.org.uk/TA278" TargetMode="External"/><Relationship Id="rId15" Type="http://schemas.openxmlformats.org/officeDocument/2006/relationships/hyperlink" Target="http://publications.nice.org.uk/pixantrone-monotherapy-for-treating-multiply-relapsed-or-refractory-aggressive-non-hodgkins-bcell-ta306" TargetMode="External"/><Relationship Id="rId10" Type="http://schemas.openxmlformats.org/officeDocument/2006/relationships/hyperlink" Target="http://publications.nice.org.uk/aflibercept-solution-for-injection-for-treating-wet-agerelated-macular-degeneration-ta294" TargetMode="External"/><Relationship Id="rId4" Type="http://schemas.openxmlformats.org/officeDocument/2006/relationships/hyperlink" Target="http://guidance.nice.org.uk/TA276" TargetMode="External"/><Relationship Id="rId9" Type="http://schemas.openxmlformats.org/officeDocument/2006/relationships/hyperlink" Target="http://publications.nice.org.uk/eltrombopag-for-treating-chronic-immune-idiopathic-thrombocytopenic-purpura-review-of-technology-ta293" TargetMode="External"/><Relationship Id="rId14" Type="http://schemas.openxmlformats.org/officeDocument/2006/relationships/hyperlink" Target="http://publications.nice.org.uk/aflibercept-for-treating-visual-impairment-caused-by-macular-oedema-secondary-to-central-retinal-ta30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5.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dsihealth.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cgdev.org/" TargetMode="External"/><Relationship Id="rId18" Type="http://schemas.openxmlformats.org/officeDocument/2006/relationships/hyperlink" Target="http://wwwf.imperial.ac.uk/business-school/research/health-management/"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notesSlide" Target="../notesSlides/notesSlide27.xml"/><Relationship Id="rId16"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hyperlink" Target="http://www.york.ac.uk/che/" TargetMode="External"/><Relationship Id="rId5" Type="http://schemas.openxmlformats.org/officeDocument/2006/relationships/diagramQuickStyle" Target="../diagrams/quickStyle4.xml"/><Relationship Id="rId15" Type="http://schemas.openxmlformats.org/officeDocument/2006/relationships/hyperlink" Target="http://www.nice.org.uk/niceinternational" TargetMode="External"/><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diagramLayout" Target="../diagrams/layout4.xml"/><Relationship Id="rId9" Type="http://schemas.openxmlformats.org/officeDocument/2006/relationships/hyperlink" Target="http://www.hitap.net/en" TargetMode="External"/><Relationship Id="rId1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1"/>
          <p:cNvSpPr>
            <a:spLocks noGrp="1"/>
          </p:cNvSpPr>
          <p:nvPr>
            <p:ph type="subTitle" idx="1"/>
          </p:nvPr>
        </p:nvSpPr>
        <p:spPr>
          <a:xfrm>
            <a:off x="468313" y="3860800"/>
            <a:ext cx="7304087" cy="576263"/>
          </a:xfrm>
        </p:spPr>
        <p:txBody>
          <a:bodyPr/>
          <a:lstStyle/>
          <a:p>
            <a:pPr eaLnBrk="1" hangingPunct="1">
              <a:spcBef>
                <a:spcPts val="0"/>
              </a:spcBef>
              <a:spcAft>
                <a:spcPts val="0"/>
              </a:spcAft>
              <a:buSzPct val="120000"/>
              <a:defRPr/>
            </a:pPr>
            <a:r>
              <a:rPr lang="en-GB" sz="1800" dirty="0">
                <a:ea typeface="ＭＳ Ｐゴシック" pitchFamily="34" charset="-128"/>
              </a:rPr>
              <a:t>Role of NICE in the UK – turning evidence into policy</a:t>
            </a:r>
            <a:endParaRPr lang="en-GB" sz="1800" dirty="0" smtClean="0">
              <a:ea typeface="ＭＳ Ｐゴシック" pitchFamily="34" charset="-128"/>
            </a:endParaRPr>
          </a:p>
          <a:p>
            <a:pPr eaLnBrk="1" hangingPunct="1">
              <a:buFont typeface="Arial" pitchFamily="34" charset="0"/>
              <a:buNone/>
              <a:defRPr/>
            </a:pPr>
            <a:endParaRPr lang="en-GB" sz="1800" dirty="0" smtClean="0">
              <a:ea typeface="ＭＳ Ｐゴシック" pitchFamily="34" charset="-128"/>
            </a:endParaRPr>
          </a:p>
          <a:p>
            <a:pPr eaLnBrk="1" hangingPunct="1">
              <a:buFont typeface="Arial" pitchFamily="34" charset="0"/>
              <a:buNone/>
              <a:defRPr/>
            </a:pPr>
            <a:r>
              <a:rPr lang="en-GB" sz="1800" dirty="0" smtClean="0">
                <a:ea typeface="ＭＳ Ｐゴシック" pitchFamily="34" charset="-128"/>
              </a:rPr>
              <a:t>March 2016</a:t>
            </a:r>
          </a:p>
          <a:p>
            <a:pPr eaLnBrk="1" hangingPunct="1">
              <a:buFont typeface="Arial" pitchFamily="34" charset="0"/>
              <a:buNone/>
              <a:defRPr/>
            </a:pPr>
            <a:endParaRPr lang="en-GB" sz="1800" dirty="0" smtClean="0">
              <a:ea typeface="ＭＳ Ｐゴシック" pitchFamily="34" charset="-128"/>
            </a:endParaRPr>
          </a:p>
          <a:p>
            <a:pPr eaLnBrk="1" hangingPunct="1">
              <a:buFont typeface="Arial" pitchFamily="34" charset="0"/>
              <a:buNone/>
              <a:defRPr/>
            </a:pPr>
            <a:r>
              <a:rPr lang="en-GB" sz="1800" i="1" dirty="0" smtClean="0">
                <a:ea typeface="ＭＳ Ｐゴシック" pitchFamily="34" charset="-128"/>
              </a:rPr>
              <a:t>Francis </a:t>
            </a:r>
            <a:r>
              <a:rPr lang="en-GB" sz="1800" i="1" dirty="0" smtClean="0">
                <a:ea typeface="ＭＳ Ｐゴシック" pitchFamily="34" charset="-128"/>
              </a:rPr>
              <a:t>Ruiz, </a:t>
            </a:r>
            <a:r>
              <a:rPr lang="en-GB" sz="1800" dirty="0" smtClean="0">
                <a:ea typeface="ＭＳ Ｐゴシック" pitchFamily="34" charset="-128"/>
              </a:rPr>
              <a:t>NICE International</a:t>
            </a:r>
            <a:endParaRPr lang="en-GB" sz="1800" dirty="0" smtClean="0">
              <a:ea typeface="ＭＳ Ｐゴシック" pitchFamily="34" charset="-128"/>
            </a:endParaRPr>
          </a:p>
        </p:txBody>
      </p:sp>
      <p:pic>
        <p:nvPicPr>
          <p:cNvPr id="15364" name="Picture 4"/>
          <p:cNvPicPr>
            <a:picLocks noChangeAspect="1" noChangeArrowheads="1"/>
          </p:cNvPicPr>
          <p:nvPr/>
        </p:nvPicPr>
        <p:blipFill>
          <a:blip r:embed="rId2" cstate="print"/>
          <a:srcRect/>
          <a:stretch>
            <a:fillRect/>
          </a:stretch>
        </p:blipFill>
        <p:spPr bwMode="auto">
          <a:xfrm>
            <a:off x="6372225" y="2276475"/>
            <a:ext cx="19208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 name="Rectangle 4"/>
          <p:cNvSpPr>
            <a:spLocks noChangeArrowheads="1"/>
          </p:cNvSpPr>
          <p:nvPr/>
        </p:nvSpPr>
        <p:spPr bwMode="auto">
          <a:xfrm>
            <a:off x="622300" y="6303962"/>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800">
                <a:solidFill>
                  <a:srgbClr val="4A4A4A"/>
                </a:solidFill>
                <a:latin typeface="Arial" charset="0"/>
                <a:ea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ea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ea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eaLnBrk="1" hangingPunct="1">
              <a:spcBef>
                <a:spcPct val="0"/>
              </a:spcBef>
              <a:buFontTx/>
              <a:buNone/>
            </a:pPr>
            <a:r>
              <a:rPr lang="en-AU" altLang="en-US" sz="1000" dirty="0">
                <a:solidFill>
                  <a:srgbClr val="000000"/>
                </a:solidFill>
                <a:latin typeface="Times" pitchFamily="18" charset="0"/>
              </a:rPr>
              <a:t>Copyright </a:t>
            </a:r>
            <a:r>
              <a:rPr lang="en-GB" altLang="en-US" sz="1000" b="1" i="1" dirty="0">
                <a:solidFill>
                  <a:srgbClr val="000000"/>
                </a:solidFill>
                <a:latin typeface="Times" pitchFamily="18" charset="0"/>
              </a:rPr>
              <a:t>©  </a:t>
            </a:r>
            <a:r>
              <a:rPr lang="en-GB" altLang="en-US" sz="1000" b="1" dirty="0" smtClean="0">
                <a:solidFill>
                  <a:srgbClr val="000000"/>
                </a:solidFill>
                <a:latin typeface="Times" pitchFamily="18" charset="0"/>
              </a:rPr>
              <a:t>2016 </a:t>
            </a:r>
            <a:r>
              <a:rPr lang="en-AU" altLang="en-US" sz="1000" dirty="0" smtClean="0">
                <a:solidFill>
                  <a:srgbClr val="000000"/>
                </a:solidFill>
                <a:latin typeface="Times" pitchFamily="18" charset="0"/>
              </a:rPr>
              <a:t>NICE</a:t>
            </a:r>
            <a:endParaRPr lang="en-GB" altLang="en-US" sz="1000" dirty="0">
              <a:solidFill>
                <a:srgbClr val="000000"/>
              </a:solidFill>
              <a:latin typeface="Times" pitchFamily="18" charset="0"/>
            </a:endParaRPr>
          </a:p>
        </p:txBody>
      </p:sp>
      <p:pic>
        <p:nvPicPr>
          <p:cNvPr id="1027" name="Picture 3" descr="\\nice.nhs.uk\Data\International\PARTNER ORGANISATIONS\Gates\iDSI (formerly iDSN)\Communications and dissemination\IDSI logos\iDS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533" y="980728"/>
            <a:ext cx="1888257" cy="944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z="3600" smtClean="0">
                <a:latin typeface="Arial" charset="0"/>
                <a:ea typeface="ＭＳ Ｐゴシック" pitchFamily="34" charset="-128"/>
                <a:cs typeface="Arial" charset="0"/>
              </a:rPr>
              <a:t>Role of cost effectiveness in NICE guidance (SVJ, 2008)</a:t>
            </a:r>
          </a:p>
        </p:txBody>
      </p:sp>
      <p:sp>
        <p:nvSpPr>
          <p:cNvPr id="16387" name="Rectangle 3"/>
          <p:cNvSpPr>
            <a:spLocks noGrp="1" noChangeArrowheads="1"/>
          </p:cNvSpPr>
          <p:nvPr>
            <p:ph type="body" idx="1"/>
          </p:nvPr>
        </p:nvSpPr>
        <p:spPr>
          <a:xfrm>
            <a:off x="719138" y="1676400"/>
            <a:ext cx="7902575" cy="4672013"/>
          </a:xfrm>
        </p:spPr>
        <p:txBody>
          <a:bodyPr/>
          <a:lstStyle/>
          <a:p>
            <a:pPr eaLnBrk="1" hangingPunct="1">
              <a:lnSpc>
                <a:spcPct val="90000"/>
              </a:lnSpc>
              <a:spcAft>
                <a:spcPts val="1200"/>
              </a:spcAft>
            </a:pPr>
            <a:r>
              <a:rPr lang="en-GB" altLang="en-US" sz="2000" smtClean="0">
                <a:latin typeface="Arial" charset="0"/>
                <a:ea typeface="ＭＳ Ｐゴシック" pitchFamily="34" charset="-128"/>
                <a:cs typeface="Arial" charset="0"/>
              </a:rPr>
              <a:t>“Those developing </a:t>
            </a:r>
            <a:r>
              <a:rPr lang="en-GB" altLang="en-US" sz="2000" i="1" smtClean="0">
                <a:latin typeface="Arial" charset="0"/>
                <a:ea typeface="ＭＳ Ｐゴシック" pitchFamily="34" charset="-128"/>
                <a:cs typeface="Arial" charset="0"/>
              </a:rPr>
              <a:t>clinical guidelines, technology appraisals or public health guidance</a:t>
            </a:r>
            <a:r>
              <a:rPr lang="en-GB" altLang="en-US" sz="2000" smtClean="0">
                <a:latin typeface="Arial" charset="0"/>
                <a:ea typeface="ＭＳ Ｐゴシック" pitchFamily="34" charset="-128"/>
                <a:cs typeface="Arial" charset="0"/>
              </a:rPr>
              <a:t> </a:t>
            </a:r>
            <a:r>
              <a:rPr lang="en-GB" altLang="en-US" sz="2000" u="sng" smtClean="0">
                <a:latin typeface="Arial" charset="0"/>
                <a:ea typeface="ＭＳ Ｐゴシック" pitchFamily="34" charset="-128"/>
                <a:cs typeface="Arial" charset="0"/>
              </a:rPr>
              <a:t>must</a:t>
            </a:r>
            <a:r>
              <a:rPr lang="en-GB" altLang="en-US" sz="2000" smtClean="0">
                <a:latin typeface="Arial" charset="0"/>
                <a:ea typeface="ＭＳ Ｐゴシック" pitchFamily="34" charset="-128"/>
                <a:cs typeface="Arial" charset="0"/>
              </a:rPr>
              <a:t> take into account the relative costs and benefits of interventions (their ‘cost effectiveness’) when deciding whether or not to recommend them.” (Principle 2, SVJ, NICE 2008) </a:t>
            </a:r>
          </a:p>
          <a:p>
            <a:pPr eaLnBrk="1" hangingPunct="1">
              <a:lnSpc>
                <a:spcPct val="90000"/>
              </a:lnSpc>
              <a:spcAft>
                <a:spcPts val="1200"/>
              </a:spcAft>
              <a:buFontTx/>
              <a:buNone/>
            </a:pPr>
            <a:r>
              <a:rPr lang="en-GB" altLang="en-US" sz="2000" smtClean="0">
                <a:latin typeface="Arial" charset="0"/>
                <a:ea typeface="ＭＳ Ｐゴシック" pitchFamily="34" charset="-128"/>
                <a:cs typeface="Arial" charset="0"/>
              </a:rPr>
              <a:t>BUT</a:t>
            </a:r>
          </a:p>
          <a:p>
            <a:pPr eaLnBrk="1" hangingPunct="1">
              <a:lnSpc>
                <a:spcPct val="90000"/>
              </a:lnSpc>
              <a:spcAft>
                <a:spcPts val="1200"/>
              </a:spcAft>
            </a:pPr>
            <a:r>
              <a:rPr lang="en-GB" altLang="en-US" sz="2000" smtClean="0">
                <a:latin typeface="Arial" charset="0"/>
                <a:ea typeface="ＭＳ Ｐゴシック" pitchFamily="34" charset="-128"/>
                <a:cs typeface="Arial" charset="0"/>
              </a:rPr>
              <a:t>“Decisions about whether to recommend interventions should </a:t>
            </a:r>
            <a:r>
              <a:rPr lang="en-GB" altLang="en-US" sz="2000" i="1" smtClean="0">
                <a:latin typeface="Arial" charset="0"/>
                <a:ea typeface="ＭＳ Ｐゴシック" pitchFamily="34" charset="-128"/>
                <a:cs typeface="Arial" charset="0"/>
              </a:rPr>
              <a:t>not be based on evidence of their relative costs and benefits </a:t>
            </a:r>
            <a:r>
              <a:rPr lang="en-GB" altLang="en-US" sz="2000" i="1" u="sng" smtClean="0">
                <a:latin typeface="Arial" charset="0"/>
                <a:ea typeface="ＭＳ Ｐゴシック" pitchFamily="34" charset="-128"/>
                <a:cs typeface="Arial" charset="0"/>
              </a:rPr>
              <a:t>alone</a:t>
            </a:r>
            <a:r>
              <a:rPr lang="en-GB" altLang="en-US" sz="2000" smtClean="0">
                <a:latin typeface="Arial" charset="0"/>
                <a:ea typeface="ＭＳ Ｐゴシック" pitchFamily="34" charset="-128"/>
                <a:cs typeface="Arial" charset="0"/>
              </a:rPr>
              <a:t>. NICE must consider other factors when developing its guidance, including the need to distribute health resources in the fairest way within society as a whole.” (Principle 3) </a:t>
            </a:r>
          </a:p>
          <a:p>
            <a:pPr eaLnBrk="1" hangingPunct="1">
              <a:lnSpc>
                <a:spcPct val="90000"/>
              </a:lnSpc>
              <a:spcAft>
                <a:spcPts val="1200"/>
              </a:spcAft>
            </a:pPr>
            <a:r>
              <a:rPr lang="en-GB" altLang="en-US" sz="1200" smtClean="0">
                <a:latin typeface="Arial" charset="0"/>
                <a:ea typeface="ＭＳ Ｐゴシック" pitchFamily="34" charset="-128"/>
                <a:cs typeface="Arial" charset="0"/>
              </a:rPr>
              <a:t>See: </a:t>
            </a:r>
            <a:r>
              <a:rPr lang="en-GB" altLang="en-US" sz="1200" smtClean="0">
                <a:latin typeface="Arial" charset="0"/>
                <a:ea typeface="ＭＳ Ｐゴシック" pitchFamily="34" charset="-128"/>
                <a:cs typeface="Arial" charset="0"/>
                <a:hlinkClick r:id="rId3"/>
              </a:rPr>
              <a:t>http://www.nice.org.uk/media/C18/30/SVJ2PUBLICATION2008.pdf</a:t>
            </a:r>
            <a:endParaRPr lang="en-GB" altLang="en-US" sz="120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79512" y="1052736"/>
            <a:ext cx="8712968" cy="892051"/>
          </a:xfrm>
        </p:spPr>
        <p:txBody>
          <a:bodyPr/>
          <a:lstStyle/>
          <a:p>
            <a:pPr marL="180975" indent="0" algn="ctr" eaLnBrk="1" hangingPunct="1">
              <a:buFontTx/>
              <a:buNone/>
            </a:pPr>
            <a:r>
              <a:rPr lang="en-GB" altLang="en-US" sz="2000" b="1" dirty="0" smtClean="0">
                <a:solidFill>
                  <a:schemeClr val="accent6">
                    <a:lumMod val="50000"/>
                  </a:schemeClr>
                </a:solidFill>
                <a:latin typeface="Arial" charset="0"/>
                <a:ea typeface="ＭＳ Ｐゴシック" pitchFamily="34" charset="-128"/>
                <a:cs typeface="Arial" charset="0"/>
              </a:rPr>
              <a:t>Guidance on the use of new and existing medicines, treatments and procedures within the NHS </a:t>
            </a:r>
          </a:p>
        </p:txBody>
      </p:sp>
      <p:sp>
        <p:nvSpPr>
          <p:cNvPr id="19459" name="Rectangle 3"/>
          <p:cNvSpPr>
            <a:spLocks noGrp="1" noChangeArrowheads="1"/>
          </p:cNvSpPr>
          <p:nvPr>
            <p:ph type="title"/>
          </p:nvPr>
        </p:nvSpPr>
        <p:spPr>
          <a:xfrm>
            <a:off x="755650" y="44624"/>
            <a:ext cx="8181975" cy="838200"/>
          </a:xfrm>
        </p:spPr>
        <p:txBody>
          <a:bodyPr/>
          <a:lstStyle/>
          <a:p>
            <a:pPr eaLnBrk="1" hangingPunct="1"/>
            <a:r>
              <a:rPr lang="en-GB" altLang="en-US" sz="3600" dirty="0" smtClean="0">
                <a:latin typeface="Arial" charset="0"/>
                <a:ea typeface="ＭＳ Ｐゴシック" pitchFamily="34" charset="-128"/>
                <a:cs typeface="Arial" charset="0"/>
              </a:rPr>
              <a:t>NICE Technology appraisals</a:t>
            </a:r>
          </a:p>
        </p:txBody>
      </p:sp>
      <p:sp>
        <p:nvSpPr>
          <p:cNvPr id="7" name="TextBox 6"/>
          <p:cNvSpPr txBox="1"/>
          <p:nvPr/>
        </p:nvSpPr>
        <p:spPr>
          <a:xfrm>
            <a:off x="179512" y="1916832"/>
            <a:ext cx="8640960" cy="3994940"/>
          </a:xfrm>
          <a:prstGeom prst="rect">
            <a:avLst/>
          </a:prstGeom>
          <a:noFill/>
        </p:spPr>
        <p:txBody>
          <a:bodyPr wrap="square">
            <a:spAutoFit/>
          </a:bodyPr>
          <a:lstStyle/>
          <a:p>
            <a:pPr eaLnBrk="0" hangingPunct="0">
              <a:spcBef>
                <a:spcPct val="30000"/>
              </a:spcBef>
              <a:defRPr/>
            </a:pPr>
            <a:r>
              <a:rPr lang="en-GB" sz="2000" dirty="0">
                <a:solidFill>
                  <a:srgbClr val="333399"/>
                </a:solidFill>
                <a:latin typeface="Arial"/>
                <a:ea typeface="ＭＳ Ｐゴシック" pitchFamily="-1" charset="-128"/>
                <a:cs typeface="Arial"/>
              </a:rPr>
              <a:t>Two types of appraisals</a:t>
            </a:r>
            <a:r>
              <a:rPr lang="en-GB" sz="2000" dirty="0" smtClean="0">
                <a:solidFill>
                  <a:srgbClr val="333399"/>
                </a:solidFill>
                <a:latin typeface="Arial"/>
                <a:ea typeface="ＭＳ Ｐゴシック" pitchFamily="-1" charset="-128"/>
                <a:cs typeface="Arial"/>
              </a:rPr>
              <a:t>:</a:t>
            </a:r>
          </a:p>
          <a:p>
            <a:pPr eaLnBrk="0" hangingPunct="0">
              <a:spcBef>
                <a:spcPct val="30000"/>
              </a:spcBef>
              <a:defRPr/>
            </a:pPr>
            <a:endParaRPr lang="en-GB" sz="1200" dirty="0">
              <a:solidFill>
                <a:srgbClr val="333399"/>
              </a:solidFill>
              <a:latin typeface="Arial"/>
              <a:ea typeface="ＭＳ Ｐゴシック" pitchFamily="-1" charset="-128"/>
              <a:cs typeface="Arial"/>
            </a:endParaRPr>
          </a:p>
          <a:p>
            <a:pPr marL="0" lvl="1" eaLnBrk="0" hangingPunct="0">
              <a:spcBef>
                <a:spcPct val="30000"/>
              </a:spcBef>
              <a:defRPr/>
            </a:pPr>
            <a:r>
              <a:rPr lang="en-GB" sz="2000" b="1" dirty="0">
                <a:solidFill>
                  <a:srgbClr val="000000"/>
                </a:solidFill>
                <a:latin typeface="Arial"/>
                <a:ea typeface="ＭＳ Ｐゴシック" pitchFamily="-1" charset="-128"/>
                <a:cs typeface="Arial"/>
              </a:rPr>
              <a:t>Multiple Technology Appraisal (MTA) </a:t>
            </a:r>
          </a:p>
          <a:p>
            <a:pPr marL="0" lvl="1" eaLnBrk="0" hangingPunct="0">
              <a:lnSpc>
                <a:spcPct val="120000"/>
              </a:lnSpc>
              <a:defRPr/>
            </a:pPr>
            <a:r>
              <a:rPr lang="en-GB" sz="2000" b="1" dirty="0">
                <a:solidFill>
                  <a:srgbClr val="000000"/>
                </a:solidFill>
                <a:latin typeface="Arial"/>
                <a:ea typeface="ＭＳ Ｐゴシック" pitchFamily="-1" charset="-128"/>
                <a:cs typeface="Arial"/>
              </a:rPr>
              <a:t>Single Technology Appraisal (STA) </a:t>
            </a:r>
          </a:p>
          <a:p>
            <a:pPr marL="180975" lvl="1" indent="-180975" eaLnBrk="0" hangingPunct="0">
              <a:lnSpc>
                <a:spcPct val="120000"/>
              </a:lnSpc>
              <a:buFont typeface="Arial" pitchFamily="34" charset="0"/>
              <a:buChar char="•"/>
              <a:defRPr/>
            </a:pPr>
            <a:r>
              <a:rPr lang="en-GB" sz="2000" dirty="0">
                <a:solidFill>
                  <a:srgbClr val="000000"/>
                </a:solidFill>
                <a:latin typeface="Arial"/>
                <a:ea typeface="ＭＳ Ｐゴシック" pitchFamily="-1" charset="-128"/>
                <a:cs typeface="Arial"/>
              </a:rPr>
              <a:t>Independent academic groups carry out systematic review and develop economic model (</a:t>
            </a:r>
            <a:r>
              <a:rPr lang="en-GB" sz="2000" b="1" dirty="0">
                <a:solidFill>
                  <a:srgbClr val="000000"/>
                </a:solidFill>
                <a:latin typeface="Arial"/>
                <a:ea typeface="ＭＳ Ｐゴシック" pitchFamily="-1" charset="-128"/>
                <a:cs typeface="Arial"/>
              </a:rPr>
              <a:t>MTA</a:t>
            </a:r>
            <a:r>
              <a:rPr lang="en-GB" sz="2000" dirty="0">
                <a:solidFill>
                  <a:srgbClr val="000000"/>
                </a:solidFill>
                <a:latin typeface="Arial"/>
                <a:ea typeface="ＭＳ Ｐゴシック" pitchFamily="-1" charset="-128"/>
                <a:cs typeface="Arial"/>
              </a:rPr>
              <a:t>) [60 weeks] </a:t>
            </a:r>
          </a:p>
          <a:p>
            <a:pPr marL="180975" lvl="1" indent="-180975" eaLnBrk="0" hangingPunct="0">
              <a:lnSpc>
                <a:spcPct val="120000"/>
              </a:lnSpc>
              <a:buFont typeface="Arial" pitchFamily="34" charset="0"/>
              <a:buChar char="•"/>
              <a:defRPr/>
            </a:pPr>
            <a:r>
              <a:rPr lang="en-GB" sz="2000" dirty="0">
                <a:solidFill>
                  <a:srgbClr val="000000"/>
                </a:solidFill>
                <a:latin typeface="Arial"/>
                <a:ea typeface="ＭＳ Ｐゴシック" pitchFamily="-1" charset="-128"/>
                <a:cs typeface="Arial"/>
              </a:rPr>
              <a:t>Critique the evidence submitted by manufacturer </a:t>
            </a:r>
            <a:r>
              <a:rPr lang="en-GB" sz="2000" dirty="0" smtClean="0">
                <a:solidFill>
                  <a:srgbClr val="000000"/>
                </a:solidFill>
                <a:latin typeface="Arial"/>
                <a:ea typeface="ＭＳ Ｐゴシック" pitchFamily="-1" charset="-128"/>
                <a:cs typeface="Arial"/>
              </a:rPr>
              <a:t>(</a:t>
            </a:r>
            <a:r>
              <a:rPr lang="en-GB" sz="2000" b="1" dirty="0">
                <a:solidFill>
                  <a:srgbClr val="000000"/>
                </a:solidFill>
                <a:latin typeface="Arial"/>
                <a:ea typeface="ＭＳ Ｐゴシック" pitchFamily="-1" charset="-128"/>
                <a:cs typeface="Arial"/>
              </a:rPr>
              <a:t>STA</a:t>
            </a:r>
            <a:r>
              <a:rPr lang="en-GB" sz="2000" dirty="0">
                <a:solidFill>
                  <a:srgbClr val="000000"/>
                </a:solidFill>
                <a:latin typeface="Arial"/>
                <a:ea typeface="ＭＳ Ｐゴシック" pitchFamily="-1" charset="-128"/>
                <a:cs typeface="Arial"/>
              </a:rPr>
              <a:t>) [30-43 weeks]</a:t>
            </a:r>
          </a:p>
          <a:p>
            <a:pPr marL="180975" lvl="1" indent="-180975" eaLnBrk="0" hangingPunct="0">
              <a:lnSpc>
                <a:spcPct val="120000"/>
              </a:lnSpc>
              <a:buFont typeface="Arial" pitchFamily="34" charset="0"/>
              <a:buChar char="•"/>
              <a:defRPr/>
            </a:pPr>
            <a:r>
              <a:rPr lang="en-GB" sz="2000" dirty="0">
                <a:solidFill>
                  <a:srgbClr val="000000"/>
                </a:solidFill>
                <a:latin typeface="Arial"/>
                <a:ea typeface="ＭＳ Ｐゴシック" pitchFamily="-1" charset="-128"/>
                <a:cs typeface="Arial"/>
              </a:rPr>
              <a:t>4 </a:t>
            </a:r>
            <a:r>
              <a:rPr lang="en-GB" sz="2000" dirty="0" smtClean="0">
                <a:solidFill>
                  <a:srgbClr val="000000"/>
                </a:solidFill>
                <a:latin typeface="Arial"/>
                <a:ea typeface="ＭＳ Ｐゴシック" pitchFamily="-1" charset="-128"/>
                <a:cs typeface="Arial"/>
              </a:rPr>
              <a:t>Standing Committees</a:t>
            </a:r>
          </a:p>
          <a:p>
            <a:pPr marL="638175" lvl="2" indent="-180975" eaLnBrk="0" hangingPunct="0">
              <a:lnSpc>
                <a:spcPct val="120000"/>
              </a:lnSpc>
              <a:buFont typeface="Arial" pitchFamily="34" charset="0"/>
              <a:buChar char="•"/>
              <a:defRPr/>
            </a:pPr>
            <a:r>
              <a:rPr lang="en-GB" sz="2000" dirty="0" smtClean="0">
                <a:solidFill>
                  <a:srgbClr val="000000"/>
                </a:solidFill>
                <a:latin typeface="Arial"/>
                <a:ea typeface="ＭＳ Ｐゴシック" pitchFamily="-1" charset="-128"/>
                <a:cs typeface="Arial"/>
              </a:rPr>
              <a:t>Independent</a:t>
            </a:r>
          </a:p>
          <a:p>
            <a:pPr marL="638175" lvl="2" indent="-180975" eaLnBrk="0" hangingPunct="0">
              <a:lnSpc>
                <a:spcPct val="120000"/>
              </a:lnSpc>
              <a:buFont typeface="Arial" pitchFamily="34" charset="0"/>
              <a:buChar char="•"/>
              <a:defRPr/>
            </a:pPr>
            <a:r>
              <a:rPr lang="en-GB" sz="2000" dirty="0" smtClean="0">
                <a:solidFill>
                  <a:srgbClr val="000000"/>
                </a:solidFill>
                <a:latin typeface="Arial"/>
                <a:ea typeface="ＭＳ Ｐゴシック" pitchFamily="-1" charset="-128"/>
                <a:cs typeface="Arial"/>
              </a:rPr>
              <a:t>Multi-disciplinary – includes industry</a:t>
            </a:r>
          </a:p>
          <a:p>
            <a:pPr marL="180975" lvl="1" indent="-180975" eaLnBrk="0" hangingPunct="0">
              <a:lnSpc>
                <a:spcPct val="120000"/>
              </a:lnSpc>
              <a:buFont typeface="Arial" pitchFamily="34" charset="0"/>
              <a:buChar char="•"/>
              <a:defRPr/>
            </a:pPr>
            <a:r>
              <a:rPr lang="en-GB" sz="2000" dirty="0" smtClean="0">
                <a:solidFill>
                  <a:srgbClr val="000000"/>
                </a:solidFill>
                <a:latin typeface="Arial"/>
                <a:ea typeface="ＭＳ Ｐゴシック" pitchFamily="-1" charset="-128"/>
                <a:cs typeface="Arial"/>
              </a:rPr>
              <a:t>Opportunity for key stakeholders to appeal against final draft guidance</a:t>
            </a:r>
            <a:endParaRPr lang="en-GB" sz="2000" dirty="0">
              <a:solidFill>
                <a:srgbClr val="000000"/>
              </a:solidFill>
              <a:latin typeface="Arial"/>
              <a:ea typeface="ＭＳ Ｐゴシック" pitchFamily="-1" charset="-128"/>
              <a:cs typeface="Arial"/>
            </a:endParaRPr>
          </a:p>
        </p:txBody>
      </p:sp>
      <p:sp>
        <p:nvSpPr>
          <p:cNvPr id="19461" name="TextBox 8"/>
          <p:cNvSpPr txBox="1">
            <a:spLocks noChangeArrowheads="1"/>
          </p:cNvSpPr>
          <p:nvPr/>
        </p:nvSpPr>
        <p:spPr bwMode="auto">
          <a:xfrm>
            <a:off x="1187624" y="5899175"/>
            <a:ext cx="6912767" cy="400110"/>
          </a:xfrm>
          <a:prstGeom prst="rect">
            <a:avLst/>
          </a:prstGeom>
          <a:solidFill>
            <a:schemeClr val="accent6">
              <a:lumMod val="60000"/>
              <a:lumOff val="40000"/>
            </a:schemeClr>
          </a:solidFill>
          <a:ln>
            <a:solidFill>
              <a:schemeClr val="tx1">
                <a:lumMod val="65000"/>
                <a:lumOff val="35000"/>
              </a:schemeClr>
            </a:solidFill>
          </a:ln>
          <a:extLst/>
        </p:spPr>
        <p:txBody>
          <a:bodyPr wrap="square">
            <a:spAutoFit/>
          </a:bodyPr>
          <a:lstStyle>
            <a:lvl1pPr marL="342900" indent="-342900" eaLnBrk="0" hangingPunct="0">
              <a:spcBef>
                <a:spcPct val="20000"/>
              </a:spcBef>
              <a:buFont typeface="Arial" charset="0"/>
              <a:buChar char="•"/>
              <a:defRPr sz="3200">
                <a:solidFill>
                  <a:srgbClr val="4A4A4A"/>
                </a:solidFill>
                <a:latin typeface="Arial" charset="0"/>
                <a:ea typeface="ＭＳ Ｐゴシック" pitchFamily="34" charset="-128"/>
                <a:cs typeface="Arial" charset="0"/>
              </a:defRPr>
            </a:lvl1pPr>
            <a:lvl2pPr eaLnBrk="0" hangingPunct="0">
              <a:spcBef>
                <a:spcPct val="20000"/>
              </a:spcBef>
              <a:buFont typeface="Arial" charset="0"/>
              <a:buChar char="–"/>
              <a:defRPr sz="2800">
                <a:solidFill>
                  <a:srgbClr val="4A4A4A"/>
                </a:solidFill>
                <a:latin typeface="Arial" charset="0"/>
                <a:ea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ea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ea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marL="0" lvl="1" algn="ctr">
              <a:spcBef>
                <a:spcPct val="0"/>
              </a:spcBef>
              <a:buFontTx/>
              <a:buNone/>
            </a:pPr>
            <a:r>
              <a:rPr lang="en-GB" altLang="en-US" sz="2000" b="1">
                <a:solidFill>
                  <a:schemeClr val="tx1"/>
                </a:solidFill>
                <a:ea typeface="ＭＳ Ｐゴシック" pitchFamily="34" charset="-128"/>
              </a:rPr>
              <a:t>Recommendations to be implemented within 3 months</a:t>
            </a:r>
          </a:p>
        </p:txBody>
      </p:sp>
    </p:spTree>
    <p:extLst>
      <p:ext uri="{BB962C8B-B14F-4D97-AF65-F5344CB8AC3E}">
        <p14:creationId xmlns:p14="http://schemas.microsoft.com/office/powerpoint/2010/main" val="37876430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2708275"/>
            <a:ext cx="1090612"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11188" y="1268413"/>
            <a:ext cx="2808287" cy="4681537"/>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ctr">
              <a:defRPr/>
            </a:pPr>
            <a:r>
              <a:rPr lang="en-GB" dirty="0">
                <a:solidFill>
                  <a:schemeClr val="tx1">
                    <a:lumMod val="75000"/>
                    <a:lumOff val="25000"/>
                  </a:schemeClr>
                </a:solidFill>
              </a:rPr>
              <a:t>National Institute for Health Research (NIHR)</a:t>
            </a:r>
          </a:p>
          <a:p>
            <a:pPr algn="ctr">
              <a:defRPr/>
            </a:pPr>
            <a:r>
              <a:rPr lang="en-GB" dirty="0">
                <a:solidFill>
                  <a:schemeClr val="tx1">
                    <a:lumMod val="75000"/>
                    <a:lumOff val="25000"/>
                  </a:schemeClr>
                </a:solidFill>
              </a:rPr>
              <a:t>    Health Technology Assessment Programme</a:t>
            </a: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r>
              <a:rPr lang="en-GB" sz="1600" dirty="0">
                <a:solidFill>
                  <a:schemeClr val="tx1">
                    <a:lumMod val="75000"/>
                    <a:lumOff val="25000"/>
                  </a:schemeClr>
                </a:solidFill>
              </a:rPr>
              <a:t>Commissioned </a:t>
            </a:r>
          </a:p>
          <a:p>
            <a:pPr algn="ctr">
              <a:defRPr/>
            </a:pPr>
            <a:r>
              <a:rPr lang="en-GB" sz="1600" dirty="0">
                <a:solidFill>
                  <a:schemeClr val="tx1">
                    <a:lumMod val="75000"/>
                    <a:lumOff val="25000"/>
                  </a:schemeClr>
                </a:solidFill>
              </a:rPr>
              <a:t>academic team</a:t>
            </a:r>
          </a:p>
          <a:p>
            <a:pPr algn="ctr">
              <a:defRPr/>
            </a:pPr>
            <a:endParaRPr lang="en-GB" sz="2800" b="1" dirty="0">
              <a:solidFill>
                <a:schemeClr val="tx1">
                  <a:lumMod val="75000"/>
                  <a:lumOff val="25000"/>
                </a:schemeClr>
              </a:solidFill>
            </a:endParaRPr>
          </a:p>
          <a:p>
            <a:pPr algn="ctr">
              <a:defRPr/>
            </a:pPr>
            <a:endParaRPr lang="en-GB" sz="2800" dirty="0">
              <a:solidFill>
                <a:schemeClr val="tx1">
                  <a:lumMod val="75000"/>
                  <a:lumOff val="25000"/>
                </a:schemeClr>
              </a:solidFill>
              <a:latin typeface="Arial" panose="020B0604020202020204" pitchFamily="34" charset="0"/>
              <a:cs typeface="Arial" panose="020B0604020202020204" pitchFamily="34" charset="0"/>
            </a:endParaRPr>
          </a:p>
          <a:p>
            <a:pPr algn="ctr">
              <a:defRPr/>
            </a:pPr>
            <a:r>
              <a:rPr lang="en-GB" sz="2800" dirty="0">
                <a:solidFill>
                  <a:schemeClr val="tx1">
                    <a:lumMod val="75000"/>
                    <a:lumOff val="25000"/>
                  </a:schemeClr>
                </a:solidFill>
                <a:latin typeface="Arial" panose="020B0604020202020204" pitchFamily="34" charset="0"/>
                <a:cs typeface="Arial" panose="020B0604020202020204" pitchFamily="34" charset="0"/>
              </a:rPr>
              <a:t>Assessment</a:t>
            </a:r>
          </a:p>
        </p:txBody>
      </p:sp>
      <p:cxnSp>
        <p:nvCxnSpPr>
          <p:cNvPr id="6" name="Straight Arrow Connector 5"/>
          <p:cNvCxnSpPr>
            <a:cxnSpLocks noChangeShapeType="1"/>
          </p:cNvCxnSpPr>
          <p:nvPr/>
        </p:nvCxnSpPr>
        <p:spPr bwMode="auto">
          <a:xfrm>
            <a:off x="2016125" y="2613025"/>
            <a:ext cx="0" cy="873125"/>
          </a:xfrm>
          <a:prstGeom prst="straightConnector1">
            <a:avLst/>
          </a:prstGeom>
          <a:noFill/>
          <a:ln w="38100">
            <a:solidFill>
              <a:srgbClr val="4A4A4A"/>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0" name="Rounded Rectangle 9"/>
          <p:cNvSpPr/>
          <p:nvPr/>
        </p:nvSpPr>
        <p:spPr>
          <a:xfrm>
            <a:off x="4757738" y="1268413"/>
            <a:ext cx="2808287" cy="4681537"/>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ctr">
              <a:defRPr/>
            </a:pPr>
            <a:endParaRPr lang="en-GB" sz="3600" b="1" dirty="0">
              <a:solidFill>
                <a:schemeClr val="tx1">
                  <a:lumMod val="75000"/>
                  <a:lumOff val="25000"/>
                </a:schemeClr>
              </a:solidFill>
            </a:endParaRPr>
          </a:p>
          <a:p>
            <a:pPr algn="ctr">
              <a:defRPr/>
            </a:pPr>
            <a:endParaRPr lang="en-GB" sz="3600" b="1" dirty="0">
              <a:solidFill>
                <a:schemeClr val="tx1">
                  <a:lumMod val="75000"/>
                  <a:lumOff val="25000"/>
                </a:schemeClr>
              </a:solidFill>
            </a:endParaRPr>
          </a:p>
          <a:p>
            <a:pPr algn="ctr">
              <a:defRPr/>
            </a:pPr>
            <a:r>
              <a:rPr lang="en-GB" sz="3600" b="1" dirty="0">
                <a:solidFill>
                  <a:schemeClr val="tx1">
                    <a:lumMod val="75000"/>
                    <a:lumOff val="25000"/>
                  </a:schemeClr>
                </a:solidFill>
              </a:rPr>
              <a:t>NICE</a:t>
            </a:r>
          </a:p>
          <a:p>
            <a:pPr algn="ctr">
              <a:defRPr/>
            </a:pPr>
            <a:r>
              <a:rPr lang="en-GB" sz="1600" dirty="0">
                <a:solidFill>
                  <a:schemeClr val="tx1">
                    <a:lumMod val="75000"/>
                    <a:lumOff val="25000"/>
                  </a:schemeClr>
                </a:solidFill>
              </a:rPr>
              <a:t>Secretariat</a:t>
            </a: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endParaRPr lang="en-GB" sz="1600" dirty="0">
              <a:solidFill>
                <a:schemeClr val="tx1">
                  <a:lumMod val="75000"/>
                  <a:lumOff val="25000"/>
                </a:schemeClr>
              </a:solidFill>
            </a:endParaRPr>
          </a:p>
          <a:p>
            <a:pPr algn="ctr">
              <a:defRPr/>
            </a:pPr>
            <a:r>
              <a:rPr lang="en-GB" sz="1600" dirty="0">
                <a:solidFill>
                  <a:schemeClr val="tx1">
                    <a:lumMod val="75000"/>
                    <a:lumOff val="25000"/>
                  </a:schemeClr>
                </a:solidFill>
              </a:rPr>
              <a:t>Technology </a:t>
            </a:r>
          </a:p>
          <a:p>
            <a:pPr algn="ctr">
              <a:defRPr/>
            </a:pPr>
            <a:r>
              <a:rPr lang="en-GB" sz="1600" dirty="0">
                <a:solidFill>
                  <a:schemeClr val="tx1">
                    <a:lumMod val="75000"/>
                    <a:lumOff val="25000"/>
                  </a:schemeClr>
                </a:solidFill>
              </a:rPr>
              <a:t>Appraisal Committee</a:t>
            </a:r>
          </a:p>
          <a:p>
            <a:pPr algn="ctr">
              <a:defRPr/>
            </a:pPr>
            <a:endParaRPr lang="en-GB" sz="2800" b="1" dirty="0">
              <a:solidFill>
                <a:schemeClr val="tx1">
                  <a:lumMod val="75000"/>
                  <a:lumOff val="25000"/>
                </a:schemeClr>
              </a:solidFill>
            </a:endParaRPr>
          </a:p>
          <a:p>
            <a:pPr algn="ctr">
              <a:defRPr/>
            </a:pPr>
            <a:endParaRPr lang="en-GB" sz="2800" b="1" dirty="0">
              <a:solidFill>
                <a:schemeClr val="tx1">
                  <a:lumMod val="75000"/>
                  <a:lumOff val="25000"/>
                </a:schemeClr>
              </a:solidFill>
            </a:endParaRPr>
          </a:p>
          <a:p>
            <a:pPr algn="ctr">
              <a:defRPr/>
            </a:pPr>
            <a:r>
              <a:rPr lang="en-GB" sz="2800" dirty="0">
                <a:solidFill>
                  <a:schemeClr val="tx1">
                    <a:lumMod val="75000"/>
                    <a:lumOff val="25000"/>
                  </a:schemeClr>
                </a:solidFill>
                <a:latin typeface="Arial" panose="020B0604020202020204" pitchFamily="34" charset="0"/>
                <a:cs typeface="Arial" panose="020B0604020202020204" pitchFamily="34" charset="0"/>
              </a:rPr>
              <a:t>Appraisal</a:t>
            </a:r>
          </a:p>
        </p:txBody>
      </p:sp>
      <p:sp>
        <p:nvSpPr>
          <p:cNvPr id="8" name="Rounded Rectangle 7"/>
          <p:cNvSpPr/>
          <p:nvPr/>
        </p:nvSpPr>
        <p:spPr>
          <a:xfrm>
            <a:off x="5189538" y="620713"/>
            <a:ext cx="1943100" cy="647700"/>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ctr">
              <a:defRPr/>
            </a:pPr>
            <a:r>
              <a:rPr lang="en-GB" i="1" dirty="0">
                <a:solidFill>
                  <a:schemeClr val="tx1">
                    <a:lumMod val="75000"/>
                    <a:lumOff val="25000"/>
                  </a:schemeClr>
                </a:solidFill>
              </a:rPr>
              <a:t>Secretary of State for Health</a:t>
            </a:r>
          </a:p>
        </p:txBody>
      </p:sp>
      <p:sp>
        <p:nvSpPr>
          <p:cNvPr id="21" name="Left Arrow 20"/>
          <p:cNvSpPr/>
          <p:nvPr/>
        </p:nvSpPr>
        <p:spPr>
          <a:xfrm rot="20185689">
            <a:off x="3295650" y="1169988"/>
            <a:ext cx="1763713" cy="468312"/>
          </a:xfrm>
          <a:prstGeom prst="leftArrow">
            <a:avLst/>
          </a:prstGeom>
          <a:ln w="9525"/>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solidFill>
                  <a:schemeClr val="tx1">
                    <a:lumMod val="75000"/>
                    <a:lumOff val="25000"/>
                  </a:schemeClr>
                </a:solidFill>
              </a:rPr>
              <a:t>Funding</a:t>
            </a:r>
          </a:p>
        </p:txBody>
      </p:sp>
      <p:sp>
        <p:nvSpPr>
          <p:cNvPr id="23" name="Left Arrow 22"/>
          <p:cNvSpPr/>
          <p:nvPr/>
        </p:nvSpPr>
        <p:spPr>
          <a:xfrm rot="20185689">
            <a:off x="3367088" y="2916238"/>
            <a:ext cx="1765300" cy="468312"/>
          </a:xfrm>
          <a:prstGeom prst="leftArrow">
            <a:avLst/>
          </a:prstGeom>
          <a:ln w="9525"/>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solidFill>
                  <a:schemeClr val="tx1">
                    <a:lumMod val="75000"/>
                    <a:lumOff val="25000"/>
                  </a:schemeClr>
                </a:solidFill>
              </a:rPr>
              <a:t>Topics</a:t>
            </a:r>
          </a:p>
        </p:txBody>
      </p:sp>
      <p:sp>
        <p:nvSpPr>
          <p:cNvPr id="27" name="Oval 26"/>
          <p:cNvSpPr/>
          <p:nvPr/>
        </p:nvSpPr>
        <p:spPr>
          <a:xfrm>
            <a:off x="7524750" y="1196975"/>
            <a:ext cx="1150938" cy="647700"/>
          </a:xfrm>
          <a:prstGeom prst="ellipse">
            <a:avLst/>
          </a:prstGeom>
          <a:ln w="9525"/>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solidFill>
                  <a:schemeClr val="tx1">
                    <a:lumMod val="75000"/>
                    <a:lumOff val="25000"/>
                  </a:schemeClr>
                </a:solidFill>
              </a:rPr>
              <a:t>Topic selection</a:t>
            </a:r>
          </a:p>
        </p:txBody>
      </p:sp>
      <p:sp>
        <p:nvSpPr>
          <p:cNvPr id="28" name="Down Arrow 27"/>
          <p:cNvSpPr/>
          <p:nvPr/>
        </p:nvSpPr>
        <p:spPr>
          <a:xfrm>
            <a:off x="5981700" y="1404938"/>
            <a:ext cx="358775" cy="1087437"/>
          </a:xfrm>
          <a:prstGeom prst="downArrow">
            <a:avLst/>
          </a:prstGeom>
          <a:ln w="9525"/>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schemeClr val="tx1">
                  <a:lumMod val="75000"/>
                  <a:lumOff val="25000"/>
                </a:schemeClr>
              </a:solidFill>
            </a:endParaRPr>
          </a:p>
        </p:txBody>
      </p:sp>
      <p:sp>
        <p:nvSpPr>
          <p:cNvPr id="31" name="Oval 30"/>
          <p:cNvSpPr/>
          <p:nvPr/>
        </p:nvSpPr>
        <p:spPr>
          <a:xfrm>
            <a:off x="4937125" y="1449388"/>
            <a:ext cx="1150938" cy="649287"/>
          </a:xfrm>
          <a:prstGeom prst="ellipse">
            <a:avLst/>
          </a:prstGeom>
          <a:ln w="9525"/>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solidFill>
                  <a:schemeClr val="tx1">
                    <a:lumMod val="75000"/>
                    <a:lumOff val="25000"/>
                  </a:schemeClr>
                </a:solidFill>
              </a:rPr>
              <a:t>Topic referral</a:t>
            </a:r>
          </a:p>
        </p:txBody>
      </p:sp>
      <p:sp>
        <p:nvSpPr>
          <p:cNvPr id="9" name="Right Arrow 8"/>
          <p:cNvSpPr/>
          <p:nvPr/>
        </p:nvSpPr>
        <p:spPr>
          <a:xfrm>
            <a:off x="3131840" y="3969192"/>
            <a:ext cx="2088000" cy="1188000"/>
          </a:xfrm>
          <a:prstGeom prst="rightArrow">
            <a:avLst>
              <a:gd name="adj1" fmla="val 55074"/>
              <a:gd name="adj2" fmla="val 47463"/>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sz="1400" b="1" dirty="0"/>
              <a:t>Technology Assessment Report</a:t>
            </a:r>
          </a:p>
        </p:txBody>
      </p:sp>
      <p:sp>
        <p:nvSpPr>
          <p:cNvPr id="7" name="Right Arrow 6"/>
          <p:cNvSpPr/>
          <p:nvPr/>
        </p:nvSpPr>
        <p:spPr>
          <a:xfrm>
            <a:off x="7055768" y="3960952"/>
            <a:ext cx="2088000" cy="1188000"/>
          </a:xfrm>
          <a:prstGeom prst="rightArrow">
            <a:avLst>
              <a:gd name="adj1" fmla="val 55074"/>
              <a:gd name="adj2" fmla="val 47463"/>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sz="1400" b="1" dirty="0"/>
              <a:t>Guidance to the NHS and implementation initiatives</a:t>
            </a:r>
          </a:p>
        </p:txBody>
      </p:sp>
      <p:sp>
        <p:nvSpPr>
          <p:cNvPr id="26" name="Curved Up Arrow 25"/>
          <p:cNvSpPr/>
          <p:nvPr/>
        </p:nvSpPr>
        <p:spPr>
          <a:xfrm rot="16763976">
            <a:off x="5915025" y="1758950"/>
            <a:ext cx="2654300" cy="717550"/>
          </a:xfrm>
          <a:prstGeom prst="curvedUpArrow">
            <a:avLst>
              <a:gd name="adj1" fmla="val 25000"/>
              <a:gd name="adj2" fmla="val 57616"/>
              <a:gd name="adj3" fmla="val 29253"/>
            </a:avLst>
          </a:prstGeom>
          <a:solidFill>
            <a:schemeClr val="lt1"/>
          </a:solidFill>
          <a:ln w="9525"/>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schemeClr val="tx1">
                  <a:lumMod val="75000"/>
                  <a:lumOff val="25000"/>
                </a:schemeClr>
              </a:solidFill>
            </a:endParaRPr>
          </a:p>
        </p:txBody>
      </p:sp>
      <p:sp>
        <p:nvSpPr>
          <p:cNvPr id="23571" name="TextBox 4"/>
          <p:cNvSpPr txBox="1">
            <a:spLocks noChangeArrowheads="1"/>
          </p:cNvSpPr>
          <p:nvPr/>
        </p:nvSpPr>
        <p:spPr bwMode="auto">
          <a:xfrm>
            <a:off x="106363" y="6048375"/>
            <a:ext cx="9037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4A4A4A"/>
                </a:solidFill>
                <a:latin typeface="Arial" pitchFamily="34" charset="0"/>
                <a:ea typeface="MS PGothic" pitchFamily="34" charset="-128"/>
                <a:cs typeface="Arial" pitchFamily="34" charset="0"/>
              </a:defRPr>
            </a:lvl1pPr>
            <a:lvl2pPr marL="742950" indent="-285750" eaLnBrk="0" hangingPunct="0">
              <a:spcBef>
                <a:spcPct val="20000"/>
              </a:spcBef>
              <a:buFont typeface="Arial" pitchFamily="34" charset="0"/>
              <a:buChar char="–"/>
              <a:defRPr sz="28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4A4A4A"/>
                </a:solidFill>
                <a:latin typeface="Arial" pitchFamily="34" charset="0"/>
                <a:ea typeface="Arial" pitchFamily="34" charset="0"/>
                <a:cs typeface="Arial" pitchFamily="34" charset="0"/>
              </a:defRPr>
            </a:lvl9pPr>
          </a:lstStyle>
          <a:p>
            <a:pPr eaLnBrk="1" hangingPunct="1">
              <a:spcBef>
                <a:spcPct val="0"/>
              </a:spcBef>
              <a:buFontTx/>
              <a:buNone/>
            </a:pPr>
            <a:r>
              <a:rPr lang="en-GB" altLang="en-US" sz="1100" i="1">
                <a:solidFill>
                  <a:schemeClr val="tx1"/>
                </a:solidFill>
              </a:rPr>
              <a:t>Adapted from Walley, T. (2007)  MJA; Overview of Health technology assessment in England: assessment and appraisal187: 283–285</a:t>
            </a:r>
          </a:p>
        </p:txBody>
      </p:sp>
      <p:sp>
        <p:nvSpPr>
          <p:cNvPr id="23572" name="Title 1"/>
          <p:cNvSpPr>
            <a:spLocks noGrp="1"/>
          </p:cNvSpPr>
          <p:nvPr>
            <p:ph type="title"/>
          </p:nvPr>
        </p:nvSpPr>
        <p:spPr>
          <a:xfrm>
            <a:off x="457200" y="44450"/>
            <a:ext cx="8229600" cy="576263"/>
          </a:xfrm>
        </p:spPr>
        <p:txBody>
          <a:bodyPr/>
          <a:lstStyle/>
          <a:p>
            <a:r>
              <a:rPr lang="en-GB" altLang="en-US" sz="3200" dirty="0" smtClean="0"/>
              <a:t>NICE: Assessment vs. Appraisal</a:t>
            </a:r>
          </a:p>
        </p:txBody>
      </p:sp>
      <p:cxnSp>
        <p:nvCxnSpPr>
          <p:cNvPr id="36" name="Straight Arrow Connector 35"/>
          <p:cNvCxnSpPr>
            <a:cxnSpLocks noChangeShapeType="1"/>
          </p:cNvCxnSpPr>
          <p:nvPr/>
        </p:nvCxnSpPr>
        <p:spPr bwMode="auto">
          <a:xfrm>
            <a:off x="6156325" y="3429000"/>
            <a:ext cx="0" cy="539750"/>
          </a:xfrm>
          <a:prstGeom prst="straightConnector1">
            <a:avLst/>
          </a:prstGeom>
          <a:noFill/>
          <a:ln w="38100">
            <a:solidFill>
              <a:srgbClr val="4A4A4A"/>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0334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p:cNvSpPr>
            <a:spLocks noChangeArrowheads="1"/>
          </p:cNvSpPr>
          <p:nvPr/>
        </p:nvSpPr>
        <p:spPr bwMode="auto">
          <a:xfrm>
            <a:off x="1692275" y="1341438"/>
            <a:ext cx="503238" cy="576262"/>
          </a:xfrm>
          <a:prstGeom prst="downArrow">
            <a:avLst>
              <a:gd name="adj1" fmla="val 50000"/>
              <a:gd name="adj2" fmla="val 49998"/>
            </a:avLst>
          </a:prstGeom>
          <a:solidFill>
            <a:srgbClr val="254061"/>
          </a:solidFill>
          <a:ln w="25400">
            <a:solidFill>
              <a:srgbClr val="254061"/>
            </a:solidFill>
            <a:round/>
            <a:headEnd/>
            <a:tailEnd/>
          </a:ln>
          <a:effectLst>
            <a:outerShdw blurRad="50800" dist="38100" dir="2700000" algn="tl" rotWithShape="0">
              <a:srgbClr val="808080">
                <a:alpha val="39998"/>
              </a:srgbClr>
            </a:outerShdw>
          </a:effectLst>
        </p:spPr>
        <p:txBody>
          <a:bodyPr/>
          <a:lstStyle/>
          <a:p>
            <a:pPr eaLnBrk="0" hangingPunct="0">
              <a:defRPr/>
            </a:pPr>
            <a:endParaRPr lang="en-GB">
              <a:latin typeface="Arial"/>
              <a:cs typeface="Arial"/>
            </a:endParaRPr>
          </a:p>
        </p:txBody>
      </p:sp>
      <p:sp>
        <p:nvSpPr>
          <p:cNvPr id="17" name="TextBox 3"/>
          <p:cNvSpPr>
            <a:spLocks noChangeArrowheads="1"/>
          </p:cNvSpPr>
          <p:nvPr/>
        </p:nvSpPr>
        <p:spPr bwMode="auto">
          <a:xfrm>
            <a:off x="827088" y="404813"/>
            <a:ext cx="2328862" cy="900112"/>
          </a:xfrm>
          <a:prstGeom prst="roundRect">
            <a:avLst>
              <a:gd name="adj" fmla="val 16667"/>
            </a:avLst>
          </a:prstGeom>
          <a:gradFill rotWithShape="1">
            <a:gsLst>
              <a:gs pos="0">
                <a:srgbClr val="E4F9FF"/>
              </a:gs>
              <a:gs pos="64999">
                <a:srgbClr val="BBEFFF"/>
              </a:gs>
              <a:gs pos="100000">
                <a:srgbClr val="9EEAFF"/>
              </a:gs>
            </a:gsLst>
            <a:lin ang="5400000" scaled="1"/>
          </a:gradFill>
          <a:ln w="25400" cap="rnd">
            <a:solidFill>
              <a:srgbClr val="254061"/>
            </a:solidFill>
            <a:round/>
            <a:headEnd/>
            <a:tailEnd/>
          </a:ln>
          <a:effectLst>
            <a:outerShdw blurRad="50800" dist="38100" dir="2700000" algn="tl" rotWithShape="0">
              <a:srgbClr val="808080">
                <a:alpha val="39998"/>
              </a:srgbClr>
            </a:outerShdw>
          </a:effectLst>
        </p:spPr>
        <p:txBody>
          <a:bodyPr wrap="none" anchor="ctr" anchorCtr="1"/>
          <a:lstStyle/>
          <a:p>
            <a:pPr algn="ctr">
              <a:defRPr/>
            </a:pPr>
            <a:r>
              <a:rPr lang="en-GB" sz="2400" dirty="0">
                <a:solidFill>
                  <a:schemeClr val="dk1"/>
                </a:solidFill>
                <a:latin typeface="Arial"/>
                <a:cs typeface="Arial"/>
              </a:rPr>
              <a:t>Drug</a:t>
            </a:r>
            <a:br>
              <a:rPr lang="en-GB" sz="2400" dirty="0">
                <a:solidFill>
                  <a:schemeClr val="dk1"/>
                </a:solidFill>
                <a:latin typeface="Arial"/>
                <a:cs typeface="Arial"/>
              </a:rPr>
            </a:br>
            <a:r>
              <a:rPr lang="en-GB" sz="2400" dirty="0">
                <a:solidFill>
                  <a:schemeClr val="dk1"/>
                </a:solidFill>
                <a:latin typeface="Arial"/>
                <a:cs typeface="Arial"/>
              </a:rPr>
              <a:t>development</a:t>
            </a:r>
          </a:p>
        </p:txBody>
      </p:sp>
      <p:sp>
        <p:nvSpPr>
          <p:cNvPr id="18" name="TextBox 4"/>
          <p:cNvSpPr>
            <a:spLocks noChangeArrowheads="1"/>
          </p:cNvSpPr>
          <p:nvPr/>
        </p:nvSpPr>
        <p:spPr bwMode="auto">
          <a:xfrm>
            <a:off x="827088" y="1989138"/>
            <a:ext cx="2328862" cy="900112"/>
          </a:xfrm>
          <a:prstGeom prst="roundRect">
            <a:avLst>
              <a:gd name="adj" fmla="val 16667"/>
            </a:avLst>
          </a:prstGeom>
          <a:gradFill rotWithShape="1">
            <a:gsLst>
              <a:gs pos="0">
                <a:srgbClr val="E4F9FF"/>
              </a:gs>
              <a:gs pos="64999">
                <a:srgbClr val="BBEFFF"/>
              </a:gs>
              <a:gs pos="100000">
                <a:srgbClr val="9EEAFF"/>
              </a:gs>
            </a:gsLst>
            <a:lin ang="5400000" scaled="1"/>
          </a:gradFill>
          <a:ln w="25400" cap="rnd">
            <a:solidFill>
              <a:srgbClr val="254061"/>
            </a:solidFill>
            <a:round/>
            <a:headEnd/>
            <a:tailEnd/>
          </a:ln>
          <a:effectLst>
            <a:outerShdw blurRad="50800" dist="38100" dir="2700000" algn="tl" rotWithShape="0">
              <a:srgbClr val="808080">
                <a:alpha val="39998"/>
              </a:srgbClr>
            </a:outerShdw>
          </a:effectLst>
        </p:spPr>
        <p:txBody>
          <a:bodyPr wrap="none" anchor="ctr" anchorCtr="1"/>
          <a:lstStyle/>
          <a:p>
            <a:pPr algn="ctr">
              <a:defRPr/>
            </a:pPr>
            <a:r>
              <a:rPr lang="en-GB" sz="2400" dirty="0">
                <a:solidFill>
                  <a:schemeClr val="dk1"/>
                </a:solidFill>
                <a:latin typeface="Arial"/>
                <a:cs typeface="Arial"/>
              </a:rPr>
              <a:t>Regulatory</a:t>
            </a:r>
            <a:br>
              <a:rPr lang="en-GB" sz="2400" dirty="0">
                <a:solidFill>
                  <a:schemeClr val="dk1"/>
                </a:solidFill>
                <a:latin typeface="Arial"/>
                <a:cs typeface="Arial"/>
              </a:rPr>
            </a:br>
            <a:r>
              <a:rPr lang="en-GB" sz="2400" dirty="0">
                <a:solidFill>
                  <a:schemeClr val="dk1"/>
                </a:solidFill>
                <a:latin typeface="Arial"/>
                <a:cs typeface="Arial"/>
              </a:rPr>
              <a:t>approval</a:t>
            </a:r>
            <a:endParaRPr lang="en-GB" sz="2000" dirty="0">
              <a:solidFill>
                <a:schemeClr val="dk1"/>
              </a:solidFill>
              <a:latin typeface="Arial"/>
              <a:cs typeface="Arial"/>
            </a:endParaRPr>
          </a:p>
        </p:txBody>
      </p:sp>
      <p:sp>
        <p:nvSpPr>
          <p:cNvPr id="19" name="TextBox 5"/>
          <p:cNvSpPr>
            <a:spLocks noChangeArrowheads="1"/>
          </p:cNvSpPr>
          <p:nvPr/>
        </p:nvSpPr>
        <p:spPr bwMode="auto">
          <a:xfrm>
            <a:off x="827088" y="3573463"/>
            <a:ext cx="2305050" cy="1020762"/>
          </a:xfrm>
          <a:prstGeom prst="roundRect">
            <a:avLst>
              <a:gd name="adj" fmla="val 16667"/>
            </a:avLst>
          </a:prstGeom>
          <a:solidFill>
            <a:srgbClr val="FAC090"/>
          </a:solidFill>
          <a:ln w="25400" cap="rnd">
            <a:solidFill>
              <a:srgbClr val="984807"/>
            </a:solidFill>
            <a:round/>
            <a:headEnd/>
            <a:tailEnd/>
          </a:ln>
          <a:effectLst>
            <a:outerShdw blurRad="50800" dist="38100" dir="2700000" algn="tl" rotWithShape="0">
              <a:srgbClr val="808080">
                <a:alpha val="39998"/>
              </a:srgbClr>
            </a:outerShdw>
          </a:effectLst>
        </p:spPr>
        <p:txBody>
          <a:bodyPr wrap="none" anchor="ctr" anchorCtr="1"/>
          <a:lstStyle/>
          <a:p>
            <a:pPr algn="ctr">
              <a:defRPr/>
            </a:pPr>
            <a:r>
              <a:rPr lang="en-GB" sz="3600" dirty="0" smtClean="0">
                <a:solidFill>
                  <a:schemeClr val="accent6">
                    <a:lumMod val="50000"/>
                  </a:schemeClr>
                </a:solidFill>
                <a:latin typeface="Arial"/>
                <a:cs typeface="Arial"/>
              </a:rPr>
              <a:t>NICE/HTA</a:t>
            </a:r>
            <a:endParaRPr lang="en-GB" sz="3600" dirty="0">
              <a:solidFill>
                <a:schemeClr val="accent6">
                  <a:lumMod val="50000"/>
                </a:schemeClr>
              </a:solidFill>
              <a:latin typeface="Arial"/>
              <a:cs typeface="Arial"/>
            </a:endParaRPr>
          </a:p>
        </p:txBody>
      </p:sp>
      <p:sp>
        <p:nvSpPr>
          <p:cNvPr id="20" name="TextBox 6"/>
          <p:cNvSpPr>
            <a:spLocks noChangeArrowheads="1"/>
          </p:cNvSpPr>
          <p:nvPr/>
        </p:nvSpPr>
        <p:spPr bwMode="auto">
          <a:xfrm>
            <a:off x="684213" y="5300663"/>
            <a:ext cx="2735262" cy="936625"/>
          </a:xfrm>
          <a:prstGeom prst="roundRect">
            <a:avLst>
              <a:gd name="adj" fmla="val 16667"/>
            </a:avLst>
          </a:prstGeom>
          <a:gradFill rotWithShape="1">
            <a:gsLst>
              <a:gs pos="0">
                <a:srgbClr val="E4F9FF"/>
              </a:gs>
              <a:gs pos="64999">
                <a:srgbClr val="BBEFFF"/>
              </a:gs>
              <a:gs pos="100000">
                <a:srgbClr val="9EEAFF"/>
              </a:gs>
            </a:gsLst>
            <a:lin ang="5400000" scaled="1"/>
          </a:gradFill>
          <a:ln w="25400" cap="rnd">
            <a:solidFill>
              <a:srgbClr val="254061"/>
            </a:solidFill>
            <a:round/>
            <a:headEnd/>
            <a:tailEnd/>
          </a:ln>
          <a:effectLst>
            <a:outerShdw blurRad="50800" dist="38100" dir="2700000" algn="tl" rotWithShape="0">
              <a:srgbClr val="808080">
                <a:alpha val="39998"/>
              </a:srgbClr>
            </a:outerShdw>
          </a:effectLst>
        </p:spPr>
        <p:txBody>
          <a:bodyPr wrap="none" anchor="ctr" anchorCtr="1"/>
          <a:lstStyle/>
          <a:p>
            <a:pPr algn="ctr">
              <a:defRPr/>
            </a:pPr>
            <a:r>
              <a:rPr lang="en-GB" sz="2400" i="1" dirty="0">
                <a:solidFill>
                  <a:schemeClr val="dk1"/>
                </a:solidFill>
                <a:latin typeface="Arial"/>
                <a:cs typeface="Arial"/>
              </a:rPr>
              <a:t>Use in </a:t>
            </a:r>
          </a:p>
          <a:p>
            <a:pPr algn="ctr">
              <a:defRPr/>
            </a:pPr>
            <a:r>
              <a:rPr lang="en-GB" sz="2400" i="1" dirty="0">
                <a:solidFill>
                  <a:schemeClr val="dk1"/>
                </a:solidFill>
                <a:latin typeface="Arial"/>
                <a:cs typeface="Arial"/>
              </a:rPr>
              <a:t>healthcare </a:t>
            </a:r>
            <a:r>
              <a:rPr lang="en-GB" sz="2400" i="1" dirty="0" smtClean="0">
                <a:solidFill>
                  <a:schemeClr val="dk1"/>
                </a:solidFill>
                <a:latin typeface="Arial"/>
                <a:cs typeface="Arial"/>
              </a:rPr>
              <a:t>system</a:t>
            </a:r>
            <a:endParaRPr lang="en-GB" sz="2000" i="1" dirty="0">
              <a:solidFill>
                <a:schemeClr val="dk1"/>
              </a:solidFill>
              <a:latin typeface="Arial"/>
              <a:cs typeface="Arial"/>
            </a:endParaRPr>
          </a:p>
        </p:txBody>
      </p:sp>
      <p:sp>
        <p:nvSpPr>
          <p:cNvPr id="15" name="Down Arrow 14"/>
          <p:cNvSpPr>
            <a:spLocks noChangeArrowheads="1"/>
          </p:cNvSpPr>
          <p:nvPr/>
        </p:nvSpPr>
        <p:spPr bwMode="auto">
          <a:xfrm>
            <a:off x="1692275" y="2924175"/>
            <a:ext cx="503238" cy="576263"/>
          </a:xfrm>
          <a:prstGeom prst="downArrow">
            <a:avLst>
              <a:gd name="adj1" fmla="val 50000"/>
              <a:gd name="adj2" fmla="val 49998"/>
            </a:avLst>
          </a:prstGeom>
          <a:solidFill>
            <a:srgbClr val="254061"/>
          </a:solidFill>
          <a:ln w="25400">
            <a:solidFill>
              <a:srgbClr val="254061"/>
            </a:solidFill>
            <a:round/>
            <a:headEnd/>
            <a:tailEnd/>
          </a:ln>
          <a:effectLst>
            <a:outerShdw blurRad="50800" dist="38100" dir="2700000" algn="tl" rotWithShape="0">
              <a:srgbClr val="808080">
                <a:alpha val="39998"/>
              </a:srgbClr>
            </a:outerShdw>
          </a:effectLst>
        </p:spPr>
        <p:txBody>
          <a:bodyPr/>
          <a:lstStyle/>
          <a:p>
            <a:pPr eaLnBrk="0" hangingPunct="0">
              <a:defRPr/>
            </a:pPr>
            <a:endParaRPr lang="en-GB" sz="2000">
              <a:latin typeface="Arial"/>
              <a:cs typeface="Arial"/>
            </a:endParaRPr>
          </a:p>
        </p:txBody>
      </p:sp>
      <p:sp>
        <p:nvSpPr>
          <p:cNvPr id="16" name="Down Arrow 15"/>
          <p:cNvSpPr>
            <a:spLocks noChangeArrowheads="1"/>
          </p:cNvSpPr>
          <p:nvPr/>
        </p:nvSpPr>
        <p:spPr bwMode="auto">
          <a:xfrm>
            <a:off x="1692275" y="4652963"/>
            <a:ext cx="503238" cy="576262"/>
          </a:xfrm>
          <a:prstGeom prst="downArrow">
            <a:avLst>
              <a:gd name="adj1" fmla="val 50000"/>
              <a:gd name="adj2" fmla="val 49998"/>
            </a:avLst>
          </a:prstGeom>
          <a:solidFill>
            <a:srgbClr val="254061"/>
          </a:solidFill>
          <a:ln w="25400">
            <a:solidFill>
              <a:srgbClr val="254061"/>
            </a:solidFill>
            <a:round/>
            <a:headEnd/>
            <a:tailEnd/>
          </a:ln>
          <a:effectLst>
            <a:outerShdw blurRad="50800" dist="38100" dir="2700000" algn="tl" rotWithShape="0">
              <a:srgbClr val="808080">
                <a:alpha val="39998"/>
              </a:srgbClr>
            </a:outerShdw>
          </a:effectLst>
        </p:spPr>
        <p:txBody>
          <a:bodyPr/>
          <a:lstStyle/>
          <a:p>
            <a:pPr eaLnBrk="0" hangingPunct="0">
              <a:defRPr/>
            </a:pPr>
            <a:endParaRPr lang="en-GB" sz="2000">
              <a:latin typeface="Arial"/>
              <a:cs typeface="Arial"/>
            </a:endParaRPr>
          </a:p>
        </p:txBody>
      </p:sp>
      <p:sp>
        <p:nvSpPr>
          <p:cNvPr id="2" name="Curved Right Arrow 1"/>
          <p:cNvSpPr/>
          <p:nvPr/>
        </p:nvSpPr>
        <p:spPr>
          <a:xfrm>
            <a:off x="251520" y="2349500"/>
            <a:ext cx="504056" cy="3419475"/>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a:cs typeface="Arial"/>
            </a:endParaRPr>
          </a:p>
        </p:txBody>
      </p:sp>
      <p:sp>
        <p:nvSpPr>
          <p:cNvPr id="23" name="TextBox 20"/>
          <p:cNvSpPr>
            <a:spLocks noChangeArrowheads="1"/>
          </p:cNvSpPr>
          <p:nvPr/>
        </p:nvSpPr>
        <p:spPr bwMode="auto">
          <a:xfrm>
            <a:off x="3851275" y="1474002"/>
            <a:ext cx="5138738" cy="1522950"/>
          </a:xfrm>
          <a:prstGeom prst="roundRect">
            <a:avLst>
              <a:gd name="adj" fmla="val 16667"/>
            </a:avLst>
          </a:prstGeom>
          <a:solidFill>
            <a:schemeClr val="bg1"/>
          </a:solidFill>
          <a:ln w="25400">
            <a:solidFill>
              <a:srgbClr val="4A4A4A"/>
            </a:solidFill>
            <a:round/>
            <a:headEnd/>
            <a:tailEnd/>
          </a:ln>
          <a:effectLst>
            <a:outerShdw blurRad="50800" dist="38100" dir="2700000" algn="tl" rotWithShape="0">
              <a:srgbClr val="000000">
                <a:alpha val="39998"/>
              </a:srgbClr>
            </a:outerShdw>
          </a:effectLst>
        </p:spPr>
        <p:txBody>
          <a:bodyPr lIns="72000" tIns="72000" rIns="72000" bIns="72000">
            <a:spAutoFit/>
          </a:bodyPr>
          <a:lstStyle/>
          <a:p>
            <a:pPr>
              <a:defRPr/>
            </a:pPr>
            <a:r>
              <a:rPr lang="en-GB" sz="2000" dirty="0">
                <a:solidFill>
                  <a:srgbClr val="4A4A4A"/>
                </a:solidFill>
                <a:latin typeface="Arial"/>
                <a:ea typeface="+mn-ea"/>
                <a:cs typeface="Arial"/>
              </a:rPr>
              <a:t>Under controlled conditions and compared to placebo:</a:t>
            </a:r>
          </a:p>
          <a:p>
            <a:pPr marL="180000" indent="-180000">
              <a:buFont typeface="Arial" panose="020B0604020202020204" pitchFamily="34" charset="0"/>
              <a:buChar char="•"/>
              <a:defRPr/>
            </a:pPr>
            <a:r>
              <a:rPr lang="en-GB" sz="2000" dirty="0">
                <a:solidFill>
                  <a:srgbClr val="4A4A4A"/>
                </a:solidFill>
                <a:latin typeface="Arial"/>
                <a:ea typeface="+mn-ea"/>
                <a:cs typeface="Arial"/>
              </a:rPr>
              <a:t>Is the drug safe?</a:t>
            </a:r>
          </a:p>
          <a:p>
            <a:pPr marL="180000" indent="-180000">
              <a:buFont typeface="Arial" panose="020B0604020202020204" pitchFamily="34" charset="0"/>
              <a:buChar char="•"/>
              <a:defRPr/>
            </a:pPr>
            <a:r>
              <a:rPr lang="en-GB" sz="2000" dirty="0">
                <a:solidFill>
                  <a:srgbClr val="4A4A4A"/>
                </a:solidFill>
                <a:latin typeface="Arial"/>
                <a:ea typeface="+mn-ea"/>
                <a:cs typeface="Arial"/>
              </a:rPr>
              <a:t>Does the drug do more good than harm? </a:t>
            </a:r>
          </a:p>
        </p:txBody>
      </p:sp>
      <p:sp>
        <p:nvSpPr>
          <p:cNvPr id="24" name="TextBox 21"/>
          <p:cNvSpPr>
            <a:spLocks noChangeArrowheads="1"/>
          </p:cNvSpPr>
          <p:nvPr/>
        </p:nvSpPr>
        <p:spPr bwMode="auto">
          <a:xfrm>
            <a:off x="3851275" y="3274202"/>
            <a:ext cx="5043488" cy="1522950"/>
          </a:xfrm>
          <a:prstGeom prst="roundRect">
            <a:avLst>
              <a:gd name="adj" fmla="val 16667"/>
            </a:avLst>
          </a:prstGeom>
          <a:solidFill>
            <a:schemeClr val="bg1"/>
          </a:solidFill>
          <a:ln w="25400">
            <a:solidFill>
              <a:schemeClr val="accent6">
                <a:lumMod val="50000"/>
              </a:schemeClr>
            </a:solidFill>
            <a:round/>
            <a:headEnd/>
            <a:tailEnd/>
          </a:ln>
          <a:effectLst>
            <a:outerShdw blurRad="50800" dist="38100" dir="2700000" algn="tl" rotWithShape="0">
              <a:srgbClr val="000000">
                <a:alpha val="39998"/>
              </a:srgbClr>
            </a:outerShdw>
          </a:effectLst>
        </p:spPr>
        <p:txBody>
          <a:bodyPr lIns="72000" tIns="72000" rIns="0" bIns="72000">
            <a:spAutoFit/>
          </a:bodyPr>
          <a:lstStyle/>
          <a:p>
            <a:pPr>
              <a:defRPr/>
            </a:pPr>
            <a:r>
              <a:rPr lang="en-GB" sz="2000" dirty="0">
                <a:solidFill>
                  <a:srgbClr val="4A4A4A"/>
                </a:solidFill>
                <a:latin typeface="Arial"/>
                <a:ea typeface="+mn-ea"/>
                <a:cs typeface="Arial"/>
              </a:rPr>
              <a:t>In routine clinical practice and compared with existing treatments: </a:t>
            </a:r>
          </a:p>
          <a:p>
            <a:pPr marL="180000" indent="-180000">
              <a:buFont typeface="Arial" panose="020B0604020202020204" pitchFamily="34" charset="0"/>
              <a:buChar char="•"/>
              <a:defRPr/>
            </a:pPr>
            <a:r>
              <a:rPr lang="en-GB" sz="2000" dirty="0">
                <a:solidFill>
                  <a:srgbClr val="4A4A4A"/>
                </a:solidFill>
                <a:latin typeface="Arial"/>
                <a:ea typeface="+mn-ea"/>
                <a:cs typeface="Arial"/>
              </a:rPr>
              <a:t>Do the additional clinical benefits justify the expected additional cost? </a:t>
            </a:r>
          </a:p>
        </p:txBody>
      </p:sp>
      <p:sp>
        <p:nvSpPr>
          <p:cNvPr id="25" name="Left Arrow 24"/>
          <p:cNvSpPr>
            <a:spLocks noChangeArrowheads="1"/>
          </p:cNvSpPr>
          <p:nvPr/>
        </p:nvSpPr>
        <p:spPr bwMode="auto">
          <a:xfrm>
            <a:off x="3203848" y="2204864"/>
            <a:ext cx="476250" cy="252413"/>
          </a:xfrm>
          <a:prstGeom prst="leftArrow">
            <a:avLst>
              <a:gd name="adj1" fmla="val 50000"/>
              <a:gd name="adj2" fmla="val 50000"/>
            </a:avLst>
          </a:prstGeom>
          <a:solidFill>
            <a:srgbClr val="4A4A4A"/>
          </a:solidFill>
          <a:ln w="9525">
            <a:solidFill>
              <a:srgbClr val="000000"/>
            </a:solidFill>
            <a:round/>
            <a:headEnd/>
            <a:tailEnd/>
          </a:ln>
          <a:effectLst>
            <a:outerShdw blurRad="50800" dist="38100" dir="2700000" algn="tl" rotWithShape="0">
              <a:srgbClr val="000000">
                <a:alpha val="39998"/>
              </a:srgbClr>
            </a:outerShdw>
          </a:effectLst>
        </p:spPr>
        <p:txBody>
          <a:bodyPr anchor="ctr"/>
          <a:lstStyle/>
          <a:p>
            <a:pPr algn="r" eaLnBrk="0" hangingPunct="0">
              <a:defRPr/>
            </a:pPr>
            <a:endParaRPr lang="en-GB" sz="1600" b="1" dirty="0">
              <a:solidFill>
                <a:schemeClr val="tx1">
                  <a:lumMod val="65000"/>
                  <a:lumOff val="35000"/>
                </a:schemeClr>
              </a:solidFill>
              <a:effectLst>
                <a:outerShdw blurRad="50800" dist="38100" dir="2700000" algn="tl" rotWithShape="0">
                  <a:prstClr val="black">
                    <a:alpha val="40000"/>
                  </a:prstClr>
                </a:outerShdw>
              </a:effectLst>
              <a:latin typeface="Arial"/>
              <a:ea typeface="+mn-ea"/>
              <a:cs typeface="Arial"/>
            </a:endParaRPr>
          </a:p>
        </p:txBody>
      </p:sp>
      <p:sp>
        <p:nvSpPr>
          <p:cNvPr id="26" name="Left Arrow 25"/>
          <p:cNvSpPr>
            <a:spLocks noChangeArrowheads="1"/>
          </p:cNvSpPr>
          <p:nvPr/>
        </p:nvSpPr>
        <p:spPr bwMode="auto">
          <a:xfrm>
            <a:off x="3203575" y="3957638"/>
            <a:ext cx="476250" cy="252412"/>
          </a:xfrm>
          <a:prstGeom prst="leftArrow">
            <a:avLst>
              <a:gd name="adj1" fmla="val 50000"/>
              <a:gd name="adj2" fmla="val 50000"/>
            </a:avLst>
          </a:prstGeom>
          <a:solidFill>
            <a:srgbClr val="4A4A4A"/>
          </a:solidFill>
          <a:ln w="9525">
            <a:solidFill>
              <a:srgbClr val="000000"/>
            </a:solidFill>
            <a:round/>
            <a:headEnd/>
            <a:tailEnd/>
          </a:ln>
          <a:effectLst>
            <a:outerShdw blurRad="50800" dist="38100" dir="2700000" algn="tl" rotWithShape="0">
              <a:srgbClr val="000000">
                <a:alpha val="39998"/>
              </a:srgbClr>
            </a:outerShdw>
          </a:effectLst>
        </p:spPr>
        <p:txBody>
          <a:bodyPr anchor="ctr"/>
          <a:lstStyle/>
          <a:p>
            <a:pPr algn="r" eaLnBrk="0" hangingPunct="0">
              <a:defRPr/>
            </a:pPr>
            <a:endParaRPr lang="en-GB" sz="1600" b="1" dirty="0">
              <a:solidFill>
                <a:schemeClr val="tx1">
                  <a:lumMod val="65000"/>
                  <a:lumOff val="35000"/>
                </a:schemeClr>
              </a:solidFill>
              <a:effectLst>
                <a:outerShdw blurRad="50800" dist="38100" dir="2700000" algn="tl" rotWithShape="0">
                  <a:prstClr val="black">
                    <a:alpha val="40000"/>
                  </a:prstClr>
                </a:outerShdw>
              </a:effectLst>
              <a:latin typeface="Arial"/>
              <a:ea typeface="+mn-ea"/>
              <a:cs typeface="Arial"/>
            </a:endParaRPr>
          </a:p>
        </p:txBody>
      </p:sp>
      <p:sp>
        <p:nvSpPr>
          <p:cNvPr id="27" name="Rounded Rectangle 26"/>
          <p:cNvSpPr/>
          <p:nvPr/>
        </p:nvSpPr>
        <p:spPr>
          <a:xfrm>
            <a:off x="6156325" y="5305425"/>
            <a:ext cx="2808288" cy="792163"/>
          </a:xfrm>
          <a:prstGeom prst="roundRect">
            <a:avLst/>
          </a:prstGeom>
          <a:solidFill>
            <a:srgbClr val="FAC090"/>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i="1" dirty="0">
                <a:solidFill>
                  <a:srgbClr val="984807"/>
                </a:solidFill>
                <a:latin typeface="Arial"/>
                <a:cs typeface="Arial"/>
              </a:rPr>
              <a:t>Incorporating </a:t>
            </a:r>
            <a:r>
              <a:rPr lang="en-GB" sz="1600" b="1" i="1" dirty="0" smtClean="0">
                <a:solidFill>
                  <a:srgbClr val="984807"/>
                </a:solidFill>
                <a:latin typeface="Arial"/>
                <a:cs typeface="Arial"/>
              </a:rPr>
              <a:t>consideration </a:t>
            </a:r>
            <a:r>
              <a:rPr lang="en-GB" sz="1600" b="1" i="1" dirty="0">
                <a:solidFill>
                  <a:srgbClr val="984807"/>
                </a:solidFill>
                <a:latin typeface="Arial"/>
                <a:cs typeface="Arial"/>
              </a:rPr>
              <a:t>of relevant social value judgements</a:t>
            </a:r>
          </a:p>
        </p:txBody>
      </p:sp>
      <p:cxnSp>
        <p:nvCxnSpPr>
          <p:cNvPr id="28" name="Straight Arrow Connector 27"/>
          <p:cNvCxnSpPr>
            <a:cxnSpLocks noChangeShapeType="1"/>
          </p:cNvCxnSpPr>
          <p:nvPr/>
        </p:nvCxnSpPr>
        <p:spPr bwMode="auto">
          <a:xfrm flipH="1" flipV="1">
            <a:off x="5652120" y="4869160"/>
            <a:ext cx="502618" cy="431504"/>
          </a:xfrm>
          <a:prstGeom prst="straightConnector1">
            <a:avLst/>
          </a:prstGeom>
          <a:noFill/>
          <a:ln w="38100">
            <a:solidFill>
              <a:srgbClr val="984807"/>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515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7544" y="2348880"/>
            <a:ext cx="8229600" cy="1143000"/>
          </a:xfrm>
        </p:spPr>
        <p:txBody>
          <a:bodyPr/>
          <a:lstStyle/>
          <a:p>
            <a:r>
              <a:rPr lang="en-GB" altLang="en-US" dirty="0" smtClean="0">
                <a:latin typeface="Arial" charset="0"/>
                <a:ea typeface="ＭＳ Ｐゴシック" pitchFamily="34" charset="-128"/>
                <a:cs typeface="Arial" charset="0"/>
              </a:rPr>
              <a:t>Pricing of pharmaceuticals in the UK and NICE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extLst>
              <a:ext uri="{28A0092B-C50C-407E-A947-70E740481C1C}">
                <a14:useLocalDpi xmlns:a14="http://schemas.microsoft.com/office/drawing/2010/main" val="0"/>
              </a:ext>
            </a:extLst>
          </a:blip>
          <a:srcRect l="51094" t="50250" r="38126" b="28000"/>
          <a:stretch>
            <a:fillRect/>
          </a:stretch>
        </p:blipFill>
        <p:spPr bwMode="auto">
          <a:xfrm>
            <a:off x="5562600" y="2514600"/>
            <a:ext cx="24384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p:txBody>
          <a:bodyPr/>
          <a:lstStyle/>
          <a:p>
            <a:pPr eaLnBrk="1" hangingPunct="1"/>
            <a:r>
              <a:rPr lang="en-US" altLang="en-US" smtClean="0"/>
              <a:t>Pricing </a:t>
            </a:r>
          </a:p>
        </p:txBody>
      </p:sp>
      <p:sp>
        <p:nvSpPr>
          <p:cNvPr id="30723" name="Content Placeholder 2"/>
          <p:cNvSpPr>
            <a:spLocks noGrp="1"/>
          </p:cNvSpPr>
          <p:nvPr>
            <p:ph idx="1"/>
          </p:nvPr>
        </p:nvSpPr>
        <p:spPr>
          <a:xfrm>
            <a:off x="533400" y="1447800"/>
            <a:ext cx="8229600" cy="4525963"/>
          </a:xfrm>
        </p:spPr>
        <p:txBody>
          <a:bodyPr/>
          <a:lstStyle/>
          <a:p>
            <a:pPr eaLnBrk="1" hangingPunct="1"/>
            <a:r>
              <a:rPr lang="en-US" altLang="en-US" b="1" smtClean="0"/>
              <a:t>Branded</a:t>
            </a:r>
            <a:r>
              <a:rPr lang="en-US" altLang="en-US" smtClean="0"/>
              <a:t>: Pharmaceutical Pricing Reimbursement Scheme</a:t>
            </a:r>
          </a:p>
          <a:p>
            <a:pPr lvl="1" eaLnBrk="1" hangingPunct="1"/>
            <a:r>
              <a:rPr lang="en-US" altLang="en-US" u="sng" smtClean="0">
                <a:ea typeface="MS PGothic" pitchFamily="34" charset="-128"/>
              </a:rPr>
              <a:t>Voluntary</a:t>
            </a:r>
            <a:r>
              <a:rPr lang="en-US" altLang="en-US" smtClean="0">
                <a:ea typeface="MS PGothic" pitchFamily="34" charset="-128"/>
              </a:rPr>
              <a:t> agreement between Ministry and company, backed by statutory powers </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b="1" smtClean="0"/>
              <a:t>Generics</a:t>
            </a:r>
            <a:r>
              <a:rPr lang="en-US" altLang="en-US" smtClean="0"/>
              <a:t>: category M</a:t>
            </a:r>
          </a:p>
        </p:txBody>
      </p:sp>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3611563"/>
            <a:ext cx="349726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993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50825" y="333375"/>
            <a:ext cx="8137525" cy="981075"/>
          </a:xfrm>
        </p:spPr>
        <p:txBody>
          <a:bodyPr rIns="132080"/>
          <a:lstStyle/>
          <a:p>
            <a:pPr eaLnBrk="1" hangingPunct="1"/>
            <a:r>
              <a:rPr lang="en-US" altLang="en-US" sz="2700" b="1" smtClean="0"/>
              <a:t>The PPRS is the UK’s current pricing system for branded medicines</a:t>
            </a:r>
          </a:p>
        </p:txBody>
      </p:sp>
      <p:sp>
        <p:nvSpPr>
          <p:cNvPr id="7172" name="Rectangle 3"/>
          <p:cNvSpPr>
            <a:spLocks noGrp="1" noChangeArrowheads="1"/>
          </p:cNvSpPr>
          <p:nvPr>
            <p:ph idx="1"/>
          </p:nvPr>
        </p:nvSpPr>
        <p:spPr>
          <a:xfrm>
            <a:off x="250825" y="1722438"/>
            <a:ext cx="8137525" cy="4370387"/>
          </a:xfrm>
        </p:spPr>
        <p:txBody>
          <a:bodyPr rIns="132080"/>
          <a:lstStyle/>
          <a:p>
            <a:pPr eaLnBrk="1" hangingPunct="1">
              <a:lnSpc>
                <a:spcPct val="80000"/>
              </a:lnSpc>
              <a:defRPr/>
            </a:pPr>
            <a:r>
              <a:rPr lang="en-US" altLang="en-US" sz="2400" dirty="0" smtClean="0">
                <a:ea typeface="+mn-ea"/>
                <a:cs typeface="+mn-cs"/>
              </a:rPr>
              <a:t>Since 1957, the prices of branded medicines have been regulated through the Pharmaceutical Price Regulation Scheme</a:t>
            </a:r>
            <a:endParaRPr lang="en-GB" altLang="en-US" sz="2400" dirty="0" smtClean="0">
              <a:ea typeface="+mn-ea"/>
              <a:cs typeface="+mn-cs"/>
            </a:endParaRPr>
          </a:p>
          <a:p>
            <a:pPr eaLnBrk="1" hangingPunct="1">
              <a:lnSpc>
                <a:spcPct val="80000"/>
              </a:lnSpc>
              <a:defRPr/>
            </a:pPr>
            <a:r>
              <a:rPr lang="en-US" altLang="en-US" sz="2400" dirty="0" smtClean="0">
                <a:ea typeface="+mn-ea"/>
                <a:cs typeface="+mn-cs"/>
              </a:rPr>
              <a:t>The PPRS is a (non-contractual) </a:t>
            </a:r>
            <a:r>
              <a:rPr lang="en-US" altLang="en-US" sz="2400" u="sng" dirty="0" smtClean="0">
                <a:ea typeface="+mn-ea"/>
                <a:cs typeface="+mn-cs"/>
              </a:rPr>
              <a:t>voluntary</a:t>
            </a:r>
            <a:r>
              <a:rPr lang="en-US" altLang="en-US" sz="2400" dirty="0" smtClean="0">
                <a:ea typeface="+mn-ea"/>
                <a:cs typeface="+mn-cs"/>
              </a:rPr>
              <a:t> scheme negotiated between the Department of Health and the UK branded pharmaceutical industry, represented by the Association of the British Pharmaceutical Industry (ABPI). </a:t>
            </a:r>
          </a:p>
          <a:p>
            <a:pPr eaLnBrk="1" hangingPunct="1">
              <a:lnSpc>
                <a:spcPct val="80000"/>
              </a:lnSpc>
              <a:defRPr/>
            </a:pPr>
            <a:r>
              <a:rPr lang="en-US" altLang="en-US" sz="2400" dirty="0" smtClean="0">
                <a:ea typeface="+mn-ea"/>
                <a:cs typeface="+mn-cs"/>
              </a:rPr>
              <a:t>PPRS agreements normally last 5 years. The latest came into force in 2014.</a:t>
            </a:r>
          </a:p>
          <a:p>
            <a:pPr eaLnBrk="1" hangingPunct="1">
              <a:lnSpc>
                <a:spcPct val="80000"/>
              </a:lnSpc>
              <a:defRPr/>
            </a:pPr>
            <a:r>
              <a:rPr lang="en-US" altLang="en-US" sz="2400" dirty="0" smtClean="0">
                <a:ea typeface="+mn-ea"/>
                <a:cs typeface="+mn-cs"/>
              </a:rPr>
              <a:t>Alongside the voluntary PPRS the Government runs a </a:t>
            </a:r>
            <a:r>
              <a:rPr lang="en-US" altLang="en-US" sz="2400" u="sng" dirty="0" smtClean="0">
                <a:ea typeface="+mn-ea"/>
                <a:cs typeface="+mn-cs"/>
              </a:rPr>
              <a:t>statutory scheme </a:t>
            </a:r>
            <a:r>
              <a:rPr lang="en-US" altLang="en-US" sz="2400" dirty="0" smtClean="0">
                <a:ea typeface="+mn-ea"/>
                <a:cs typeface="+mn-cs"/>
              </a:rPr>
              <a:t>that applies a price cut to any manufacturer or supplier which chooses not to join the voluntary scheme</a:t>
            </a:r>
          </a:p>
          <a:p>
            <a:pPr marL="1587" lvl="1" indent="0" eaLnBrk="1" hangingPunct="1">
              <a:lnSpc>
                <a:spcPct val="80000"/>
              </a:lnSpc>
              <a:buFontTx/>
              <a:buNone/>
              <a:defRPr/>
            </a:pPr>
            <a:endParaRPr lang="en-US" altLang="en-US" sz="2400" dirty="0" smtClean="0"/>
          </a:p>
          <a:p>
            <a:pPr marL="0" indent="0" eaLnBrk="1" hangingPunct="1">
              <a:lnSpc>
                <a:spcPct val="80000"/>
              </a:lnSpc>
              <a:buFont typeface="Arial" charset="0"/>
              <a:buChar char="•"/>
              <a:defRPr/>
            </a:pPr>
            <a:r>
              <a:rPr lang="en-US" altLang="en-US" sz="2400" dirty="0" smtClean="0">
                <a:ea typeface="+mn-ea"/>
                <a:cs typeface="+mn-cs"/>
              </a:rPr>
              <a:t> </a:t>
            </a:r>
          </a:p>
        </p:txBody>
      </p:sp>
      <p:pic>
        <p:nvPicPr>
          <p:cNvPr id="31747"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650" y="6308725"/>
            <a:ext cx="1403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5188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9"/>
          <p:cNvSpPr>
            <a:spLocks noGrp="1" noChangeArrowheads="1"/>
          </p:cNvSpPr>
          <p:nvPr>
            <p:ph type="title"/>
          </p:nvPr>
        </p:nvSpPr>
        <p:spPr/>
        <p:txBody>
          <a:bodyPr/>
          <a:lstStyle/>
          <a:p>
            <a:pPr eaLnBrk="1" hangingPunct="1"/>
            <a:r>
              <a:rPr lang="en-GB" altLang="en-US" dirty="0" smtClean="0"/>
              <a:t>Calls to reform PPRS…</a:t>
            </a:r>
          </a:p>
        </p:txBody>
      </p:sp>
      <p:sp>
        <p:nvSpPr>
          <p:cNvPr id="49154" name="Rectangle 10"/>
          <p:cNvSpPr>
            <a:spLocks noGrp="1" noChangeArrowheads="1"/>
          </p:cNvSpPr>
          <p:nvPr>
            <p:ph idx="1"/>
          </p:nvPr>
        </p:nvSpPr>
        <p:spPr>
          <a:xfrm>
            <a:off x="304800" y="2133600"/>
            <a:ext cx="5029200" cy="4103688"/>
          </a:xfrm>
        </p:spPr>
        <p:txBody>
          <a:bodyPr/>
          <a:lstStyle/>
          <a:p>
            <a:pPr marL="381000" indent="-381000" eaLnBrk="1" hangingPunct="1"/>
            <a:r>
              <a:rPr lang="ja-JP" altLang="en-GB" sz="2400" smtClean="0"/>
              <a:t>“</a:t>
            </a:r>
            <a:r>
              <a:rPr lang="en-GB" altLang="ja-JP" sz="2400" b="1" smtClean="0"/>
              <a:t>We recommend that Government reform the PPRS replacing current profit and price controls with a value based approach to pricing</a:t>
            </a:r>
            <a:r>
              <a:rPr lang="en-GB" altLang="ja-JP" sz="2400" smtClean="0"/>
              <a:t> to ensure the price of drugs reflect their clinical and therapeutic value to patients and the broader NHS.</a:t>
            </a:r>
            <a:r>
              <a:rPr lang="ja-JP" altLang="en-GB" sz="2400" smtClean="0"/>
              <a:t>”</a:t>
            </a:r>
            <a:endParaRPr lang="en-GB" altLang="en-US" sz="2400" i="1" smtClean="0"/>
          </a:p>
        </p:txBody>
      </p:sp>
      <p:pic>
        <p:nvPicPr>
          <p:cNvPr id="49155" name="Picture 13"/>
          <p:cNvPicPr>
            <a:picLocks noChangeAspect="1" noChangeArrowheads="1"/>
          </p:cNvPicPr>
          <p:nvPr/>
        </p:nvPicPr>
        <p:blipFill>
          <a:blip r:embed="rId3">
            <a:extLst>
              <a:ext uri="{28A0092B-C50C-407E-A947-70E740481C1C}">
                <a14:useLocalDpi xmlns:a14="http://schemas.microsoft.com/office/drawing/2010/main" val="0"/>
              </a:ext>
            </a:extLst>
          </a:blip>
          <a:srcRect l="31406" t="10312" r="29688" b="1187"/>
          <a:stretch>
            <a:fillRect/>
          </a:stretch>
        </p:blipFill>
        <p:spPr bwMode="auto">
          <a:xfrm>
            <a:off x="5410200" y="1600200"/>
            <a:ext cx="3270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4"/>
          <p:cNvSpPr>
            <a:spLocks noChangeArrowheads="1"/>
          </p:cNvSpPr>
          <p:nvPr/>
        </p:nvSpPr>
        <p:spPr bwMode="auto">
          <a:xfrm>
            <a:off x="2971800" y="5311775"/>
            <a:ext cx="2319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MS PGothic" pitchFamily="34" charset="-128"/>
              </a:defRPr>
            </a:lvl1pPr>
            <a:lvl2pPr marL="742950" indent="-285750">
              <a:defRPr sz="2400" b="1">
                <a:solidFill>
                  <a:schemeClr val="tx1"/>
                </a:solidFill>
                <a:latin typeface="Times" pitchFamily="2" charset="0"/>
                <a:ea typeface="MS PGothic" pitchFamily="34" charset="-128"/>
              </a:defRPr>
            </a:lvl2pPr>
            <a:lvl3pPr marL="1143000" indent="-228600">
              <a:defRPr sz="2400" b="1">
                <a:solidFill>
                  <a:schemeClr val="tx1"/>
                </a:solidFill>
                <a:latin typeface="Times" pitchFamily="2" charset="0"/>
                <a:ea typeface="MS PGothic" pitchFamily="34" charset="-128"/>
              </a:defRPr>
            </a:lvl3pPr>
            <a:lvl4pPr marL="1600200" indent="-228600">
              <a:defRPr sz="2400" b="1">
                <a:solidFill>
                  <a:schemeClr val="tx1"/>
                </a:solidFill>
                <a:latin typeface="Times" pitchFamily="2" charset="0"/>
                <a:ea typeface="MS PGothic" pitchFamily="34" charset="-128"/>
              </a:defRPr>
            </a:lvl4pPr>
            <a:lvl5pPr marL="2057400" indent="-228600">
              <a:defRPr sz="2400" b="1">
                <a:solidFill>
                  <a:schemeClr val="tx1"/>
                </a:solidFill>
                <a:latin typeface="Times" pitchFamily="2"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MS PGothic" pitchFamily="34" charset="-128"/>
              </a:defRPr>
            </a:lvl9pPr>
          </a:lstStyle>
          <a:p>
            <a:r>
              <a:rPr lang="en-US" altLang="en-US" sz="1800">
                <a:latin typeface="Arial" pitchFamily="34" charset="0"/>
              </a:rPr>
              <a:t>OFT, February 2007</a:t>
            </a:r>
          </a:p>
        </p:txBody>
      </p:sp>
    </p:spTree>
    <p:extLst>
      <p:ext uri="{BB962C8B-B14F-4D97-AF65-F5344CB8AC3E}">
        <p14:creationId xmlns:p14="http://schemas.microsoft.com/office/powerpoint/2010/main" val="75583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z="3600" dirty="0" smtClean="0">
                <a:latin typeface="Arial" charset="0"/>
                <a:ea typeface="ＭＳ Ｐゴシック" pitchFamily="34" charset="-128"/>
                <a:cs typeface="Arial" charset="0"/>
              </a:rPr>
              <a:t>Proposals from 2010-2014 for “Value based pricing” and multiple thresholds (1)</a:t>
            </a:r>
            <a:endParaRPr lang="en-US" altLang="en-US" sz="3600" dirty="0" smtClean="0">
              <a:latin typeface="Arial" charset="0"/>
              <a:ea typeface="ＭＳ Ｐゴシック" pitchFamily="34" charset="-128"/>
              <a:cs typeface="Arial" charset="0"/>
            </a:endParaRPr>
          </a:p>
        </p:txBody>
      </p:sp>
      <p:sp>
        <p:nvSpPr>
          <p:cNvPr id="29699" name="Content Placeholder 2"/>
          <p:cNvSpPr>
            <a:spLocks noGrp="1"/>
          </p:cNvSpPr>
          <p:nvPr>
            <p:ph idx="1"/>
          </p:nvPr>
        </p:nvSpPr>
        <p:spPr>
          <a:xfrm>
            <a:off x="179512" y="1628800"/>
            <a:ext cx="5112567" cy="4678362"/>
          </a:xfrm>
        </p:spPr>
        <p:txBody>
          <a:bodyPr/>
          <a:lstStyle/>
          <a:p>
            <a:r>
              <a:rPr lang="ja-JP" altLang="en-US" sz="2400" dirty="0" smtClean="0">
                <a:latin typeface="Arial" charset="0"/>
                <a:ea typeface="ＭＳ Ｐゴシック" pitchFamily="34" charset="-128"/>
                <a:cs typeface="Arial" charset="0"/>
              </a:rPr>
              <a:t>“</a:t>
            </a:r>
            <a:r>
              <a:rPr lang="en-US" altLang="en-US" sz="2400" dirty="0" smtClean="0">
                <a:latin typeface="Arial" charset="0"/>
                <a:ea typeface="ＭＳ Ｐゴシック" pitchFamily="34" charset="-128"/>
                <a:cs typeface="Arial" charset="0"/>
              </a:rPr>
              <a:t>We will pay drug companies according to the value of new medicines…</a:t>
            </a:r>
            <a:r>
              <a:rPr lang="ja-JP" altLang="en-US" sz="2400" dirty="0" smtClean="0">
                <a:latin typeface="Arial" charset="0"/>
                <a:ea typeface="ＭＳ Ｐゴシック" pitchFamily="34" charset="-128"/>
                <a:cs typeface="Arial" charset="0"/>
              </a:rPr>
              <a:t>”</a:t>
            </a:r>
            <a:r>
              <a:rPr lang="en-US" altLang="en-US" sz="2400" dirty="0" smtClean="0">
                <a:latin typeface="Arial" charset="0"/>
                <a:ea typeface="ＭＳ Ｐゴシック" pitchFamily="34" charset="-128"/>
                <a:cs typeface="Arial" charset="0"/>
              </a:rPr>
              <a:t> </a:t>
            </a:r>
          </a:p>
          <a:p>
            <a:pPr>
              <a:buFontTx/>
              <a:buNone/>
            </a:pPr>
            <a:r>
              <a:rPr lang="en-US" altLang="en-US" sz="1800" dirty="0" smtClean="0">
                <a:latin typeface="Arial" charset="0"/>
                <a:ea typeface="ＭＳ Ｐゴシック" pitchFamily="34" charset="-128"/>
                <a:cs typeface="Arial" charset="0"/>
              </a:rPr>
              <a:t>The Coalition: our programme for government, July 2010</a:t>
            </a:r>
          </a:p>
          <a:p>
            <a:pPr>
              <a:buFontTx/>
              <a:buNone/>
            </a:pPr>
            <a:endParaRPr lang="en-US" altLang="en-US" sz="1200" dirty="0" smtClean="0">
              <a:latin typeface="Arial" charset="0"/>
              <a:ea typeface="ＭＳ Ｐゴシック" pitchFamily="34" charset="-128"/>
              <a:cs typeface="Arial" charset="0"/>
            </a:endParaRPr>
          </a:p>
          <a:p>
            <a:r>
              <a:rPr lang="ja-JP" altLang="en-US" sz="2000" dirty="0" smtClean="0">
                <a:latin typeface="Arial" charset="0"/>
                <a:ea typeface="ＭＳ Ｐゴシック" pitchFamily="34" charset="-128"/>
                <a:cs typeface="Arial" charset="0"/>
              </a:rPr>
              <a:t>“</a:t>
            </a:r>
            <a:r>
              <a:rPr lang="en-US" altLang="en-US" sz="2000" dirty="0" smtClean="0">
                <a:latin typeface="Arial" charset="0"/>
                <a:ea typeface="ＭＳ Ｐゴシック" pitchFamily="34" charset="-128"/>
                <a:cs typeface="Arial" charset="0"/>
              </a:rPr>
              <a:t>…the Government would set a </a:t>
            </a:r>
            <a:r>
              <a:rPr lang="en-US" altLang="en-US" sz="2000" b="1" dirty="0" smtClean="0">
                <a:latin typeface="Arial" charset="0"/>
                <a:ea typeface="ＭＳ Ｐゴシック" pitchFamily="34" charset="-128"/>
                <a:cs typeface="Arial" charset="0"/>
              </a:rPr>
              <a:t>range of thresholds or maximum prices </a:t>
            </a:r>
            <a:r>
              <a:rPr lang="en-US" altLang="en-US" sz="2000" dirty="0" smtClean="0">
                <a:latin typeface="Arial" charset="0"/>
                <a:ea typeface="ＭＳ Ｐゴシック" pitchFamily="34" charset="-128"/>
                <a:cs typeface="Arial" charset="0"/>
              </a:rPr>
              <a:t>reflecting the different values that medicines offer…</a:t>
            </a:r>
            <a:r>
              <a:rPr lang="ja-JP" altLang="en-US" sz="2000" dirty="0" smtClean="0">
                <a:latin typeface="Arial" charset="0"/>
                <a:ea typeface="ＭＳ Ｐゴシック" pitchFamily="34" charset="-128"/>
                <a:cs typeface="Arial" charset="0"/>
              </a:rPr>
              <a:t>”</a:t>
            </a:r>
            <a:r>
              <a:rPr lang="en-US" altLang="en-US" sz="2000" dirty="0" smtClean="0">
                <a:latin typeface="Arial" charset="0"/>
                <a:ea typeface="ＭＳ Ｐゴシック" pitchFamily="34" charset="-128"/>
                <a:cs typeface="Arial" charset="0"/>
              </a:rPr>
              <a:t> </a:t>
            </a:r>
          </a:p>
          <a:p>
            <a:r>
              <a:rPr lang="en-US" altLang="en-US" sz="2000" dirty="0" smtClean="0">
                <a:latin typeface="Arial" charset="0"/>
                <a:ea typeface="ＭＳ Ｐゴシック" pitchFamily="34" charset="-128"/>
                <a:cs typeface="Arial" charset="0"/>
              </a:rPr>
              <a:t>Price premium for </a:t>
            </a:r>
            <a:r>
              <a:rPr lang="en-US" altLang="en-US" sz="2000" b="1" dirty="0" smtClean="0">
                <a:latin typeface="Arial" charset="0"/>
                <a:ea typeface="ＭＳ Ｐゴシック" pitchFamily="34" charset="-128"/>
                <a:cs typeface="Arial" charset="0"/>
              </a:rPr>
              <a:t>disease severity, therapeutic innovation and wider societal benefits</a:t>
            </a:r>
          </a:p>
          <a:p>
            <a:pPr>
              <a:buFontTx/>
              <a:buNone/>
            </a:pPr>
            <a:r>
              <a:rPr lang="en-US" altLang="en-US" sz="1800" dirty="0" smtClean="0">
                <a:latin typeface="Arial" charset="0"/>
                <a:ea typeface="ＭＳ Ｐゴシック" pitchFamily="34" charset="-128"/>
                <a:cs typeface="Arial" charset="0"/>
              </a:rPr>
              <a:t>Consultation document on VBP, Dec 2010</a:t>
            </a:r>
          </a:p>
        </p:txBody>
      </p:sp>
      <p:pic>
        <p:nvPicPr>
          <p:cNvPr id="29700" name="Picture 3"/>
          <p:cNvPicPr>
            <a:picLocks noChangeAspect="1"/>
          </p:cNvPicPr>
          <p:nvPr/>
        </p:nvPicPr>
        <p:blipFill>
          <a:blip r:embed="rId3" cstate="print">
            <a:extLst>
              <a:ext uri="{28A0092B-C50C-407E-A947-70E740481C1C}">
                <a14:useLocalDpi xmlns:a14="http://schemas.microsoft.com/office/drawing/2010/main" val="0"/>
              </a:ext>
            </a:extLst>
          </a:blip>
          <a:srcRect r="1680"/>
          <a:stretch>
            <a:fillRect/>
          </a:stretch>
        </p:blipFill>
        <p:spPr bwMode="auto">
          <a:xfrm>
            <a:off x="5330825" y="1787525"/>
            <a:ext cx="3506788"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05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z="3600" dirty="0" smtClean="0">
                <a:latin typeface="Arial" charset="0"/>
                <a:ea typeface="ＭＳ Ｐゴシック" pitchFamily="34" charset="-128"/>
                <a:cs typeface="Arial" charset="0"/>
              </a:rPr>
              <a:t>Proposals from 2010-2014 for “Value based pricing” and multiple thresholds (2)</a:t>
            </a:r>
            <a:endParaRPr lang="en-US" altLang="en-US" sz="3600" dirty="0" smtClean="0">
              <a:latin typeface="Arial" charset="0"/>
              <a:ea typeface="ＭＳ Ｐゴシック" pitchFamily="34" charset="-128"/>
              <a:cs typeface="Arial" charset="0"/>
            </a:endParaRPr>
          </a:p>
        </p:txBody>
      </p:sp>
      <p:pic>
        <p:nvPicPr>
          <p:cNvPr id="29700" name="Picture 3"/>
          <p:cNvPicPr>
            <a:picLocks noChangeAspect="1"/>
          </p:cNvPicPr>
          <p:nvPr/>
        </p:nvPicPr>
        <p:blipFill>
          <a:blip r:embed="rId3" cstate="print">
            <a:extLst>
              <a:ext uri="{28A0092B-C50C-407E-A947-70E740481C1C}">
                <a14:useLocalDpi xmlns:a14="http://schemas.microsoft.com/office/drawing/2010/main" val="0"/>
              </a:ext>
            </a:extLst>
          </a:blip>
          <a:srcRect r="1680"/>
          <a:stretch>
            <a:fillRect/>
          </a:stretch>
        </p:blipFill>
        <p:spPr bwMode="auto">
          <a:xfrm>
            <a:off x="5330825" y="1787525"/>
            <a:ext cx="3506788"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251520" y="1484784"/>
            <a:ext cx="5184576" cy="4678362"/>
          </a:xfrm>
        </p:spPr>
        <p:txBody>
          <a:bodyPr/>
          <a:lstStyle/>
          <a:p>
            <a:pPr marL="0" indent="0">
              <a:buNone/>
            </a:pPr>
            <a:r>
              <a:rPr lang="en-GB" altLang="en-US" sz="2400" dirty="0" smtClean="0">
                <a:latin typeface="Arial" charset="0"/>
                <a:ea typeface="ＭＳ Ｐゴシック" pitchFamily="34" charset="-128"/>
                <a:cs typeface="Arial" charset="0"/>
              </a:rPr>
              <a:t>March 2013:</a:t>
            </a:r>
          </a:p>
          <a:p>
            <a:r>
              <a:rPr lang="en-GB" altLang="en-US" sz="2400" dirty="0" smtClean="0">
                <a:latin typeface="Arial" charset="0"/>
                <a:ea typeface="ＭＳ Ｐゴシック" pitchFamily="34" charset="-128"/>
                <a:cs typeface="Arial" charset="0"/>
              </a:rPr>
              <a:t>Government confirmed that “</a:t>
            </a:r>
            <a:r>
              <a:rPr lang="en-GB" altLang="en-US" sz="2400" b="1" dirty="0" smtClean="0">
                <a:latin typeface="Arial" charset="0"/>
                <a:ea typeface="ＭＳ Ｐゴシック" pitchFamily="34" charset="-128"/>
                <a:cs typeface="Arial" charset="0"/>
              </a:rPr>
              <a:t>NICE will be responsible </a:t>
            </a:r>
            <a:r>
              <a:rPr lang="en-GB" altLang="en-US" sz="2400" dirty="0" smtClean="0">
                <a:latin typeface="Arial" charset="0"/>
                <a:ea typeface="ＭＳ Ｐゴシック" pitchFamily="34" charset="-128"/>
                <a:cs typeface="Arial" charset="0"/>
              </a:rPr>
              <a:t>for the full value assessment of medicines under the future system.”</a:t>
            </a:r>
          </a:p>
          <a:p>
            <a:endParaRPr lang="en-GB" altLang="en-US" sz="2400" dirty="0" smtClean="0">
              <a:latin typeface="Arial" charset="0"/>
              <a:ea typeface="ＭＳ Ｐゴシック" pitchFamily="34" charset="-128"/>
              <a:cs typeface="Arial" charset="0"/>
            </a:endParaRPr>
          </a:p>
          <a:p>
            <a:pPr marL="0" indent="0">
              <a:buNone/>
            </a:pPr>
            <a:r>
              <a:rPr lang="en-GB" altLang="en-US" sz="2400" dirty="0" smtClean="0">
                <a:latin typeface="Arial" charset="0"/>
                <a:ea typeface="ＭＳ Ｐゴシック" pitchFamily="34" charset="-128"/>
                <a:cs typeface="Arial" charset="0"/>
              </a:rPr>
              <a:t>March-June 2014:</a:t>
            </a:r>
          </a:p>
          <a:p>
            <a:r>
              <a:rPr lang="en-GB" altLang="en-US" sz="2400" dirty="0" smtClean="0">
                <a:latin typeface="Arial" charset="0"/>
                <a:ea typeface="ＭＳ Ｐゴシック" pitchFamily="34" charset="-128"/>
                <a:cs typeface="Arial" charset="0"/>
              </a:rPr>
              <a:t>Based on DH Terms of Reference, </a:t>
            </a:r>
            <a:r>
              <a:rPr lang="en-GB" altLang="en-US" sz="2400" b="1" dirty="0" smtClean="0">
                <a:latin typeface="Arial" charset="0"/>
                <a:ea typeface="ＭＳ Ｐゴシック" pitchFamily="34" charset="-128"/>
                <a:cs typeface="Arial" charset="0"/>
              </a:rPr>
              <a:t>NICE went to consultation </a:t>
            </a:r>
            <a:r>
              <a:rPr lang="en-GB" altLang="en-US" sz="2400" dirty="0" smtClean="0">
                <a:latin typeface="Arial" charset="0"/>
                <a:ea typeface="ＭＳ Ｐゴシック" pitchFamily="34" charset="-128"/>
                <a:cs typeface="Arial" charset="0"/>
              </a:rPr>
              <a:t>on a possible approach to </a:t>
            </a:r>
            <a:r>
              <a:rPr lang="en-GB" altLang="en-US" sz="2400" dirty="0">
                <a:latin typeface="Arial" charset="0"/>
                <a:ea typeface="ＭＳ Ｐゴシック" pitchFamily="34" charset="-128"/>
                <a:cs typeface="Arial" charset="0"/>
              </a:rPr>
              <a:t>what is now known </a:t>
            </a:r>
            <a:r>
              <a:rPr lang="en-GB" altLang="en-US" sz="2400" dirty="0" smtClean="0">
                <a:latin typeface="Arial" charset="0"/>
                <a:ea typeface="ＭＳ Ｐゴシック" pitchFamily="34" charset="-128"/>
                <a:cs typeface="Arial" charset="0"/>
              </a:rPr>
              <a:t>as </a:t>
            </a:r>
            <a:r>
              <a:rPr lang="en-GB" altLang="en-US" sz="2400" dirty="0">
                <a:latin typeface="Arial" charset="0"/>
                <a:ea typeface="ＭＳ Ｐゴシック" pitchFamily="34" charset="-128"/>
                <a:cs typeface="Arial" charset="0"/>
              </a:rPr>
              <a:t>‘</a:t>
            </a:r>
            <a:r>
              <a:rPr lang="en-GB" altLang="en-US" sz="2400" dirty="0" smtClean="0">
                <a:latin typeface="Arial" charset="0"/>
                <a:ea typeface="ＭＳ Ｐゴシック" pitchFamily="34" charset="-128"/>
                <a:cs typeface="Arial" charset="0"/>
              </a:rPr>
              <a:t>value </a:t>
            </a:r>
            <a:r>
              <a:rPr lang="en-GB" altLang="en-US" sz="2400" dirty="0">
                <a:latin typeface="Arial" charset="0"/>
                <a:ea typeface="ＭＳ Ｐゴシック" pitchFamily="34" charset="-128"/>
                <a:cs typeface="Arial" charset="0"/>
              </a:rPr>
              <a:t>based </a:t>
            </a:r>
            <a:r>
              <a:rPr lang="en-GB" altLang="en-US" sz="2400" dirty="0" smtClean="0">
                <a:latin typeface="Arial" charset="0"/>
                <a:ea typeface="ＭＳ Ｐゴシック" pitchFamily="34" charset="-128"/>
                <a:cs typeface="Arial" charset="0"/>
              </a:rPr>
              <a:t>assessment’.</a:t>
            </a:r>
          </a:p>
        </p:txBody>
      </p:sp>
      <p:sp>
        <p:nvSpPr>
          <p:cNvPr id="8" name="Content Placeholder 2"/>
          <p:cNvSpPr txBox="1">
            <a:spLocks/>
          </p:cNvSpPr>
          <p:nvPr/>
        </p:nvSpPr>
        <p:spPr>
          <a:xfrm>
            <a:off x="827584" y="1556792"/>
            <a:ext cx="7704856" cy="3312368"/>
          </a:xfrm>
          <a:prstGeom prst="rect">
            <a:avLst/>
          </a:prstGeom>
          <a:solidFill>
            <a:srgbClr val="F79646"/>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20000"/>
              </a:spcBef>
              <a:buFont typeface="Arial" pitchFamily="34" charset="0"/>
              <a:buNone/>
              <a:defRPr/>
            </a:pPr>
            <a:r>
              <a:rPr lang="en-US" altLang="en-US" sz="2800" dirty="0" smtClean="0">
                <a:solidFill>
                  <a:srgbClr val="000000"/>
                </a:solidFill>
                <a:latin typeface="Arial"/>
                <a:cs typeface="Arial"/>
              </a:rPr>
              <a:t>Following a wide and inconclusive consultation, the working group at NICE decided to recommend to the NICE Board that “</a:t>
            </a:r>
            <a:r>
              <a:rPr lang="en-US" altLang="ja-JP" sz="2800" i="1" dirty="0" smtClean="0">
                <a:solidFill>
                  <a:srgbClr val="000000"/>
                </a:solidFill>
                <a:latin typeface="Arial"/>
                <a:cs typeface="Arial"/>
              </a:rPr>
              <a:t>no changes to the technology appraisal methodology should be made in the short term</a:t>
            </a:r>
            <a:r>
              <a:rPr lang="en-US" altLang="en-US" sz="2800" dirty="0" smtClean="0">
                <a:solidFill>
                  <a:srgbClr val="000000"/>
                </a:solidFill>
                <a:latin typeface="Arial"/>
                <a:cs typeface="Arial"/>
              </a:rPr>
              <a:t>”</a:t>
            </a:r>
            <a:r>
              <a:rPr lang="en-US" altLang="ja-JP" sz="2800" dirty="0" smtClean="0">
                <a:solidFill>
                  <a:srgbClr val="000000"/>
                </a:solidFill>
                <a:latin typeface="Arial"/>
                <a:cs typeface="Arial"/>
              </a:rPr>
              <a:t>.  The NICE Board agreed.</a:t>
            </a:r>
          </a:p>
        </p:txBody>
      </p:sp>
    </p:spTree>
    <p:extLst>
      <p:ext uri="{BB962C8B-B14F-4D97-AF65-F5344CB8AC3E}">
        <p14:creationId xmlns:p14="http://schemas.microsoft.com/office/powerpoint/2010/main" val="85829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188913"/>
            <a:ext cx="8458200" cy="1027112"/>
          </a:xfrm>
        </p:spPr>
        <p:txBody>
          <a:bodyPr/>
          <a:lstStyle/>
          <a:p>
            <a:pPr eaLnBrk="1" hangingPunct="1"/>
            <a:r>
              <a:rPr lang="en-US" altLang="en-US" sz="3600" smtClean="0">
                <a:latin typeface="Arial" charset="0"/>
                <a:ea typeface="ＭＳ Ｐゴシック" pitchFamily="34" charset="-128"/>
                <a:cs typeface="Arial" charset="0"/>
              </a:rPr>
              <a:t>Overview</a:t>
            </a:r>
          </a:p>
        </p:txBody>
      </p:sp>
      <p:sp>
        <p:nvSpPr>
          <p:cNvPr id="7171" name="Rectangle 3"/>
          <p:cNvSpPr>
            <a:spLocks noGrp="1" noChangeArrowheads="1"/>
          </p:cNvSpPr>
          <p:nvPr>
            <p:ph type="body" idx="1"/>
          </p:nvPr>
        </p:nvSpPr>
        <p:spPr>
          <a:xfrm>
            <a:off x="395288" y="1125538"/>
            <a:ext cx="8280400" cy="4679950"/>
          </a:xfrm>
        </p:spPr>
        <p:txBody>
          <a:bodyPr/>
          <a:lstStyle/>
          <a:p>
            <a:pPr eaLnBrk="1" hangingPunct="1">
              <a:spcBef>
                <a:spcPts val="600"/>
              </a:spcBef>
              <a:spcAft>
                <a:spcPts val="600"/>
              </a:spcAft>
              <a:buSzPct val="120000"/>
              <a:buFont typeface="Arial" pitchFamily="34" charset="0"/>
              <a:buChar char="•"/>
              <a:defRPr/>
            </a:pPr>
            <a:r>
              <a:rPr lang="en-US" sz="2000" dirty="0" smtClean="0"/>
              <a:t>Outline of National Institute for Health and Care Excellence (NICE)</a:t>
            </a:r>
            <a:endParaRPr lang="en-US" sz="2000" dirty="0"/>
          </a:p>
          <a:p>
            <a:pPr eaLnBrk="1" hangingPunct="1">
              <a:spcBef>
                <a:spcPts val="600"/>
              </a:spcBef>
              <a:spcAft>
                <a:spcPts val="600"/>
              </a:spcAft>
              <a:buSzPct val="120000"/>
              <a:buFont typeface="Arial" pitchFamily="34" charset="0"/>
              <a:buChar char="•"/>
              <a:defRPr/>
            </a:pPr>
            <a:r>
              <a:rPr lang="en-US" sz="2000" dirty="0" smtClean="0"/>
              <a:t>Topics:</a:t>
            </a:r>
          </a:p>
          <a:p>
            <a:pPr lvl="1" eaLnBrk="1" hangingPunct="1">
              <a:spcBef>
                <a:spcPts val="600"/>
              </a:spcBef>
              <a:spcAft>
                <a:spcPts val="600"/>
              </a:spcAft>
              <a:buSzPct val="80000"/>
              <a:buFont typeface="Courier New" pitchFamily="49" charset="0"/>
              <a:buChar char="o"/>
              <a:defRPr/>
            </a:pPr>
            <a:r>
              <a:rPr lang="en-US" sz="2000" dirty="0" smtClean="0"/>
              <a:t>NICE…what is </a:t>
            </a:r>
            <a:r>
              <a:rPr lang="en-US" sz="2000" dirty="0" smtClean="0"/>
              <a:t>it and why was it created?</a:t>
            </a:r>
            <a:endParaRPr lang="en-US" sz="2000" dirty="0" smtClean="0"/>
          </a:p>
          <a:p>
            <a:pPr lvl="1" eaLnBrk="1" hangingPunct="1">
              <a:spcBef>
                <a:spcPts val="600"/>
              </a:spcBef>
              <a:spcAft>
                <a:spcPts val="600"/>
              </a:spcAft>
              <a:buSzPct val="80000"/>
              <a:buFont typeface="Courier New" pitchFamily="49" charset="0"/>
              <a:buChar char="o"/>
              <a:defRPr/>
            </a:pPr>
            <a:r>
              <a:rPr lang="en-US" sz="2000" dirty="0" smtClean="0"/>
              <a:t>Core principles</a:t>
            </a:r>
          </a:p>
          <a:p>
            <a:pPr lvl="1" eaLnBrk="1" hangingPunct="1">
              <a:spcBef>
                <a:spcPts val="600"/>
              </a:spcBef>
              <a:spcAft>
                <a:spcPts val="600"/>
              </a:spcAft>
              <a:buSzPct val="80000"/>
              <a:buFont typeface="Courier New" pitchFamily="49" charset="0"/>
              <a:buChar char="o"/>
              <a:defRPr/>
            </a:pPr>
            <a:r>
              <a:rPr lang="en-US" sz="2000" dirty="0" smtClean="0"/>
              <a:t>Cost effectiveness and decision making</a:t>
            </a:r>
          </a:p>
          <a:p>
            <a:pPr lvl="1" eaLnBrk="1" hangingPunct="1">
              <a:spcBef>
                <a:spcPts val="600"/>
              </a:spcBef>
              <a:spcAft>
                <a:spcPts val="600"/>
              </a:spcAft>
              <a:buSzPct val="80000"/>
              <a:buFont typeface="Courier New" pitchFamily="49" charset="0"/>
              <a:buChar char="o"/>
              <a:defRPr/>
            </a:pPr>
            <a:r>
              <a:rPr lang="en-US" sz="2000" dirty="0" smtClean="0"/>
              <a:t>Brief overview of T</a:t>
            </a:r>
            <a:r>
              <a:rPr lang="en-US" sz="2000" dirty="0" smtClean="0"/>
              <a:t>echnology </a:t>
            </a:r>
            <a:r>
              <a:rPr lang="en-US" sz="2000" dirty="0" smtClean="0"/>
              <a:t>Appraisals</a:t>
            </a:r>
          </a:p>
          <a:p>
            <a:pPr lvl="1" eaLnBrk="1" hangingPunct="1">
              <a:spcBef>
                <a:spcPts val="600"/>
              </a:spcBef>
              <a:spcAft>
                <a:spcPts val="600"/>
              </a:spcAft>
              <a:buSzPct val="80000"/>
              <a:buFont typeface="Courier New" pitchFamily="49" charset="0"/>
              <a:buChar char="o"/>
              <a:defRPr/>
            </a:pPr>
            <a:r>
              <a:rPr lang="en-US" sz="2000" dirty="0" smtClean="0"/>
              <a:t>Drug pricing and “Value Based Assessment” </a:t>
            </a:r>
          </a:p>
          <a:p>
            <a:pPr lvl="1" eaLnBrk="1" hangingPunct="1">
              <a:spcBef>
                <a:spcPts val="600"/>
              </a:spcBef>
              <a:spcAft>
                <a:spcPts val="600"/>
              </a:spcAft>
              <a:buSzPct val="80000"/>
              <a:buFont typeface="Courier New" pitchFamily="49" charset="0"/>
              <a:buChar char="o"/>
              <a:defRPr/>
            </a:pPr>
            <a:r>
              <a:rPr lang="en-US" sz="2000" dirty="0"/>
              <a:t>Patient Access Schemes (PAS</a:t>
            </a:r>
            <a:r>
              <a:rPr lang="en-US" sz="2000" dirty="0" smtClean="0"/>
              <a:t>)</a:t>
            </a:r>
          </a:p>
          <a:p>
            <a:pPr lvl="1" eaLnBrk="1" hangingPunct="1">
              <a:spcBef>
                <a:spcPts val="600"/>
              </a:spcBef>
              <a:spcAft>
                <a:spcPts val="600"/>
              </a:spcAft>
              <a:buSzPct val="80000"/>
              <a:buFont typeface="Courier New" pitchFamily="49" charset="0"/>
              <a:buChar char="o"/>
              <a:defRPr/>
            </a:pPr>
            <a:r>
              <a:rPr lang="en-US" sz="2000" dirty="0" smtClean="0"/>
              <a:t>Clinical guidelines and ‘Quality Standards</a:t>
            </a:r>
            <a:r>
              <a:rPr lang="en-US" sz="2000" dirty="0" smtClean="0"/>
              <a:t>’</a:t>
            </a:r>
          </a:p>
          <a:p>
            <a:pPr lvl="1" eaLnBrk="1" hangingPunct="1">
              <a:spcBef>
                <a:spcPts val="600"/>
              </a:spcBef>
              <a:spcAft>
                <a:spcPts val="600"/>
              </a:spcAft>
              <a:buSzPct val="80000"/>
              <a:buFont typeface="Courier New" pitchFamily="49" charset="0"/>
              <a:buChar char="o"/>
              <a:defRPr/>
            </a:pPr>
            <a:r>
              <a:rPr lang="en-US" sz="2000" dirty="0" smtClean="0"/>
              <a:t>Incentives and indicators – the QOF in primary care</a:t>
            </a:r>
            <a:endParaRPr lang="en-US" sz="2000" dirty="0" smtClean="0"/>
          </a:p>
          <a:p>
            <a:pPr lvl="1" eaLnBrk="1" hangingPunct="1">
              <a:spcBef>
                <a:spcPts val="600"/>
              </a:spcBef>
              <a:spcAft>
                <a:spcPts val="600"/>
              </a:spcAft>
              <a:buSzPct val="80000"/>
              <a:buFont typeface="Courier New" pitchFamily="49" charset="0"/>
              <a:buChar char="o"/>
              <a:defRPr/>
            </a:pPr>
            <a:r>
              <a:rPr lang="en-US" sz="2000" dirty="0"/>
              <a:t>L</a:t>
            </a:r>
            <a:r>
              <a:rPr lang="en-US" sz="2000" dirty="0" smtClean="0"/>
              <a:t>essons from the ‘NICE Way’</a:t>
            </a:r>
          </a:p>
          <a:p>
            <a:pPr marL="457200" lvl="1" indent="0" eaLnBrk="1" hangingPunct="1">
              <a:spcBef>
                <a:spcPts val="0"/>
              </a:spcBef>
              <a:spcAft>
                <a:spcPts val="0"/>
              </a:spcAft>
              <a:buSzPct val="120000"/>
              <a:buNone/>
              <a:defRPr/>
            </a:pPr>
            <a:endParaRPr lang="en-US" dirty="0" smtClean="0"/>
          </a:p>
          <a:p>
            <a:pPr marL="0" indent="0" eaLnBrk="1" hangingPunct="1">
              <a:spcBef>
                <a:spcPts val="0"/>
              </a:spcBef>
              <a:spcAft>
                <a:spcPts val="0"/>
              </a:spcAft>
              <a:buSzPct val="120000"/>
              <a:buFontTx/>
              <a:buNone/>
              <a:defRPr/>
            </a:pPr>
            <a:endParaRPr lang="en-US" dirty="0" smtClean="0"/>
          </a:p>
          <a:p>
            <a:pPr marL="476250" indent="-476250" eaLnBrk="1" hangingPunct="1">
              <a:spcBef>
                <a:spcPts val="0"/>
              </a:spcBef>
              <a:spcAft>
                <a:spcPts val="0"/>
              </a:spcAft>
              <a:buSzPct val="120000"/>
              <a:buFontTx/>
              <a:buNone/>
              <a:defRPr/>
            </a:pPr>
            <a:endParaRPr lang="en-US" dirty="0" smtClean="0"/>
          </a:p>
          <a:p>
            <a:pPr marL="476250" indent="-476250" eaLnBrk="1" hangingPunct="1">
              <a:lnSpc>
                <a:spcPct val="105000"/>
              </a:lnSpc>
              <a:spcBef>
                <a:spcPct val="35000"/>
              </a:spcBef>
              <a:buSzPct val="120000"/>
              <a:buFontTx/>
              <a:buNone/>
              <a:defRPr/>
            </a:pPr>
            <a:endParaRPr lang="en-US" dirty="0" smtClean="0"/>
          </a:p>
          <a:p>
            <a:pPr marL="476250" indent="-476250" eaLnBrk="1" hangingPunct="1">
              <a:lnSpc>
                <a:spcPct val="105000"/>
              </a:lnSpc>
              <a:spcBef>
                <a:spcPct val="35000"/>
              </a:spcBef>
              <a:buSzPct val="120000"/>
              <a:buFontTx/>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3752"/>
            <a:ext cx="8229600" cy="1143000"/>
          </a:xfrm>
        </p:spPr>
        <p:txBody>
          <a:bodyPr/>
          <a:lstStyle/>
          <a:p>
            <a:r>
              <a:rPr lang="en-GB" altLang="en-US" dirty="0" smtClean="0">
                <a:latin typeface="Arial" charset="0"/>
                <a:ea typeface="ＭＳ Ｐゴシック" pitchFamily="34" charset="-128"/>
                <a:cs typeface="Arial" charset="0"/>
              </a:rPr>
              <a:t>2014 PPRS</a:t>
            </a:r>
          </a:p>
        </p:txBody>
      </p:sp>
      <p:sp>
        <p:nvSpPr>
          <p:cNvPr id="3" name="Content Placeholder 2"/>
          <p:cNvSpPr>
            <a:spLocks noGrp="1"/>
          </p:cNvSpPr>
          <p:nvPr>
            <p:ph idx="1"/>
          </p:nvPr>
        </p:nvSpPr>
        <p:spPr>
          <a:xfrm>
            <a:off x="457200" y="1412776"/>
            <a:ext cx="8229600" cy="4525963"/>
          </a:xfrm>
        </p:spPr>
        <p:txBody>
          <a:bodyPr/>
          <a:lstStyle/>
          <a:p>
            <a:pPr>
              <a:buFont typeface="Arial" pitchFamily="34" charset="0"/>
              <a:buChar char="•"/>
              <a:defRPr/>
            </a:pPr>
            <a:r>
              <a:rPr lang="en-GB" sz="2400" dirty="0"/>
              <a:t>NICE </a:t>
            </a:r>
            <a:r>
              <a:rPr lang="en-GB" sz="2400" u="sng" dirty="0"/>
              <a:t>will not </a:t>
            </a:r>
            <a:r>
              <a:rPr lang="en-GB" sz="2400" dirty="0"/>
              <a:t>negotiate, publicly set or publicly indicate </a:t>
            </a:r>
            <a:r>
              <a:rPr lang="en-GB" sz="2400" dirty="0" smtClean="0"/>
              <a:t>prices</a:t>
            </a:r>
          </a:p>
          <a:p>
            <a:pPr marL="0" indent="0">
              <a:buFont typeface="Arial" pitchFamily="34" charset="0"/>
              <a:buNone/>
              <a:defRPr/>
            </a:pPr>
            <a:r>
              <a:rPr lang="en-GB" sz="2400" dirty="0" smtClean="0"/>
              <a:t>(</a:t>
            </a:r>
            <a:r>
              <a:rPr lang="en-GB" sz="2400" dirty="0"/>
              <a:t>Department of Health does not intend to set an acceptable price or, after a NICE appraisal, formally state that a particular price has been </a:t>
            </a:r>
            <a:r>
              <a:rPr lang="en-GB" sz="2400" dirty="0" smtClean="0"/>
              <a:t>accepted)</a:t>
            </a:r>
          </a:p>
          <a:p>
            <a:pPr>
              <a:buFont typeface="Arial" pitchFamily="34" charset="0"/>
              <a:buChar char="•"/>
              <a:defRPr/>
            </a:pPr>
            <a:r>
              <a:rPr lang="en-GB" sz="2400" dirty="0"/>
              <a:t>“New medicines launched in the UK </a:t>
            </a:r>
            <a:r>
              <a:rPr lang="en-GB" sz="2400" dirty="0" smtClean="0"/>
              <a:t>market….It is </a:t>
            </a:r>
            <a:r>
              <a:rPr lang="en-GB" sz="2400" dirty="0"/>
              <a:t>assumed that prices at launch will be set at a level that is close to their expected value as assessed by NICE</a:t>
            </a:r>
            <a:r>
              <a:rPr lang="en-GB" sz="2400" dirty="0" smtClean="0"/>
              <a:t>.”</a:t>
            </a:r>
          </a:p>
          <a:p>
            <a:pPr>
              <a:buFont typeface="Arial" pitchFamily="34" charset="0"/>
              <a:buChar char="•"/>
              <a:defRPr/>
            </a:pPr>
            <a:r>
              <a:rPr lang="en-GB" sz="2000" i="1" dirty="0" smtClean="0"/>
              <a:t>The </a:t>
            </a:r>
            <a:r>
              <a:rPr lang="en-GB" sz="2000" i="1" dirty="0" err="1"/>
              <a:t>ToR</a:t>
            </a:r>
            <a:r>
              <a:rPr lang="en-GB" sz="2000" i="1" dirty="0"/>
              <a:t> for value based assessment will not prevent NICE Appraisal Committees from applying deliberation in the assessment process as they do now. The </a:t>
            </a:r>
            <a:r>
              <a:rPr lang="en-GB" sz="2000" i="1" u="sng" dirty="0"/>
              <a:t>outcome of a NICE technology appraisal and the form in which it will appear will therefore be largely unchanged</a:t>
            </a:r>
            <a:r>
              <a:rPr lang="en-GB" sz="2000" i="1" dirty="0"/>
              <a:t>.</a:t>
            </a:r>
          </a:p>
        </p:txBody>
      </p:sp>
    </p:spTree>
    <p:extLst>
      <p:ext uri="{BB962C8B-B14F-4D97-AF65-F5344CB8AC3E}">
        <p14:creationId xmlns:p14="http://schemas.microsoft.com/office/powerpoint/2010/main" val="194287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en-US" sz="3600" smtClean="0"/>
              <a:t>Reflecting Value in the PPRS: Flexible Pricing and Patient Access Schemes</a:t>
            </a:r>
          </a:p>
        </p:txBody>
      </p:sp>
      <p:sp>
        <p:nvSpPr>
          <p:cNvPr id="45058" name="Content Placeholder 2"/>
          <p:cNvSpPr>
            <a:spLocks noGrp="1"/>
          </p:cNvSpPr>
          <p:nvPr>
            <p:ph idx="1"/>
          </p:nvPr>
        </p:nvSpPr>
        <p:spPr>
          <a:xfrm>
            <a:off x="457200" y="1782763"/>
            <a:ext cx="8229600" cy="4525962"/>
          </a:xfrm>
        </p:spPr>
        <p:txBody>
          <a:bodyPr/>
          <a:lstStyle/>
          <a:p>
            <a:pPr eaLnBrk="1" hangingPunct="1"/>
            <a:r>
              <a:rPr lang="en-US" altLang="en-US" sz="2400" b="1" smtClean="0"/>
              <a:t>Flexible Pricing </a:t>
            </a:r>
            <a:r>
              <a:rPr lang="en-US" altLang="en-US" sz="2400" smtClean="0"/>
              <a:t>– where a scheme member can apply for an increase or decrease to a product’s original list price in light of new evidence or a different indication being developed.</a:t>
            </a:r>
          </a:p>
          <a:p>
            <a:pPr eaLnBrk="1" hangingPunct="1"/>
            <a:r>
              <a:rPr lang="en-US" altLang="en-US" sz="2400" b="1" smtClean="0"/>
              <a:t>Patient Access Schemes </a:t>
            </a:r>
            <a:r>
              <a:rPr lang="en-US" altLang="en-US" sz="2400" smtClean="0"/>
              <a:t>– which can facilitate patient access to a medicine where NICE’s assessment of value, on the current evidence base, is unlikely to support the list price. </a:t>
            </a:r>
          </a:p>
        </p:txBody>
      </p:sp>
    </p:spTree>
    <p:extLst>
      <p:ext uri="{BB962C8B-B14F-4D97-AF65-F5344CB8AC3E}">
        <p14:creationId xmlns:p14="http://schemas.microsoft.com/office/powerpoint/2010/main" val="32226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ltLang="en-US" smtClean="0"/>
              <a:t>Flexible Pricing</a:t>
            </a:r>
          </a:p>
        </p:txBody>
      </p:sp>
      <p:sp>
        <p:nvSpPr>
          <p:cNvPr id="46082" name="Content Placeholder 2"/>
          <p:cNvSpPr>
            <a:spLocks noGrp="1"/>
          </p:cNvSpPr>
          <p:nvPr>
            <p:ph idx="1"/>
          </p:nvPr>
        </p:nvSpPr>
        <p:spPr/>
        <p:txBody>
          <a:bodyPr/>
          <a:lstStyle/>
          <a:p>
            <a:pPr eaLnBrk="1" hangingPunct="1"/>
            <a:r>
              <a:rPr lang="en-US" altLang="en-US" smtClean="0"/>
              <a:t>A company can increase or decrease its original list price in light of new evidence or a new indication being developed. </a:t>
            </a:r>
          </a:p>
          <a:p>
            <a:pPr eaLnBrk="1" hangingPunct="1"/>
            <a:r>
              <a:rPr lang="en-US" altLang="en-US" smtClean="0"/>
              <a:t>Exclusively subject to NICE approval</a:t>
            </a:r>
          </a:p>
          <a:p>
            <a:pPr eaLnBrk="1" hangingPunct="1"/>
            <a:r>
              <a:rPr lang="en-US" altLang="en-US" smtClean="0"/>
              <a:t>Only once for each drug and no more than 30% of original price</a:t>
            </a:r>
          </a:p>
          <a:p>
            <a:pPr eaLnBrk="1" hangingPunct="1"/>
            <a:r>
              <a:rPr lang="en-US" altLang="en-US" b="1" smtClean="0"/>
              <a:t>NICE does not negotiate or set prices for medical technologies in the UK</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557266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152400"/>
            <a:ext cx="7772400" cy="1143000"/>
          </a:xfrm>
        </p:spPr>
        <p:txBody>
          <a:bodyPr/>
          <a:lstStyle/>
          <a:p>
            <a:pPr eaLnBrk="1" hangingPunct="1"/>
            <a:r>
              <a:rPr lang="en-US" altLang="en-US" smtClean="0"/>
              <a:t>Key principles of PAS</a:t>
            </a:r>
          </a:p>
        </p:txBody>
      </p:sp>
      <p:sp>
        <p:nvSpPr>
          <p:cNvPr id="54274" name="Content Placeholder 2"/>
          <p:cNvSpPr>
            <a:spLocks noGrp="1"/>
          </p:cNvSpPr>
          <p:nvPr>
            <p:ph idx="1"/>
          </p:nvPr>
        </p:nvSpPr>
        <p:spPr>
          <a:xfrm>
            <a:off x="685800" y="1371600"/>
            <a:ext cx="7772400" cy="4114800"/>
          </a:xfrm>
        </p:spPr>
        <p:txBody>
          <a:bodyPr/>
          <a:lstStyle/>
          <a:p>
            <a:pPr eaLnBrk="1" hangingPunct="1"/>
            <a:r>
              <a:rPr lang="en-US" altLang="en-US" sz="2800" smtClean="0"/>
              <a:t>Full costs of scheme implementation included in the NICE appraisal - NICE PAS Unit</a:t>
            </a:r>
          </a:p>
          <a:p>
            <a:pPr eaLnBrk="1" hangingPunct="1"/>
            <a:r>
              <a:rPr lang="en-US" altLang="en-US" sz="2800" smtClean="0"/>
              <a:t>Clinically robust, clinically plausible, appropriate, monitorable (reliable markers), operationally manageable, clear stopping rules, consistent with NHS financial flows, broad NHS consultation</a:t>
            </a:r>
          </a:p>
          <a:p>
            <a:pPr eaLnBrk="1" hangingPunct="1"/>
            <a:r>
              <a:rPr lang="en-US" altLang="en-US" sz="2800" smtClean="0"/>
              <a:t>Companies encouraged to apply at an early stage of the appraisal (not after rejection)</a:t>
            </a:r>
          </a:p>
          <a:p>
            <a:pPr eaLnBrk="1" hangingPunct="1"/>
            <a:r>
              <a:rPr lang="en-US" altLang="en-US" sz="2800" smtClean="0"/>
              <a:t>Only one PAS for each drug</a:t>
            </a:r>
          </a:p>
          <a:p>
            <a:pPr eaLnBrk="1" hangingPunct="1"/>
            <a:endParaRPr lang="en-US" altLang="en-US" sz="2800" smtClean="0"/>
          </a:p>
        </p:txBody>
      </p:sp>
    </p:spTree>
    <p:extLst>
      <p:ext uri="{BB962C8B-B14F-4D97-AF65-F5344CB8AC3E}">
        <p14:creationId xmlns:p14="http://schemas.microsoft.com/office/powerpoint/2010/main" val="22716839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7338" y="0"/>
            <a:ext cx="8610600" cy="1143000"/>
          </a:xfrm>
        </p:spPr>
        <p:txBody>
          <a:bodyPr/>
          <a:lstStyle/>
          <a:p>
            <a:pPr eaLnBrk="1" hangingPunct="1"/>
            <a:r>
              <a:rPr lang="en-GB" altLang="en-US" sz="3600" dirty="0" smtClean="0">
                <a:latin typeface="Arial" charset="0"/>
                <a:ea typeface="ＭＳ Ｐゴシック" pitchFamily="34" charset="-128"/>
                <a:cs typeface="Arial" charset="0"/>
              </a:rPr>
              <a:t>Examples of PAS in </a:t>
            </a:r>
            <a:r>
              <a:rPr lang="en-GB" altLang="en-US" sz="3600" dirty="0">
                <a:latin typeface="Arial" charset="0"/>
                <a:ea typeface="ＭＳ Ｐゴシック" pitchFamily="34" charset="-128"/>
                <a:cs typeface="Arial" charset="0"/>
              </a:rPr>
              <a:t>NICE </a:t>
            </a:r>
            <a:r>
              <a:rPr lang="en-GB" altLang="en-US" sz="3600" dirty="0" smtClean="0">
                <a:latin typeface="Arial" charset="0"/>
                <a:ea typeface="ＭＳ Ｐゴシック" pitchFamily="34" charset="-128"/>
                <a:cs typeface="Arial" charset="0"/>
              </a:rPr>
              <a:t>guidance (1)</a:t>
            </a:r>
            <a:endParaRPr lang="en-GB" altLang="en-US" sz="3600" dirty="0" smtClean="0"/>
          </a:p>
        </p:txBody>
      </p:sp>
      <p:graphicFrame>
        <p:nvGraphicFramePr>
          <p:cNvPr id="4" name="Table 3"/>
          <p:cNvGraphicFramePr>
            <a:graphicFrameLocks noGrp="1"/>
          </p:cNvGraphicFramePr>
          <p:nvPr>
            <p:extLst>
              <p:ext uri="{D42A27DB-BD31-4B8C-83A1-F6EECF244321}">
                <p14:modId xmlns:p14="http://schemas.microsoft.com/office/powerpoint/2010/main" val="1002899043"/>
              </p:ext>
            </p:extLst>
          </p:nvPr>
        </p:nvGraphicFramePr>
        <p:xfrm>
          <a:off x="755496" y="1291359"/>
          <a:ext cx="8353008" cy="5017770"/>
        </p:xfrm>
        <a:graphic>
          <a:graphicData uri="http://schemas.openxmlformats.org/drawingml/2006/table">
            <a:tbl>
              <a:tblPr/>
              <a:tblGrid>
                <a:gridCol w="566378"/>
                <a:gridCol w="2025990"/>
                <a:gridCol w="3672408"/>
                <a:gridCol w="2088232"/>
              </a:tblGrid>
              <a:tr h="36576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a:t>
                      </a:r>
                    </a:p>
                  </a:txBody>
                  <a:tcPr marL="3600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Treatment</a:t>
                      </a:r>
                    </a:p>
                  </a:txBody>
                  <a:tcPr marL="3600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Indication</a:t>
                      </a:r>
                    </a:p>
                  </a:txBody>
                  <a:tcPr marL="3600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Type of PAS</a:t>
                      </a:r>
                    </a:p>
                  </a:txBody>
                  <a:tcPr marL="36000" marR="0" marT="0" marB="0" anchor="ctr"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TA129</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2"/>
                        </a:rPr>
                        <a:t>Bortezomib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2"/>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2"/>
                        </a:rPr>
                        <a:t>Velcade</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2"/>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Multiple myeloma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Response-rebate</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TA155</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3"/>
                        </a:rPr>
                        <a:t>Ranibizumab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3"/>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3"/>
                        </a:rPr>
                        <a:t>Lucentis</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3"/>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Macular degeneration (Acute wet AMD)</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Dose-capping</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TA162</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4"/>
                        </a:rPr>
                        <a:t>Erlotinib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4"/>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4"/>
                        </a:rPr>
                        <a:t>Tarceva</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4"/>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Non small cell lung cancer</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Cost equalisation</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TA169</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5"/>
                        </a:rPr>
                        <a:t>Sunitinib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5"/>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5"/>
                        </a:rPr>
                        <a:t>Sutent</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5"/>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Renal cell carcinoma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First cycle free</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TA171</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6"/>
                        </a:rPr>
                        <a:t>Lenalidomide</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6"/>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6"/>
                        </a:rPr>
                        <a:t>Revlimid</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6"/>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Multiple myeloma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Dose-capping</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TA176</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7"/>
                        </a:rPr>
                        <a:t>Cetuximab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7"/>
                        </a:rPr>
                        <a:t> (Erbitux)</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Metastatic colorectal cancer (first Line)</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TA179</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8"/>
                        </a:rPr>
                        <a:t>Sunitinib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8"/>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8"/>
                        </a:rPr>
                        <a:t>Sutent</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8"/>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Gastrointestinal stromal tumour</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First cycle free</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TA180</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9"/>
                        </a:rPr>
                        <a:t>Ustekinumab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9"/>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9"/>
                        </a:rPr>
                        <a:t>Stelera</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9"/>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Moderate to severe psoriasis</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Weight equalisation</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TA185</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0"/>
                        </a:rPr>
                        <a:t>Trabectedin</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0"/>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0"/>
                        </a:rPr>
                        <a:t>Yondelis</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0"/>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Advanced soft tissue sarcoma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Cost after  fifth cycle  met by  manufacturer</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TA186</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1"/>
                        </a:rPr>
                        <a:t>Certolizumab pegol (Cimzia)</a:t>
                      </a:r>
                      <a:endPar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Rheumatoid arthritis</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First 12 weeks free of charge</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TA192</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2"/>
                        </a:rPr>
                        <a:t>Gefitinib (Iressa)</a:t>
                      </a:r>
                      <a:endPar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Non small cell lung cancer</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Fixed cost per patient</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TA215</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3"/>
                        </a:rPr>
                        <a:t>Pazopanib (Votrient)</a:t>
                      </a:r>
                      <a:endPar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Advanced renal cell carcinoma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TA218</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4"/>
                        </a:rPr>
                        <a:t>Azacitidine (Vidaza)</a:t>
                      </a:r>
                      <a:endPar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rgbClr val="4A4A4A"/>
                          </a:solidFill>
                          <a:effectLst/>
                          <a:latin typeface="Arial" pitchFamily="34" charset="0"/>
                          <a:ea typeface="MS PGothic" pitchFamily="34" charset="-128"/>
                          <a:cs typeface="Arial" panose="020B0604020202020204" pitchFamily="34" charset="0"/>
                        </a:rPr>
                        <a:t>Myelodysplastic</a:t>
                      </a: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 syndromes, CML, AML</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TA220</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5"/>
                        </a:rPr>
                        <a:t>Golimumab (Simponi)</a:t>
                      </a:r>
                      <a:endPar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Psoriatic arthritis</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100 mg  =  50 mg </a:t>
                      </a: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TA238</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6"/>
                        </a:rPr>
                        <a:t>Tocilizumab (RoActemra)</a:t>
                      </a:r>
                      <a:endParaRPr kumimoji="0" lang="en-GB" altLang="en-US" sz="115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Systemic juvenile idiopathic arthritis</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TA241</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7"/>
                        </a:rPr>
                        <a:t>Nilotinib</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7"/>
                        </a:rPr>
                        <a:t> (</a:t>
                      </a:r>
                      <a:r>
                        <a:rPr kumimoji="0" lang="en-GB" altLang="en-US" sz="1150" b="0" i="0" u="none" strike="noStrike" cap="none" normalizeH="0" baseline="0" dirty="0" err="1"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7"/>
                        </a:rPr>
                        <a:t>Tasigna</a:t>
                      </a:r>
                      <a:r>
                        <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hlinkClick r:id="rId17"/>
                        </a:rPr>
                        <a:t>)</a:t>
                      </a:r>
                      <a:endParaRPr kumimoji="0" lang="en-GB" altLang="en-US" sz="115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rgbClr val="4A4A4A"/>
                          </a:solidFill>
                          <a:effectLst/>
                          <a:latin typeface="Arial" pitchFamily="34" charset="0"/>
                          <a:ea typeface="MS PGothic" pitchFamily="34" charset="-128"/>
                          <a:cs typeface="Arial" panose="020B0604020202020204" pitchFamily="34" charset="0"/>
                        </a:rPr>
                        <a:t>Imatinib</a:t>
                      </a: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-resistant chronic myeloid leukaemia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TA251</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18"/>
                        </a:rPr>
                        <a:t>Nilotinib (Tasigna)</a:t>
                      </a:r>
                      <a:endParaRPr kumimoji="0" lang="en-GB" altLang="en-US" sz="115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First-line treatment of chronic myeloid leukaemia</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TA254</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19"/>
                        </a:rPr>
                        <a:t>Fingolimod</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19"/>
                        </a:rPr>
                        <a:t> (</a:t>
                      </a:r>
                      <a:r>
                        <a:rPr kumimoji="0" lang="en-GB" altLang="en-US" sz="1150" b="0" i="0" u="none" strike="noStrike" cap="none" normalizeH="0" baseline="0" dirty="0" err="1"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19"/>
                        </a:rPr>
                        <a:t>Gilenya</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19"/>
                        </a:rPr>
                        <a:t>)</a:t>
                      </a:r>
                      <a:endPar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Highly active relapsing-remitting multiple sclerosis</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TA258</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20"/>
                        </a:rPr>
                        <a:t>Erlotinib (Tarceva)</a:t>
                      </a:r>
                      <a:endParaRPr kumimoji="0" lang="en-GB" altLang="en-US" sz="115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Non-small-cell lung cancer</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3600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smtClean="0">
                          <a:ln>
                            <a:noFill/>
                          </a:ln>
                          <a:solidFill>
                            <a:srgbClr val="4A4A4A"/>
                          </a:solidFill>
                          <a:effectLst/>
                          <a:latin typeface="Arial" pitchFamily="34" charset="0"/>
                          <a:ea typeface="MS PGothic" pitchFamily="34" charset="-128"/>
                          <a:cs typeface="Arial" panose="020B0604020202020204" pitchFamily="34" charset="0"/>
                        </a:rPr>
                        <a:t>TA259</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0" i="0" u="none" strike="noStrike" cap="none" normalizeH="0" baseline="0" dirty="0" err="1"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21"/>
                        </a:rPr>
                        <a:t>Abiraterone</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21"/>
                        </a:rPr>
                        <a:t> acetate (</a:t>
                      </a:r>
                      <a:r>
                        <a:rPr kumimoji="0" lang="en-GB" altLang="en-US" sz="1150" b="0" i="0" u="none" strike="noStrike" cap="none" normalizeH="0" baseline="0" dirty="0" err="1"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21"/>
                        </a:rPr>
                        <a:t>Zytiga</a:t>
                      </a:r>
                      <a:r>
                        <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hlinkClick r:id="rId21"/>
                        </a:rPr>
                        <a:t>)</a:t>
                      </a:r>
                      <a:endParaRPr kumimoji="0" lang="en-GB" altLang="en-US" sz="115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Castration-resistant metastatic prostate cancer</a:t>
                      </a:r>
                    </a:p>
                  </a:txBody>
                  <a:tcPr marL="36000" marR="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kumimoji="0" lang="en-GB" altLang="en-US" sz="1150" b="0"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endParaRPr>
                    </a:p>
                  </a:txBody>
                  <a:tcPr marL="36000" marR="0" marT="0" marB="0" horzOverflow="overflow">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TA265</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22"/>
                        </a:rPr>
                        <a:t>Denosumab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22"/>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22"/>
                        </a:rPr>
                        <a:t>Xgeva</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22"/>
                        </a:rPr>
                        <a:t>)</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Skeletal </a:t>
                      </a:r>
                      <a:r>
                        <a:rPr lang="en-GB" sz="1150" dirty="0" smtClean="0">
                          <a:solidFill>
                            <a:srgbClr val="4A4A4A"/>
                          </a:solidFill>
                          <a:effectLst/>
                          <a:latin typeface="Arial" panose="020B0604020202020204" pitchFamily="34" charset="0"/>
                          <a:ea typeface="Times New Roman"/>
                          <a:cs typeface="Arial" panose="020B0604020202020204" pitchFamily="34" charset="0"/>
                        </a:rPr>
                        <a:t>related events </a:t>
                      </a:r>
                      <a:r>
                        <a:rPr lang="en-GB" sz="1150" dirty="0">
                          <a:solidFill>
                            <a:srgbClr val="4A4A4A"/>
                          </a:solidFill>
                          <a:effectLst/>
                          <a:latin typeface="Arial" panose="020B0604020202020204" pitchFamily="34" charset="0"/>
                          <a:ea typeface="Times New Roman"/>
                          <a:cs typeface="Arial" panose="020B0604020202020204" pitchFamily="34" charset="0"/>
                        </a:rPr>
                        <a:t>in adults with bone metastases from solid tumours</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TA268</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23"/>
                        </a:rPr>
                        <a:t>Ipilimumab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23"/>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23"/>
                        </a:rPr>
                        <a:t>Yervoy</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23"/>
                        </a:rPr>
                        <a:t>)</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Advanced melanoma, 2</a:t>
                      </a:r>
                      <a:r>
                        <a:rPr lang="en-GB" sz="1150" baseline="30000" dirty="0">
                          <a:solidFill>
                            <a:srgbClr val="4A4A4A"/>
                          </a:solidFill>
                          <a:effectLst/>
                          <a:latin typeface="Arial" panose="020B0604020202020204" pitchFamily="34" charset="0"/>
                          <a:ea typeface="Times New Roman"/>
                          <a:cs typeface="Arial" panose="020B0604020202020204" pitchFamily="34" charset="0"/>
                        </a:rPr>
                        <a:t>nd</a:t>
                      </a:r>
                      <a:r>
                        <a:rPr lang="en-GB" sz="1150" dirty="0">
                          <a:solidFill>
                            <a:srgbClr val="4A4A4A"/>
                          </a:solidFill>
                          <a:effectLst/>
                          <a:latin typeface="Arial" panose="020B0604020202020204" pitchFamily="34" charset="0"/>
                          <a:ea typeface="Times New Roman"/>
                          <a:cs typeface="Arial" panose="020B0604020202020204" pitchFamily="34" charset="0"/>
                        </a:rPr>
                        <a:t> Line</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TA269</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24"/>
                        </a:rPr>
                        <a:t>Vemurafenib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24"/>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24"/>
                        </a:rPr>
                        <a:t>Zelboraf</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24"/>
                        </a:rPr>
                        <a:t>)</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Metastatic mutation positive melanoma</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bl>
          </a:graphicData>
        </a:graphic>
      </p:graphicFrame>
      <p:sp>
        <p:nvSpPr>
          <p:cNvPr id="2" name="Notched Right Arrow 1"/>
          <p:cNvSpPr/>
          <p:nvPr/>
        </p:nvSpPr>
        <p:spPr>
          <a:xfrm rot="5400000">
            <a:off x="-1980728" y="3717032"/>
            <a:ext cx="4608512" cy="432048"/>
          </a:xfrm>
          <a:prstGeom prst="notchedRightArrow">
            <a:avLst>
              <a:gd name="adj1" fmla="val 50000"/>
              <a:gd name="adj2" fmla="val 92756"/>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 name="TextBox 2"/>
          <p:cNvSpPr txBox="1"/>
          <p:nvPr/>
        </p:nvSpPr>
        <p:spPr>
          <a:xfrm>
            <a:off x="-36512" y="1547500"/>
            <a:ext cx="720000" cy="369332"/>
          </a:xfrm>
          <a:prstGeom prst="rect">
            <a:avLst/>
          </a:prstGeom>
          <a:noFill/>
        </p:spPr>
        <p:txBody>
          <a:bodyPr wrap="square" rtlCol="0">
            <a:spAutoFit/>
          </a:bodyPr>
          <a:lstStyle/>
          <a:p>
            <a:r>
              <a:rPr lang="en-GB" b="1" i="1" dirty="0" smtClean="0"/>
              <a:t>2007</a:t>
            </a:r>
            <a:endParaRPr lang="en-GB" b="1" i="1" dirty="0"/>
          </a:p>
        </p:txBody>
      </p:sp>
      <p:sp>
        <p:nvSpPr>
          <p:cNvPr id="6" name="TextBox 5"/>
          <p:cNvSpPr txBox="1"/>
          <p:nvPr/>
        </p:nvSpPr>
        <p:spPr>
          <a:xfrm>
            <a:off x="-68873" y="5517232"/>
            <a:ext cx="720000" cy="369332"/>
          </a:xfrm>
          <a:prstGeom prst="rect">
            <a:avLst/>
          </a:prstGeom>
          <a:noFill/>
        </p:spPr>
        <p:txBody>
          <a:bodyPr wrap="square" rtlCol="0">
            <a:spAutoFit/>
          </a:bodyPr>
          <a:lstStyle/>
          <a:p>
            <a:r>
              <a:rPr lang="en-GB" b="1" i="1" dirty="0" smtClean="0"/>
              <a:t>2012</a:t>
            </a:r>
            <a:endParaRPr lang="en-GB" b="1" i="1" dirty="0"/>
          </a:p>
        </p:txBody>
      </p:sp>
      <p:sp>
        <p:nvSpPr>
          <p:cNvPr id="7" name="TextBox 6"/>
          <p:cNvSpPr txBox="1"/>
          <p:nvPr/>
        </p:nvSpPr>
        <p:spPr>
          <a:xfrm>
            <a:off x="-36512" y="4365104"/>
            <a:ext cx="720000" cy="369332"/>
          </a:xfrm>
          <a:prstGeom prst="rect">
            <a:avLst/>
          </a:prstGeom>
          <a:noFill/>
        </p:spPr>
        <p:txBody>
          <a:bodyPr wrap="square" rtlCol="0">
            <a:spAutoFit/>
          </a:bodyPr>
          <a:lstStyle/>
          <a:p>
            <a:r>
              <a:rPr lang="en-GB" b="1" i="1" dirty="0" smtClean="0"/>
              <a:t>2011</a:t>
            </a:r>
            <a:endParaRPr lang="en-GB" b="1" i="1" dirty="0"/>
          </a:p>
        </p:txBody>
      </p:sp>
      <p:sp>
        <p:nvSpPr>
          <p:cNvPr id="8" name="TextBox 7"/>
          <p:cNvSpPr txBox="1"/>
          <p:nvPr/>
        </p:nvSpPr>
        <p:spPr>
          <a:xfrm>
            <a:off x="-36512" y="2420888"/>
            <a:ext cx="720000" cy="369332"/>
          </a:xfrm>
          <a:prstGeom prst="rect">
            <a:avLst/>
          </a:prstGeom>
          <a:noFill/>
        </p:spPr>
        <p:txBody>
          <a:bodyPr wrap="square" rtlCol="0">
            <a:spAutoFit/>
          </a:bodyPr>
          <a:lstStyle/>
          <a:p>
            <a:r>
              <a:rPr lang="en-GB" b="1" i="1" dirty="0" smtClean="0"/>
              <a:t>2009</a:t>
            </a:r>
            <a:endParaRPr lang="en-GB" b="1" i="1" dirty="0"/>
          </a:p>
        </p:txBody>
      </p:sp>
    </p:spTree>
    <p:extLst>
      <p:ext uri="{BB962C8B-B14F-4D97-AF65-F5344CB8AC3E}">
        <p14:creationId xmlns:p14="http://schemas.microsoft.com/office/powerpoint/2010/main" val="381262455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7338" y="0"/>
            <a:ext cx="8610600" cy="1143000"/>
          </a:xfrm>
        </p:spPr>
        <p:txBody>
          <a:bodyPr/>
          <a:lstStyle/>
          <a:p>
            <a:pPr eaLnBrk="1" hangingPunct="1"/>
            <a:r>
              <a:rPr lang="en-GB" altLang="en-US" sz="3600" dirty="0" smtClean="0">
                <a:latin typeface="Arial" charset="0"/>
                <a:ea typeface="ＭＳ Ｐゴシック" pitchFamily="34" charset="-128"/>
                <a:cs typeface="Arial" charset="0"/>
              </a:rPr>
              <a:t>Examples of PAS in </a:t>
            </a:r>
            <a:r>
              <a:rPr lang="en-GB" altLang="en-US" sz="3600" dirty="0">
                <a:latin typeface="Arial" charset="0"/>
                <a:ea typeface="ＭＳ Ｐゴシック" pitchFamily="34" charset="-128"/>
                <a:cs typeface="Arial" charset="0"/>
              </a:rPr>
              <a:t>NICE </a:t>
            </a:r>
            <a:r>
              <a:rPr lang="en-GB" altLang="en-US" sz="3600" dirty="0" smtClean="0">
                <a:latin typeface="Arial" charset="0"/>
                <a:ea typeface="ＭＳ Ｐゴシック" pitchFamily="34" charset="-128"/>
                <a:cs typeface="Arial" charset="0"/>
              </a:rPr>
              <a:t>guidance (2)</a:t>
            </a:r>
            <a:endParaRPr lang="en-GB" altLang="en-US" sz="3600" dirty="0" smtClean="0"/>
          </a:p>
        </p:txBody>
      </p:sp>
      <p:graphicFrame>
        <p:nvGraphicFramePr>
          <p:cNvPr id="4" name="Table 3"/>
          <p:cNvGraphicFramePr>
            <a:graphicFrameLocks noGrp="1"/>
          </p:cNvGraphicFramePr>
          <p:nvPr>
            <p:extLst>
              <p:ext uri="{D42A27DB-BD31-4B8C-83A1-F6EECF244321}">
                <p14:modId xmlns:p14="http://schemas.microsoft.com/office/powerpoint/2010/main" val="3368279303"/>
              </p:ext>
            </p:extLst>
          </p:nvPr>
        </p:nvGraphicFramePr>
        <p:xfrm>
          <a:off x="611561" y="1181432"/>
          <a:ext cx="8568951" cy="5202555"/>
        </p:xfrm>
        <a:graphic>
          <a:graphicData uri="http://schemas.openxmlformats.org/drawingml/2006/table">
            <a:tbl>
              <a:tblPr/>
              <a:tblGrid>
                <a:gridCol w="517169"/>
                <a:gridCol w="2003110"/>
                <a:gridCol w="5096575"/>
                <a:gridCol w="952097"/>
              </a:tblGrid>
              <a:tr h="0">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TA</a:t>
                      </a:r>
                    </a:p>
                  </a:txBody>
                  <a:tcPr marL="3600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Treatment</a:t>
                      </a:r>
                    </a:p>
                  </a:txBody>
                  <a:tcPr marL="3600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Indication</a:t>
                      </a:r>
                    </a:p>
                  </a:txBody>
                  <a:tcPr marL="3600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itchFamily="34" charset="0"/>
                        <a:defRPr sz="2800">
                          <a:solidFill>
                            <a:srgbClr val="4A4A4A"/>
                          </a:solidFill>
                          <a:latin typeface="Arial" pitchFamily="34" charset="0"/>
                          <a:ea typeface="MS PGothic" pitchFamily="34" charset="-128"/>
                        </a:defRPr>
                      </a:lvl1pPr>
                      <a:lvl2pPr marL="742950" indent="-285750" eaLnBrk="0" hangingPunct="0">
                        <a:spcBef>
                          <a:spcPct val="20000"/>
                        </a:spcBef>
                        <a:buFont typeface="Arial" pitchFamily="34" charset="0"/>
                        <a:defRPr sz="2400">
                          <a:solidFill>
                            <a:srgbClr val="4A4A4A"/>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defRPr sz="2000">
                          <a:solidFill>
                            <a:srgbClr val="4A4A4A"/>
                          </a:solidFill>
                          <a:latin typeface="Arial" pitchFamily="34" charset="0"/>
                          <a:ea typeface="Arial" pitchFamily="34" charset="0"/>
                          <a:cs typeface="Arial" pitchFamily="34" charset="0"/>
                        </a:defRPr>
                      </a:lvl3pPr>
                      <a:lvl4pPr marL="16002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4pPr>
                      <a:lvl5pPr marL="2057400" indent="-228600" eaLnBrk="0" hangingPunct="0">
                        <a:spcBef>
                          <a:spcPct val="20000"/>
                        </a:spcBef>
                        <a:buFont typeface="Arial" pitchFamily="34" charset="0"/>
                        <a:defRPr>
                          <a:solidFill>
                            <a:srgbClr val="4A4A4A"/>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defRPr>
                          <a:solidFill>
                            <a:srgbClr val="4A4A4A"/>
                          </a:solidFill>
                          <a:latin typeface="Arial" pitchFamily="34" charset="0"/>
                          <a:ea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150" b="1" i="0" u="none" strike="noStrike" cap="none" normalizeH="0" baseline="0" dirty="0" smtClean="0">
                          <a:ln>
                            <a:noFill/>
                          </a:ln>
                          <a:solidFill>
                            <a:srgbClr val="4A4A4A"/>
                          </a:solidFill>
                          <a:effectLst/>
                          <a:latin typeface="Arial" pitchFamily="34" charset="0"/>
                          <a:ea typeface="MS PGothic" pitchFamily="34" charset="-128"/>
                          <a:cs typeface="Arial" panose="020B0604020202020204" pitchFamily="34" charset="0"/>
                        </a:rPr>
                        <a:t>Type of PAS</a:t>
                      </a:r>
                    </a:p>
                  </a:txBody>
                  <a:tcPr marL="36000" marR="0" marT="0" marB="0" anchor="ctr" horzOverflow="overflow">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TA274</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3"/>
                        </a:rPr>
                        <a:t>Ranibizumab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3"/>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3"/>
                        </a:rPr>
                        <a:t>Lucentis</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3"/>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Diabetic macular </a:t>
                      </a:r>
                      <a:r>
                        <a:rPr lang="en-GB" sz="1150" dirty="0" err="1">
                          <a:solidFill>
                            <a:srgbClr val="4A4A4A"/>
                          </a:solidFill>
                          <a:effectLst/>
                          <a:latin typeface="Arial" panose="020B0604020202020204" pitchFamily="34" charset="0"/>
                          <a:ea typeface="Times New Roman"/>
                          <a:cs typeface="Arial" panose="020B0604020202020204" pitchFamily="34" charset="0"/>
                        </a:rPr>
                        <a:t>odema</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TA276</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4"/>
                        </a:rPr>
                        <a:t>Colistimethate</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4"/>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4"/>
                        </a:rPr>
                        <a:t>Colobreathe</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4"/>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Pseudomonas aeruginosa for </a:t>
                      </a:r>
                      <a:r>
                        <a:rPr lang="en-GB" sz="1150" dirty="0" smtClean="0">
                          <a:solidFill>
                            <a:srgbClr val="4A4A4A"/>
                          </a:solidFill>
                          <a:effectLst/>
                          <a:latin typeface="Arial" panose="020B0604020202020204" pitchFamily="34" charset="0"/>
                          <a:ea typeface="Times New Roman"/>
                          <a:cs typeface="Arial" panose="020B0604020202020204" pitchFamily="34" charset="0"/>
                        </a:rPr>
                        <a:t>adults and children </a:t>
                      </a:r>
                      <a:r>
                        <a:rPr lang="en-GB" sz="1150" dirty="0">
                          <a:solidFill>
                            <a:srgbClr val="4A4A4A"/>
                          </a:solidFill>
                          <a:effectLst/>
                          <a:latin typeface="Arial" panose="020B0604020202020204" pitchFamily="34" charset="0"/>
                          <a:ea typeface="Times New Roman"/>
                          <a:cs typeface="Arial" panose="020B0604020202020204" pitchFamily="34" charset="0"/>
                        </a:rPr>
                        <a:t>over 6 with cystic fibrosis</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TA276</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4"/>
                        </a:rPr>
                        <a:t>Tobramycin (TOBI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4"/>
                        </a:rPr>
                        <a:t>Podhaler</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4"/>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Pseudomonas aeruginosa for </a:t>
                      </a:r>
                      <a:r>
                        <a:rPr lang="en-GB" sz="1150" dirty="0" smtClean="0">
                          <a:solidFill>
                            <a:srgbClr val="4A4A4A"/>
                          </a:solidFill>
                          <a:effectLst/>
                          <a:latin typeface="Arial" panose="020B0604020202020204" pitchFamily="34" charset="0"/>
                          <a:ea typeface="Times New Roman"/>
                          <a:cs typeface="Arial" panose="020B0604020202020204" pitchFamily="34" charset="0"/>
                        </a:rPr>
                        <a:t>adults and children </a:t>
                      </a:r>
                      <a:r>
                        <a:rPr lang="en-GB" sz="1150" dirty="0">
                          <a:solidFill>
                            <a:srgbClr val="4A4A4A"/>
                          </a:solidFill>
                          <a:effectLst/>
                          <a:latin typeface="Arial" panose="020B0604020202020204" pitchFamily="34" charset="0"/>
                          <a:ea typeface="Times New Roman"/>
                          <a:cs typeface="Arial" panose="020B0604020202020204" pitchFamily="34" charset="0"/>
                        </a:rPr>
                        <a:t>over 6 with cystic fibrosis</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TA278</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5"/>
                        </a:rPr>
                        <a:t>Omalizumab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5"/>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5"/>
                        </a:rPr>
                        <a:t>Xolair</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5"/>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Severe </a:t>
                      </a:r>
                      <a:r>
                        <a:rPr lang="en-GB" sz="1150" dirty="0" err="1">
                          <a:solidFill>
                            <a:srgbClr val="4A4A4A"/>
                          </a:solidFill>
                          <a:effectLst/>
                          <a:latin typeface="Arial" panose="020B0604020202020204" pitchFamily="34" charset="0"/>
                          <a:ea typeface="Times New Roman"/>
                          <a:cs typeface="Arial" panose="020B0604020202020204" pitchFamily="34" charset="0"/>
                        </a:rPr>
                        <a:t>persistant</a:t>
                      </a:r>
                      <a:r>
                        <a:rPr lang="en-GB" sz="1150" dirty="0">
                          <a:solidFill>
                            <a:srgbClr val="4A4A4A"/>
                          </a:solidFill>
                          <a:effectLst/>
                          <a:latin typeface="Arial" panose="020B0604020202020204" pitchFamily="34" charset="0"/>
                          <a:ea typeface="Times New Roman"/>
                          <a:cs typeface="Arial" panose="020B0604020202020204" pitchFamily="34" charset="0"/>
                        </a:rPr>
                        <a:t> asthma</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TA280</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6"/>
                        </a:rPr>
                        <a:t>Abatacept</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6"/>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6"/>
                        </a:rPr>
                        <a:t>Orencia</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6"/>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Rheumatoid arthritis, </a:t>
                      </a:r>
                      <a:r>
                        <a:rPr lang="en-GB" sz="1150" dirty="0" err="1">
                          <a:solidFill>
                            <a:srgbClr val="4A4A4A"/>
                          </a:solidFill>
                          <a:effectLst/>
                          <a:latin typeface="Arial" panose="020B0604020202020204" pitchFamily="34" charset="0"/>
                          <a:ea typeface="Times New Roman"/>
                          <a:cs typeface="Arial" panose="020B0604020202020204" pitchFamily="34" charset="0"/>
                        </a:rPr>
                        <a:t>polyarticular</a:t>
                      </a:r>
                      <a:r>
                        <a:rPr lang="en-GB" sz="1150" dirty="0">
                          <a:solidFill>
                            <a:srgbClr val="4A4A4A"/>
                          </a:solidFill>
                          <a:effectLst/>
                          <a:latin typeface="Arial" panose="020B0604020202020204" pitchFamily="34" charset="0"/>
                          <a:ea typeface="Times New Roman"/>
                          <a:cs typeface="Arial" panose="020B0604020202020204" pitchFamily="34" charset="0"/>
                        </a:rPr>
                        <a:t> juvenile idiopathic arthritis</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TA282</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7"/>
                        </a:rPr>
                        <a:t>Pirfenidone</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7"/>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7"/>
                        </a:rPr>
                        <a:t>Esbriet</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7"/>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Mild to moderate idiopathic pulmonary fibrosis</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TA283</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8"/>
                        </a:rPr>
                        <a:t>Ranibizumab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8"/>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8"/>
                        </a:rPr>
                        <a:t>Lucentis</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8"/>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a:solidFill>
                            <a:srgbClr val="4A4A4A"/>
                          </a:solidFill>
                          <a:effectLst/>
                          <a:latin typeface="Arial" panose="020B0604020202020204" pitchFamily="34" charset="0"/>
                          <a:ea typeface="Times New Roman"/>
                          <a:cs typeface="Arial" panose="020B0604020202020204" pitchFamily="34" charset="0"/>
                        </a:rPr>
                        <a:t>Macular oedema secondary to retinal vein occlusion</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TA293</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9"/>
                        </a:rPr>
                        <a:t>Eltrombopag</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9"/>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9"/>
                        </a:rPr>
                        <a:t>Revolade</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9"/>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1800"/>
                        </a:spcAft>
                      </a:pPr>
                      <a:r>
                        <a:rPr lang="en-GB" sz="1150" dirty="0">
                          <a:solidFill>
                            <a:srgbClr val="4A4A4A"/>
                          </a:solidFill>
                          <a:effectLst/>
                          <a:latin typeface="Arial" panose="020B0604020202020204" pitchFamily="34" charset="0"/>
                          <a:ea typeface="Times New Roman"/>
                          <a:cs typeface="Arial" panose="020B0604020202020204" pitchFamily="34" charset="0"/>
                        </a:rPr>
                        <a:t>Chronic immune (idiopathic) thrombocytopenic </a:t>
                      </a:r>
                      <a:r>
                        <a:rPr lang="en-GB" sz="1150" dirty="0" err="1">
                          <a:solidFill>
                            <a:srgbClr val="4A4A4A"/>
                          </a:solidFill>
                          <a:effectLst/>
                          <a:latin typeface="Arial" panose="020B0604020202020204" pitchFamily="34" charset="0"/>
                          <a:ea typeface="Times New Roman"/>
                          <a:cs typeface="Arial" panose="020B0604020202020204" pitchFamily="34" charset="0"/>
                        </a:rPr>
                        <a:t>purpura</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TA294</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0"/>
                        </a:rPr>
                        <a:t>Aflibercept</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0"/>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0"/>
                        </a:rPr>
                        <a:t>Eylea</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0"/>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Wet age‑related macular degeneration</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TA298</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1"/>
                        </a:rPr>
                        <a:t>Ranibizumab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1"/>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1"/>
                        </a:rPr>
                        <a:t>Lucentis</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1"/>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err="1">
                          <a:solidFill>
                            <a:srgbClr val="4A4A4A"/>
                          </a:solidFill>
                          <a:effectLst/>
                          <a:latin typeface="Arial" panose="020B0604020202020204" pitchFamily="34" charset="0"/>
                          <a:ea typeface="Times New Roman"/>
                          <a:cs typeface="Arial" panose="020B0604020202020204" pitchFamily="34" charset="0"/>
                        </a:rPr>
                        <a:t>Choroidal</a:t>
                      </a:r>
                      <a:r>
                        <a:rPr lang="en-GB" sz="1150" dirty="0">
                          <a:solidFill>
                            <a:srgbClr val="4A4A4A"/>
                          </a:solidFill>
                          <a:effectLst/>
                          <a:latin typeface="Arial" panose="020B0604020202020204" pitchFamily="34" charset="0"/>
                          <a:ea typeface="Times New Roman"/>
                          <a:cs typeface="Arial" panose="020B0604020202020204" pitchFamily="34" charset="0"/>
                        </a:rPr>
                        <a:t> neovascularisation secondary to pathologic myopia</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TA301</a:t>
                      </a: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2"/>
                        </a:rPr>
                        <a:t>Fluocinolone</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2"/>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2"/>
                        </a:rPr>
                        <a:t>Iluvien</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2"/>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Diabetic macula oedema</a:t>
                      </a:r>
                    </a:p>
                  </a:txBody>
                  <a:tcPr marL="9525" marR="9525" marT="9525" marB="9525" anchor="ctr">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TA303</a:t>
                      </a: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a:solidFill>
                            <a:srgbClr val="4A4A4A"/>
                          </a:solidFill>
                          <a:effectLst/>
                          <a:latin typeface="Arial" panose="020B0604020202020204" pitchFamily="34" charset="0"/>
                          <a:ea typeface="Times New Roman"/>
                          <a:cs typeface="Arial" panose="020B0604020202020204" pitchFamily="34" charset="0"/>
                          <a:hlinkClick r:id="rId13"/>
                        </a:rPr>
                        <a:t>Teriflunomide (Aubagio)</a:t>
                      </a:r>
                      <a:endParaRPr lang="en-GB" sz="115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Active relapsing-remitting multiple sclerosis</a:t>
                      </a:r>
                    </a:p>
                  </a:txBody>
                  <a:tcPr marL="9525" marR="9525" marT="9525" marB="9525">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TA305</a:t>
                      </a: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a:solidFill>
                            <a:srgbClr val="4A4A4A"/>
                          </a:solidFill>
                          <a:effectLst/>
                          <a:latin typeface="Arial" panose="020B0604020202020204" pitchFamily="34" charset="0"/>
                          <a:ea typeface="Times New Roman"/>
                          <a:cs typeface="Arial" panose="020B0604020202020204" pitchFamily="34" charset="0"/>
                          <a:hlinkClick r:id="rId14"/>
                        </a:rPr>
                        <a:t>Aflibercept (Eylea)</a:t>
                      </a:r>
                      <a:endParaRPr lang="en-GB" sz="115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Visual impairment caused by macular oedema secondary to central retinal vein occlusion</a:t>
                      </a:r>
                    </a:p>
                  </a:txBody>
                  <a:tcPr marL="9525" marR="9525" marT="9525" marB="9525">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TA306</a:t>
                      </a: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5"/>
                        </a:rPr>
                        <a:t>Pixantrone</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5"/>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5"/>
                        </a:rPr>
                        <a:t>Pixuvri</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5"/>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Multiple relapsed or refractory aggressive non-Hodgkin's B-cell lymphoma</a:t>
                      </a:r>
                    </a:p>
                  </a:txBody>
                  <a:tcPr marL="9525" marR="9525" marT="9525" marB="9525">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TA310</a:t>
                      </a: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6"/>
                        </a:rPr>
                        <a:t>Afatinib</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6"/>
                        </a:rPr>
                        <a:t> (</a:t>
                      </a:r>
                      <a:r>
                        <a:rPr lang="en-GB" sz="1150" u="none" strike="noStrike" dirty="0" err="1">
                          <a:solidFill>
                            <a:srgbClr val="4A4A4A"/>
                          </a:solidFill>
                          <a:effectLst/>
                          <a:latin typeface="Arial" panose="020B0604020202020204" pitchFamily="34" charset="0"/>
                          <a:ea typeface="Times New Roman"/>
                          <a:cs typeface="Arial" panose="020B0604020202020204" pitchFamily="34" charset="0"/>
                          <a:hlinkClick r:id="rId16"/>
                        </a:rPr>
                        <a:t>Giotrif</a:t>
                      </a:r>
                      <a:r>
                        <a:rPr lang="en-GB" sz="1150" u="none" strike="noStrike" dirty="0">
                          <a:solidFill>
                            <a:srgbClr val="4A4A4A"/>
                          </a:solidFill>
                          <a:effectLst/>
                          <a:latin typeface="Arial" panose="020B0604020202020204" pitchFamily="34" charset="0"/>
                          <a:ea typeface="Times New Roman"/>
                          <a:cs typeface="Arial" panose="020B0604020202020204" pitchFamily="34" charset="0"/>
                          <a:hlinkClick r:id="rId16"/>
                        </a:rPr>
                        <a: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dirty="0">
                          <a:solidFill>
                            <a:srgbClr val="4A4A4A"/>
                          </a:solidFill>
                          <a:effectLst/>
                          <a:latin typeface="Arial" panose="020B0604020202020204" pitchFamily="34" charset="0"/>
                          <a:ea typeface="Times New Roman"/>
                          <a:cs typeface="Arial" panose="020B0604020202020204" pitchFamily="34" charset="0"/>
                        </a:rPr>
                        <a:t>Locally advanced or metastatic non-small cell lung cancer (NSCLC) with activating epidermal growth factor receptor (EGFR)</a:t>
                      </a:r>
                    </a:p>
                  </a:txBody>
                  <a:tcPr marL="9525" marR="9525" marT="9525" marB="9525">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TA316</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u="sng" dirty="0" err="1" smtClean="0">
                          <a:solidFill>
                            <a:srgbClr val="002060"/>
                          </a:solidFill>
                          <a:effectLst/>
                          <a:latin typeface="Arial" panose="020B0604020202020204" pitchFamily="34" charset="0"/>
                          <a:ea typeface="Times New Roman"/>
                          <a:cs typeface="Arial" panose="020B0604020202020204" pitchFamily="34" charset="0"/>
                          <a:hlinkClick r:id="rId16"/>
                        </a:rPr>
                        <a:t>Enzalutamide</a:t>
                      </a: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 (</a:t>
                      </a:r>
                      <a:r>
                        <a:rPr lang="en-GB" sz="1150" u="sng" dirty="0" err="1" smtClean="0">
                          <a:solidFill>
                            <a:srgbClr val="002060"/>
                          </a:solidFill>
                          <a:effectLst/>
                          <a:latin typeface="Arial" panose="020B0604020202020204" pitchFamily="34" charset="0"/>
                          <a:ea typeface="Times New Roman"/>
                          <a:cs typeface="Arial" panose="020B0604020202020204" pitchFamily="34" charset="0"/>
                          <a:hlinkClick r:id="rId16"/>
                        </a:rPr>
                        <a:t>Xtandi</a:t>
                      </a: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a:t>
                      </a:r>
                      <a:endParaRPr lang="en-GB" sz="1150" u="sng" dirty="0" smtClean="0">
                        <a:solidFill>
                          <a:srgbClr val="002060"/>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gn="l" fontAlgn="b"/>
                      <a:r>
                        <a:rPr lang="en-GB" sz="1150" b="0" i="0" u="none" strike="noStrike" dirty="0">
                          <a:solidFill>
                            <a:srgbClr val="4A4A4A"/>
                          </a:solidFill>
                          <a:effectLst/>
                          <a:latin typeface="Arial" panose="020B0604020202020204" pitchFamily="34" charset="0"/>
                          <a:cs typeface="Arial" panose="020B0604020202020204" pitchFamily="34" charset="0"/>
                        </a:rPr>
                        <a:t>Metastatic hormone‑relapsed prostate cancer in </a:t>
                      </a:r>
                      <a:r>
                        <a:rPr lang="en-GB" sz="1150" b="0" i="0" u="none" strike="noStrike" dirty="0" smtClean="0">
                          <a:solidFill>
                            <a:srgbClr val="4A4A4A"/>
                          </a:solidFill>
                          <a:effectLst/>
                          <a:latin typeface="Arial" panose="020B0604020202020204" pitchFamily="34" charset="0"/>
                          <a:cs typeface="Arial" panose="020B0604020202020204" pitchFamily="34" charset="0"/>
                        </a:rPr>
                        <a:t>adults…</a:t>
                      </a:r>
                      <a:endParaRPr lang="en-GB" sz="1150" b="0" i="0" u="none" strike="noStrike" dirty="0">
                        <a:solidFill>
                          <a:srgbClr val="4A4A4A"/>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TA319</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nSpc>
                          <a:spcPts val="1800"/>
                        </a:lnSpc>
                        <a:spcAft>
                          <a:spcPts val="0"/>
                        </a:spcAft>
                      </a:pPr>
                      <a:r>
                        <a:rPr lang="en-GB" sz="1150" u="sng" dirty="0" err="1" smtClean="0">
                          <a:solidFill>
                            <a:srgbClr val="002060"/>
                          </a:solidFill>
                          <a:effectLst/>
                          <a:latin typeface="Arial" panose="020B0604020202020204" pitchFamily="34" charset="0"/>
                          <a:ea typeface="Times New Roman"/>
                          <a:cs typeface="Arial" panose="020B0604020202020204" pitchFamily="34" charset="0"/>
                          <a:hlinkClick r:id="rId16"/>
                        </a:rPr>
                        <a:t>Ipilimumab</a:t>
                      </a: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 (</a:t>
                      </a:r>
                      <a:r>
                        <a:rPr lang="en-GB" sz="1150" u="sng" dirty="0" err="1" smtClean="0">
                          <a:solidFill>
                            <a:srgbClr val="002060"/>
                          </a:solidFill>
                          <a:effectLst/>
                          <a:latin typeface="Arial" panose="020B0604020202020204" pitchFamily="34" charset="0"/>
                          <a:ea typeface="Times New Roman"/>
                          <a:cs typeface="Arial" panose="020B0604020202020204" pitchFamily="34" charset="0"/>
                          <a:hlinkClick r:id="rId16"/>
                        </a:rPr>
                        <a:t>Yervoy</a:t>
                      </a: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a:t>
                      </a:r>
                      <a:endParaRPr lang="en-GB" sz="1150" u="sng" dirty="0" smtClean="0">
                        <a:solidFill>
                          <a:srgbClr val="002060"/>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gn="l" fontAlgn="b"/>
                      <a:r>
                        <a:rPr lang="en-GB" sz="1150" b="0" i="0" u="none" strike="noStrike" dirty="0">
                          <a:solidFill>
                            <a:srgbClr val="4A4A4A"/>
                          </a:solidFill>
                          <a:effectLst/>
                          <a:latin typeface="Arial" panose="020B0604020202020204" pitchFamily="34" charset="0"/>
                          <a:cs typeface="Arial" panose="020B0604020202020204" pitchFamily="34" charset="0"/>
                        </a:rPr>
                        <a:t>Adults with previously untreated advanced (</a:t>
                      </a:r>
                      <a:r>
                        <a:rPr lang="en-GB" sz="1150" b="0" i="0" u="none" strike="noStrike" dirty="0" err="1" smtClean="0">
                          <a:solidFill>
                            <a:srgbClr val="4A4A4A"/>
                          </a:solidFill>
                          <a:effectLst/>
                          <a:latin typeface="Arial" panose="020B0604020202020204" pitchFamily="34" charset="0"/>
                          <a:cs typeface="Arial" panose="020B0604020202020204" pitchFamily="34" charset="0"/>
                        </a:rPr>
                        <a:t>unresectable</a:t>
                      </a:r>
                      <a:r>
                        <a:rPr lang="en-GB" sz="1150" b="0" i="0" u="none" strike="noStrike" dirty="0" smtClean="0">
                          <a:solidFill>
                            <a:srgbClr val="4A4A4A"/>
                          </a:solidFill>
                          <a:effectLst/>
                          <a:latin typeface="Arial" panose="020B0604020202020204" pitchFamily="34" charset="0"/>
                          <a:cs typeface="Arial" panose="020B0604020202020204" pitchFamily="34" charset="0"/>
                        </a:rPr>
                        <a:t>/metastatic</a:t>
                      </a:r>
                      <a:r>
                        <a:rPr lang="en-GB" sz="1150" b="0" i="0" u="none" strike="noStrike" dirty="0">
                          <a:solidFill>
                            <a:srgbClr val="4A4A4A"/>
                          </a:solidFill>
                          <a:effectLst/>
                          <a:latin typeface="Arial" panose="020B0604020202020204" pitchFamily="34" charset="0"/>
                          <a:cs typeface="Arial" panose="020B0604020202020204" pitchFamily="34" charset="0"/>
                        </a:rPr>
                        <a:t>) melanoma</a:t>
                      </a:r>
                    </a:p>
                  </a:txBody>
                  <a:tcPr marL="9525" marR="9525" marT="9525" marB="0" anchor="b">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nchor="ctr">
                    <a:lnL>
                      <a:noFill/>
                    </a:lnL>
                    <a:lnR>
                      <a:noFill/>
                    </a:lnR>
                    <a:lnT>
                      <a:noFill/>
                    </a:lnT>
                    <a:lnB>
                      <a:noFill/>
                    </a:lnB>
                    <a:lnTlToBr>
                      <a:noFill/>
                    </a:lnTlToBr>
                    <a:lnBlToTr>
                      <a:noFill/>
                    </a:lnBlToTr>
                    <a:noFill/>
                  </a:tcPr>
                </a:tc>
              </a:tr>
              <a:tr h="0">
                <a:tc>
                  <a:txBody>
                    <a:bodyPr/>
                    <a:lstStyle/>
                    <a:p>
                      <a:pPr>
                        <a:lnSpc>
                          <a:spcPts val="1800"/>
                        </a:lnSpc>
                        <a:spcAft>
                          <a:spcPts val="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TA320</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Dimethyl </a:t>
                      </a:r>
                      <a:r>
                        <a:rPr lang="en-GB" sz="1150" u="sng" dirty="0" err="1" smtClean="0">
                          <a:solidFill>
                            <a:srgbClr val="002060"/>
                          </a:solidFill>
                          <a:effectLst/>
                          <a:latin typeface="Arial" panose="020B0604020202020204" pitchFamily="34" charset="0"/>
                          <a:ea typeface="Times New Roman"/>
                          <a:cs typeface="Arial" panose="020B0604020202020204" pitchFamily="34" charset="0"/>
                          <a:hlinkClick r:id="rId16"/>
                        </a:rPr>
                        <a:t>fumarate</a:t>
                      </a: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 (</a:t>
                      </a:r>
                      <a:r>
                        <a:rPr lang="en-GB" sz="1150" u="sng" dirty="0" err="1" smtClean="0">
                          <a:solidFill>
                            <a:srgbClr val="002060"/>
                          </a:solidFill>
                          <a:effectLst/>
                          <a:latin typeface="Arial" panose="020B0604020202020204" pitchFamily="34" charset="0"/>
                          <a:ea typeface="Times New Roman"/>
                          <a:cs typeface="Arial" panose="020B0604020202020204" pitchFamily="34" charset="0"/>
                          <a:hlinkClick r:id="rId16"/>
                        </a:rPr>
                        <a:t>Tecfidera</a:t>
                      </a:r>
                      <a:r>
                        <a:rPr lang="en-GB" sz="1150" u="sng" dirty="0" smtClean="0">
                          <a:solidFill>
                            <a:srgbClr val="002060"/>
                          </a:solidFill>
                          <a:effectLst/>
                          <a:latin typeface="Arial" panose="020B0604020202020204" pitchFamily="34" charset="0"/>
                          <a:ea typeface="Times New Roman"/>
                          <a:cs typeface="Arial" panose="020B0604020202020204" pitchFamily="34" charset="0"/>
                          <a:hlinkClick r:id="rId16"/>
                        </a:rPr>
                        <a:t>)</a:t>
                      </a:r>
                      <a:endParaRPr lang="en-GB" sz="1150" u="sng" dirty="0" smtClean="0">
                        <a:solidFill>
                          <a:srgbClr val="002060"/>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c>
                  <a:txBody>
                    <a:bodyPr/>
                    <a:lstStyle/>
                    <a:p>
                      <a:pPr algn="l" fontAlgn="b"/>
                      <a:r>
                        <a:rPr lang="en-GB" sz="1150" b="0" i="0" u="none" strike="noStrike" dirty="0">
                          <a:solidFill>
                            <a:srgbClr val="4A4A4A"/>
                          </a:solidFill>
                          <a:effectLst/>
                          <a:latin typeface="Arial" panose="020B0604020202020204" pitchFamily="34" charset="0"/>
                          <a:cs typeface="Arial" panose="020B0604020202020204" pitchFamily="34" charset="0"/>
                        </a:rPr>
                        <a:t>Adults with active relapsing‑remitting multiple sclerosis</a:t>
                      </a:r>
                    </a:p>
                  </a:txBody>
                  <a:tcPr marL="9525" marR="9525" marT="9525" marB="0">
                    <a:lnL>
                      <a:noFill/>
                    </a:lnL>
                    <a:lnR>
                      <a:noFill/>
                    </a:lnR>
                    <a:lnT>
                      <a:noFill/>
                    </a:lnT>
                    <a:lnB>
                      <a:noFill/>
                    </a:lnB>
                    <a:lnTlToBr>
                      <a:noFill/>
                    </a:lnTlToBr>
                    <a:lnBlToTr>
                      <a:noFill/>
                    </a:lnBlToTr>
                    <a:noFill/>
                  </a:tcPr>
                </a:tc>
                <a:tc>
                  <a:txBody>
                    <a:bodyPr/>
                    <a:lstStyle/>
                    <a:p>
                      <a:pPr algn="ctr">
                        <a:lnSpc>
                          <a:spcPts val="1800"/>
                        </a:lnSpc>
                        <a:spcAft>
                          <a:spcPts val="1800"/>
                        </a:spcAft>
                      </a:pPr>
                      <a:r>
                        <a:rPr lang="en-GB" sz="1150" dirty="0" smtClean="0">
                          <a:solidFill>
                            <a:srgbClr val="4A4A4A"/>
                          </a:solidFill>
                          <a:effectLst/>
                          <a:latin typeface="Arial" panose="020B0604020202020204" pitchFamily="34" charset="0"/>
                          <a:ea typeface="Times New Roman"/>
                          <a:cs typeface="Arial" panose="020B0604020202020204" pitchFamily="34" charset="0"/>
                        </a:rPr>
                        <a:t>Discount</a:t>
                      </a:r>
                      <a:endParaRPr lang="en-GB" sz="1150" dirty="0">
                        <a:solidFill>
                          <a:srgbClr val="4A4A4A"/>
                        </a:solidFill>
                        <a:effectLst/>
                        <a:latin typeface="Arial" panose="020B0604020202020204" pitchFamily="34" charset="0"/>
                        <a:ea typeface="Times New Roman"/>
                        <a:cs typeface="Arial" panose="020B0604020202020204" pitchFamily="34" charset="0"/>
                      </a:endParaRPr>
                    </a:p>
                  </a:txBody>
                  <a:tcPr marL="9525" marR="9525" marT="9525" marB="9525">
                    <a:lnL>
                      <a:noFill/>
                    </a:lnL>
                    <a:lnR>
                      <a:noFill/>
                    </a:lnR>
                    <a:lnT>
                      <a:noFill/>
                    </a:lnT>
                    <a:lnB>
                      <a:noFill/>
                    </a:lnB>
                    <a:lnTlToBr>
                      <a:noFill/>
                    </a:lnTlToBr>
                    <a:lnBlToTr>
                      <a:noFill/>
                    </a:lnBlToTr>
                    <a:noFill/>
                  </a:tcPr>
                </a:tc>
              </a:tr>
            </a:tbl>
          </a:graphicData>
        </a:graphic>
      </p:graphicFrame>
      <p:sp>
        <p:nvSpPr>
          <p:cNvPr id="2" name="Notched Right Arrow 1"/>
          <p:cNvSpPr/>
          <p:nvPr/>
        </p:nvSpPr>
        <p:spPr>
          <a:xfrm rot="5400000">
            <a:off x="-1940078" y="3757682"/>
            <a:ext cx="4527212" cy="432048"/>
          </a:xfrm>
          <a:prstGeom prst="notchedRightArrow">
            <a:avLst>
              <a:gd name="adj1" fmla="val 50000"/>
              <a:gd name="adj2" fmla="val 92756"/>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 name="TextBox 2"/>
          <p:cNvSpPr txBox="1"/>
          <p:nvPr/>
        </p:nvSpPr>
        <p:spPr>
          <a:xfrm>
            <a:off x="-53571" y="1403484"/>
            <a:ext cx="720000" cy="369332"/>
          </a:xfrm>
          <a:prstGeom prst="rect">
            <a:avLst/>
          </a:prstGeom>
          <a:noFill/>
        </p:spPr>
        <p:txBody>
          <a:bodyPr wrap="square" rtlCol="0">
            <a:spAutoFit/>
          </a:bodyPr>
          <a:lstStyle/>
          <a:p>
            <a:r>
              <a:rPr lang="en-GB" b="1" i="1" dirty="0" smtClean="0"/>
              <a:t>2012</a:t>
            </a:r>
            <a:endParaRPr lang="en-GB" b="1" i="1" dirty="0"/>
          </a:p>
        </p:txBody>
      </p:sp>
      <p:sp>
        <p:nvSpPr>
          <p:cNvPr id="6" name="TextBox 5"/>
          <p:cNvSpPr txBox="1"/>
          <p:nvPr/>
        </p:nvSpPr>
        <p:spPr>
          <a:xfrm>
            <a:off x="-70917" y="4725144"/>
            <a:ext cx="720000" cy="369332"/>
          </a:xfrm>
          <a:prstGeom prst="rect">
            <a:avLst/>
          </a:prstGeom>
          <a:noFill/>
        </p:spPr>
        <p:txBody>
          <a:bodyPr wrap="square" rtlCol="0">
            <a:spAutoFit/>
          </a:bodyPr>
          <a:lstStyle/>
          <a:p>
            <a:r>
              <a:rPr lang="en-GB" b="1" i="1" dirty="0" smtClean="0"/>
              <a:t>2014</a:t>
            </a:r>
            <a:endParaRPr lang="en-GB" b="1" i="1" dirty="0"/>
          </a:p>
        </p:txBody>
      </p:sp>
      <p:sp>
        <p:nvSpPr>
          <p:cNvPr id="8" name="TextBox 7"/>
          <p:cNvSpPr txBox="1"/>
          <p:nvPr/>
        </p:nvSpPr>
        <p:spPr>
          <a:xfrm>
            <a:off x="-70917" y="2770333"/>
            <a:ext cx="720000" cy="369332"/>
          </a:xfrm>
          <a:prstGeom prst="rect">
            <a:avLst/>
          </a:prstGeom>
          <a:noFill/>
        </p:spPr>
        <p:txBody>
          <a:bodyPr wrap="square" rtlCol="0">
            <a:spAutoFit/>
          </a:bodyPr>
          <a:lstStyle/>
          <a:p>
            <a:r>
              <a:rPr lang="en-GB" b="1" i="1" dirty="0" smtClean="0"/>
              <a:t>2013</a:t>
            </a:r>
            <a:endParaRPr lang="en-GB" b="1" i="1" dirty="0"/>
          </a:p>
        </p:txBody>
      </p:sp>
    </p:spTree>
    <p:extLst>
      <p:ext uri="{BB962C8B-B14F-4D97-AF65-F5344CB8AC3E}">
        <p14:creationId xmlns:p14="http://schemas.microsoft.com/office/powerpoint/2010/main" val="283695392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lstStyle/>
          <a:p>
            <a:r>
              <a:rPr lang="en-GB" dirty="0" smtClean="0"/>
              <a:t>Controversies and challenges…</a:t>
            </a:r>
            <a:endParaRPr lang="en-GB" dirty="0"/>
          </a:p>
        </p:txBody>
      </p:sp>
    </p:spTree>
    <p:extLst>
      <p:ext uri="{BB962C8B-B14F-4D97-AF65-F5344CB8AC3E}">
        <p14:creationId xmlns:p14="http://schemas.microsoft.com/office/powerpoint/2010/main" val="3111459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981075"/>
            <a:ext cx="7366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98975" y="5143500"/>
            <a:ext cx="3341688" cy="369888"/>
          </a:xfrm>
          <a:prstGeom prst="rect">
            <a:avLst/>
          </a:prstGeom>
          <a:noFill/>
        </p:spPr>
        <p:txBody>
          <a:bodyPr wrap="none">
            <a:spAutoFit/>
          </a:bodyPr>
          <a:lstStyle/>
          <a:p>
            <a:pPr>
              <a:defRPr/>
            </a:pPr>
            <a:r>
              <a:rPr lang="en-US" dirty="0">
                <a:solidFill>
                  <a:schemeClr val="accent3">
                    <a:lumMod val="50000"/>
                  </a:schemeClr>
                </a:solidFill>
                <a:latin typeface="+mj-lt"/>
                <a:ea typeface="ＭＳ Ｐゴシック"/>
                <a:cs typeface="ＭＳ Ｐゴシック"/>
              </a:rPr>
              <a:t>HM Government, 20 May 2010</a:t>
            </a:r>
          </a:p>
        </p:txBody>
      </p:sp>
      <p:sp>
        <p:nvSpPr>
          <p:cNvPr id="7" name="Rectangle 6"/>
          <p:cNvSpPr>
            <a:spLocks noChangeArrowheads="1"/>
          </p:cNvSpPr>
          <p:nvPr/>
        </p:nvSpPr>
        <p:spPr bwMode="auto">
          <a:xfrm>
            <a:off x="768350" y="2492896"/>
            <a:ext cx="7607300" cy="2184400"/>
          </a:xfrm>
          <a:prstGeom prst="rect">
            <a:avLst/>
          </a:prstGeom>
          <a:solidFill>
            <a:srgbClr val="E46C0A"/>
          </a:solidFill>
          <a:ln w="9525">
            <a:solidFill>
              <a:srgbClr val="BE4B48"/>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2800" dirty="0" smtClean="0">
                <a:solidFill>
                  <a:srgbClr val="FFFFFF"/>
                </a:solidFill>
                <a:latin typeface="Calibri" pitchFamily="34" charset="0"/>
              </a:rPr>
              <a:t>“We will create a Cancer Drugs Fund to enable patients to access the cancer drugs their doctors think will help them, </a:t>
            </a:r>
            <a:r>
              <a:rPr lang="en-US" altLang="en-US" sz="2000" dirty="0" smtClean="0">
                <a:solidFill>
                  <a:srgbClr val="FFFFFF"/>
                </a:solidFill>
                <a:latin typeface="Calibri" pitchFamily="34" charset="0"/>
              </a:rPr>
              <a:t>paid for using money saved by the NHS through our pledge to stop the rise in Employer National Insurance contributions from April 2011.</a:t>
            </a:r>
            <a:r>
              <a:rPr lang="en-US" altLang="en-US" sz="2800" dirty="0" smtClean="0">
                <a:solidFill>
                  <a:srgbClr val="FFFFFF"/>
                </a:solidFill>
                <a:latin typeface="Calibri" pitchFamily="34" charset="0"/>
              </a:rPr>
              <a:t>”</a:t>
            </a:r>
          </a:p>
        </p:txBody>
      </p:sp>
      <p:sp>
        <p:nvSpPr>
          <p:cNvPr id="6" name="Title 1"/>
          <p:cNvSpPr>
            <a:spLocks noGrp="1"/>
          </p:cNvSpPr>
          <p:nvPr>
            <p:ph type="title"/>
          </p:nvPr>
        </p:nvSpPr>
        <p:spPr>
          <a:xfrm>
            <a:off x="457200" y="116632"/>
            <a:ext cx="8229600" cy="1143000"/>
          </a:xfrm>
        </p:spPr>
        <p:txBody>
          <a:bodyPr/>
          <a:lstStyle/>
          <a:p>
            <a:r>
              <a:rPr lang="en-GB" dirty="0" smtClean="0"/>
              <a:t>Cancer Drugs Fund (1)</a:t>
            </a:r>
            <a:endParaRPr lang="en-GB" dirty="0"/>
          </a:p>
        </p:txBody>
      </p:sp>
    </p:spTree>
    <p:extLst>
      <p:ext uri="{BB962C8B-B14F-4D97-AF65-F5344CB8AC3E}">
        <p14:creationId xmlns:p14="http://schemas.microsoft.com/office/powerpoint/2010/main" val="386972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Drugs Fund (2)</a:t>
            </a:r>
            <a:endParaRPr lang="en-GB" dirty="0"/>
          </a:p>
        </p:txBody>
      </p:sp>
      <p:sp>
        <p:nvSpPr>
          <p:cNvPr id="3" name="Content Placeholder 2"/>
          <p:cNvSpPr>
            <a:spLocks noGrp="1"/>
          </p:cNvSpPr>
          <p:nvPr>
            <p:ph idx="1"/>
          </p:nvPr>
        </p:nvSpPr>
        <p:spPr/>
        <p:txBody>
          <a:bodyPr/>
          <a:lstStyle/>
          <a:p>
            <a:r>
              <a:rPr lang="en-GB" sz="2400" dirty="0"/>
              <a:t>Since 2011, the fund has ring-fenced £200 million a year of the NHS budget for cancer treatments which may not yet have been assessed by NICE or which have been found </a:t>
            </a:r>
            <a:r>
              <a:rPr lang="en-GB" sz="2400" i="1" dirty="0"/>
              <a:t>not to be cost or clinically effective enough</a:t>
            </a:r>
            <a:r>
              <a:rPr lang="en-GB" sz="2400" dirty="0"/>
              <a:t> for wider use on the NHS. </a:t>
            </a:r>
            <a:endParaRPr lang="en-GB" sz="2400" dirty="0" smtClean="0"/>
          </a:p>
          <a:p>
            <a:r>
              <a:rPr lang="en-GB" sz="2400" dirty="0" smtClean="0"/>
              <a:t>No </a:t>
            </a:r>
            <a:r>
              <a:rPr lang="en-GB" sz="2400" dirty="0"/>
              <a:t>other condition has a dedicated fund to provide access to drugs not routinely available on the </a:t>
            </a:r>
            <a:r>
              <a:rPr lang="en-GB" sz="2400" dirty="0" smtClean="0"/>
              <a:t>NHS </a:t>
            </a:r>
          </a:p>
          <a:p>
            <a:r>
              <a:rPr lang="en-GB" sz="2400" dirty="0" smtClean="0"/>
              <a:t>Intended </a:t>
            </a:r>
            <a:r>
              <a:rPr lang="en-GB" sz="2400" dirty="0"/>
              <a:t>to run until March </a:t>
            </a:r>
            <a:r>
              <a:rPr lang="en-GB" sz="2400" dirty="0" smtClean="0"/>
              <a:t>2014 but </a:t>
            </a:r>
            <a:r>
              <a:rPr lang="en-GB" sz="2400" dirty="0"/>
              <a:t>extended until March 2016 (a total lifetime budget of £1.27 </a:t>
            </a:r>
            <a:r>
              <a:rPr lang="en-GB" sz="2400" dirty="0" smtClean="0"/>
              <a:t>billion)</a:t>
            </a:r>
          </a:p>
          <a:p>
            <a:r>
              <a:rPr lang="en-GB" sz="2400" dirty="0"/>
              <a:t>On 1 April 2013, NHS England took on responsibility for the operational management of the CDF. </a:t>
            </a:r>
          </a:p>
        </p:txBody>
      </p:sp>
    </p:spTree>
    <p:extLst>
      <p:ext uri="{BB962C8B-B14F-4D97-AF65-F5344CB8AC3E}">
        <p14:creationId xmlns:p14="http://schemas.microsoft.com/office/powerpoint/2010/main" val="283056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Reinventing NICE?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67080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7874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7036" y="-259804"/>
            <a:ext cx="5707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047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p:txBody>
          <a:bodyPr/>
          <a:lstStyle/>
          <a:p>
            <a:pPr eaLnBrk="1" hangingPunct="1"/>
            <a:r>
              <a:rPr lang="en-GB" altLang="en-US" sz="4000" dirty="0" smtClean="0">
                <a:latin typeface="Arial" charset="0"/>
                <a:ea typeface="ＭＳ Ｐゴシック" pitchFamily="34" charset="-128"/>
                <a:cs typeface="Arial" charset="0"/>
              </a:rPr>
              <a:t>Why NICE was set up</a:t>
            </a:r>
          </a:p>
        </p:txBody>
      </p:sp>
      <p:sp>
        <p:nvSpPr>
          <p:cNvPr id="5123" name="Content Placeholder 1"/>
          <p:cNvSpPr>
            <a:spLocks noGrp="1"/>
          </p:cNvSpPr>
          <p:nvPr>
            <p:ph idx="1"/>
          </p:nvPr>
        </p:nvSpPr>
        <p:spPr>
          <a:xfrm>
            <a:off x="266874" y="1268760"/>
            <a:ext cx="4762500" cy="4680520"/>
          </a:xfrm>
        </p:spPr>
        <p:txBody>
          <a:bodyPr/>
          <a:lstStyle/>
          <a:p>
            <a:pPr>
              <a:spcBef>
                <a:spcPct val="25000"/>
              </a:spcBef>
              <a:spcAft>
                <a:spcPct val="25000"/>
              </a:spcAft>
              <a:buFontTx/>
              <a:buChar char="•"/>
            </a:pPr>
            <a:r>
              <a:rPr lang="en-GB" altLang="en-US" sz="1600" dirty="0" smtClean="0">
                <a:latin typeface="Arial" charset="0"/>
                <a:ea typeface="ＭＳ Ｐゴシック" pitchFamily="34" charset="-128"/>
                <a:cs typeface="Arial" charset="0"/>
              </a:rPr>
              <a:t>Established in 1999 as the:</a:t>
            </a:r>
          </a:p>
          <a:p>
            <a:pPr marL="0" indent="0">
              <a:spcBef>
                <a:spcPct val="25000"/>
              </a:spcBef>
              <a:spcAft>
                <a:spcPct val="25000"/>
              </a:spcAft>
              <a:buNone/>
            </a:pPr>
            <a:r>
              <a:rPr lang="en-GB" altLang="en-US" sz="1600" b="1" i="1" dirty="0" smtClean="0">
                <a:latin typeface="Arial" charset="0"/>
                <a:ea typeface="ＭＳ Ｐゴシック" pitchFamily="34" charset="-128"/>
                <a:cs typeface="Arial" charset="0"/>
              </a:rPr>
              <a:t>National Institute for Clinical Excellence </a:t>
            </a:r>
            <a:r>
              <a:rPr lang="en-GB" altLang="en-US" sz="1600" dirty="0" smtClean="0">
                <a:latin typeface="Arial" charset="0"/>
                <a:ea typeface="ＭＳ Ｐゴシック" pitchFamily="34" charset="-128"/>
                <a:cs typeface="Arial" charset="0"/>
              </a:rPr>
              <a:t>(NICE)</a:t>
            </a:r>
            <a:endParaRPr lang="en-GB" altLang="en-US" sz="1600" dirty="0">
              <a:latin typeface="Arial" charset="0"/>
              <a:ea typeface="ＭＳ Ｐゴシック" pitchFamily="34" charset="-128"/>
              <a:cs typeface="Arial" charset="0"/>
            </a:endParaRPr>
          </a:p>
          <a:p>
            <a:pPr>
              <a:spcBef>
                <a:spcPct val="25000"/>
              </a:spcBef>
              <a:spcAft>
                <a:spcPct val="25000"/>
              </a:spcAft>
              <a:buFontTx/>
              <a:buChar char="•"/>
            </a:pPr>
            <a:r>
              <a:rPr lang="en-GB" altLang="en-US" sz="1600" dirty="0" smtClean="0">
                <a:latin typeface="Arial" charset="0"/>
                <a:ea typeface="ＭＳ Ｐゴシック" pitchFamily="34" charset="-128"/>
                <a:cs typeface="Arial" charset="0"/>
              </a:rPr>
              <a:t>To reduce variation in the availability and quality of treatments and care (the so called ‘postcode lottery’)</a:t>
            </a:r>
          </a:p>
          <a:p>
            <a:pPr>
              <a:spcBef>
                <a:spcPct val="25000"/>
              </a:spcBef>
              <a:spcAft>
                <a:spcPct val="25000"/>
              </a:spcAft>
              <a:buFontTx/>
              <a:buChar char="•"/>
            </a:pPr>
            <a:r>
              <a:rPr lang="en-GB" altLang="en-US" sz="1600" dirty="0" smtClean="0">
                <a:latin typeface="Arial" charset="0"/>
                <a:ea typeface="ＭＳ Ｐゴシック" pitchFamily="34" charset="-128"/>
                <a:cs typeface="Arial" charset="0"/>
              </a:rPr>
              <a:t>To resolve uncertainty about which medicines and treatments work best and which represent best value for money for the NHS</a:t>
            </a:r>
          </a:p>
          <a:p>
            <a:pPr>
              <a:spcBef>
                <a:spcPct val="25000"/>
              </a:spcBef>
              <a:spcAft>
                <a:spcPct val="25000"/>
              </a:spcAft>
              <a:buFontTx/>
              <a:buChar char="•"/>
            </a:pPr>
            <a:r>
              <a:rPr lang="en-GB" altLang="en-US" sz="1600" dirty="0" smtClean="0">
                <a:latin typeface="Arial" charset="0"/>
                <a:ea typeface="ＭＳ Ｐゴシック" pitchFamily="34" charset="-128"/>
                <a:cs typeface="Arial" charset="0"/>
              </a:rPr>
              <a:t>To encourage uptake of good value innovations</a:t>
            </a:r>
          </a:p>
          <a:p>
            <a:pPr>
              <a:spcBef>
                <a:spcPct val="25000"/>
              </a:spcBef>
              <a:spcAft>
                <a:spcPct val="25000"/>
              </a:spcAft>
              <a:buFontTx/>
              <a:buChar char="•"/>
            </a:pPr>
            <a:r>
              <a:rPr lang="en-GB" altLang="en-US" sz="1600" dirty="0" smtClean="0">
                <a:latin typeface="Arial" charset="0"/>
                <a:ea typeface="ＭＳ Ｐゴシック" pitchFamily="34" charset="-128"/>
                <a:cs typeface="Arial" charset="0"/>
              </a:rPr>
              <a:t>Originally a Special Health Authority and part of the NHS</a:t>
            </a:r>
          </a:p>
          <a:p>
            <a:pPr>
              <a:spcBef>
                <a:spcPct val="25000"/>
              </a:spcBef>
              <a:spcAft>
                <a:spcPct val="25000"/>
              </a:spcAft>
              <a:buFontTx/>
              <a:buChar char="•"/>
            </a:pPr>
            <a:r>
              <a:rPr lang="en-GB" altLang="en-US" sz="1600" dirty="0" smtClean="0">
                <a:latin typeface="Arial" charset="0"/>
                <a:ea typeface="ＭＳ Ｐゴシック" pitchFamily="34" charset="-128"/>
                <a:cs typeface="Arial" charset="0"/>
              </a:rPr>
              <a:t>Government </a:t>
            </a:r>
            <a:r>
              <a:rPr lang="en-GB" altLang="en-US" sz="1600" dirty="0">
                <a:latin typeface="Arial" charset="0"/>
                <a:ea typeface="ＭＳ Ｐゴシック" pitchFamily="34" charset="-128"/>
                <a:cs typeface="Arial" charset="0"/>
              </a:rPr>
              <a:t>commitment to improve the quality and range of care</a:t>
            </a:r>
          </a:p>
          <a:p>
            <a:pPr>
              <a:spcBef>
                <a:spcPct val="25000"/>
              </a:spcBef>
              <a:spcAft>
                <a:spcPct val="25000"/>
              </a:spcAft>
              <a:buFontTx/>
              <a:buChar char="•"/>
            </a:pPr>
            <a:r>
              <a:rPr lang="en-GB" altLang="en-US" sz="1600" dirty="0">
                <a:latin typeface="Arial" charset="0"/>
                <a:ea typeface="ＭＳ Ｐゴシック" pitchFamily="34" charset="-128"/>
                <a:cs typeface="Arial" charset="0"/>
              </a:rPr>
              <a:t>Prospect of significant reinvestment in the NHS: plan to grow from about 6.5% to about 9% of GDP</a:t>
            </a:r>
          </a:p>
          <a:p>
            <a:pPr>
              <a:spcBef>
                <a:spcPct val="25000"/>
              </a:spcBef>
              <a:spcAft>
                <a:spcPct val="25000"/>
              </a:spcAft>
              <a:buFontTx/>
              <a:buChar char="•"/>
            </a:pPr>
            <a:endParaRPr lang="en-GB" altLang="en-US" sz="1600" dirty="0" smtClean="0">
              <a:latin typeface="Arial" charset="0"/>
              <a:ea typeface="ＭＳ Ｐゴシック" pitchFamily="34" charset="-128"/>
              <a:cs typeface="Arial" charset="0"/>
            </a:endParaRPr>
          </a:p>
          <a:p>
            <a:endParaRPr lang="en-GB" altLang="en-US" dirty="0" smtClean="0">
              <a:latin typeface="Arial" charset="0"/>
              <a:ea typeface="ＭＳ Ｐゴシック" pitchFamily="34" charset="-128"/>
              <a:cs typeface="Arial" charset="0"/>
            </a:endParaRP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857375"/>
            <a:ext cx="38893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85599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Cancer Drugs Fund </a:t>
            </a:r>
            <a:r>
              <a:rPr lang="en-GB" dirty="0" smtClean="0"/>
              <a:t>(3)</a:t>
            </a:r>
            <a:endParaRPr lang="en-GB" dirty="0"/>
          </a:p>
        </p:txBody>
      </p:sp>
      <p:sp>
        <p:nvSpPr>
          <p:cNvPr id="4" name="Content Placeholder 3"/>
          <p:cNvSpPr>
            <a:spLocks noGrp="1"/>
          </p:cNvSpPr>
          <p:nvPr>
            <p:ph idx="1"/>
          </p:nvPr>
        </p:nvSpPr>
        <p:spPr/>
        <p:txBody>
          <a:bodyPr/>
          <a:lstStyle/>
          <a:p>
            <a:r>
              <a:rPr lang="en-GB" sz="2400" dirty="0" smtClean="0"/>
              <a:t>National Audit Office (2015)</a:t>
            </a:r>
          </a:p>
          <a:p>
            <a:pPr lvl="1"/>
            <a:r>
              <a:rPr lang="en-GB" sz="2000" dirty="0"/>
              <a:t>“All parties agree that the Fund is not sustainable in its current form</a:t>
            </a:r>
            <a:r>
              <a:rPr lang="en-GB" sz="2000" dirty="0" smtClean="0"/>
              <a:t>.”</a:t>
            </a:r>
          </a:p>
          <a:p>
            <a:r>
              <a:rPr lang="en-GB" sz="2400" dirty="0"/>
              <a:t>NHS England and NICE </a:t>
            </a:r>
            <a:r>
              <a:rPr lang="en-GB" sz="2400" dirty="0" smtClean="0"/>
              <a:t>recently consulted on </a:t>
            </a:r>
            <a:r>
              <a:rPr lang="en-GB" sz="2400" dirty="0"/>
              <a:t>plans to reform the Cancer Drugs Fund (CDF</a:t>
            </a:r>
            <a:r>
              <a:rPr lang="en-GB" sz="2400" dirty="0" smtClean="0"/>
              <a:t>).</a:t>
            </a:r>
          </a:p>
          <a:p>
            <a:pPr lvl="1"/>
            <a:r>
              <a:rPr lang="en-GB" sz="2000" dirty="0"/>
              <a:t>The proposal is that the CDF will become a ‘managed access’ fund for new cancer drugs to give early access to those drugs which appear promising but which have currently uncertain evidence bases which are insufficient to support a recommendation for routine commissioning. </a:t>
            </a:r>
            <a:endParaRPr lang="en-GB" sz="2000" dirty="0" smtClean="0"/>
          </a:p>
          <a:p>
            <a:pPr lvl="1"/>
            <a:r>
              <a:rPr lang="en-GB" sz="2000" dirty="0" smtClean="0"/>
              <a:t>Initial NICE appraisal and if recommended for use in CDF “real world” evidence collected for up to two years – then drug re-appraised by NICE</a:t>
            </a:r>
            <a:endParaRPr lang="en-GB" sz="2000" dirty="0"/>
          </a:p>
        </p:txBody>
      </p:sp>
    </p:spTree>
    <p:extLst>
      <p:ext uri="{BB962C8B-B14F-4D97-AF65-F5344CB8AC3E}">
        <p14:creationId xmlns:p14="http://schemas.microsoft.com/office/powerpoint/2010/main" val="375637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229600" cy="1143000"/>
          </a:xfrm>
        </p:spPr>
        <p:txBody>
          <a:bodyPr/>
          <a:lstStyle/>
          <a:p>
            <a:r>
              <a:rPr lang="en-GB" dirty="0" smtClean="0"/>
              <a:t>Looking beyond the assessment of individual “technologies” – clinical guidelines, pathways and quality</a:t>
            </a:r>
            <a:endParaRPr lang="en-GB" dirty="0"/>
          </a:p>
        </p:txBody>
      </p:sp>
    </p:spTree>
    <p:extLst>
      <p:ext uri="{BB962C8B-B14F-4D97-AF65-F5344CB8AC3E}">
        <p14:creationId xmlns:p14="http://schemas.microsoft.com/office/powerpoint/2010/main" val="3834285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GB" sz="4000" dirty="0" smtClean="0">
                <a:ea typeface="ＭＳ Ｐゴシック"/>
                <a:cs typeface="ＭＳ Ｐゴシック"/>
              </a:rPr>
              <a:t>Clinical guidelines - what are they?</a:t>
            </a:r>
          </a:p>
        </p:txBody>
      </p:sp>
      <p:sp>
        <p:nvSpPr>
          <p:cNvPr id="24579" name="Content Placeholder 4"/>
          <p:cNvSpPr>
            <a:spLocks noGrp="1"/>
          </p:cNvSpPr>
          <p:nvPr>
            <p:ph sz="half" idx="2"/>
          </p:nvPr>
        </p:nvSpPr>
        <p:spPr>
          <a:xfrm>
            <a:off x="530225" y="1284288"/>
            <a:ext cx="4040188" cy="4592984"/>
          </a:xfrm>
        </p:spPr>
        <p:txBody>
          <a:bodyPr/>
          <a:lstStyle/>
          <a:p>
            <a:pPr eaLnBrk="1" hangingPunct="1">
              <a:lnSpc>
                <a:spcPct val="90000"/>
              </a:lnSpc>
              <a:spcAft>
                <a:spcPct val="50000"/>
              </a:spcAft>
            </a:pPr>
            <a:r>
              <a:rPr lang="en-GB" sz="2000" dirty="0" smtClean="0">
                <a:ea typeface="ＭＳ Ｐゴシック"/>
                <a:cs typeface="ＭＳ Ｐゴシック"/>
              </a:rPr>
              <a:t>Broad guidance covering all or specific aspects of the management of a particular condition (the pathway) [up to 24 months]</a:t>
            </a:r>
          </a:p>
          <a:p>
            <a:pPr eaLnBrk="1" hangingPunct="1">
              <a:lnSpc>
                <a:spcPct val="90000"/>
              </a:lnSpc>
              <a:spcAft>
                <a:spcPct val="50000"/>
              </a:spcAft>
            </a:pPr>
            <a:r>
              <a:rPr lang="en-GB" sz="2000" dirty="0" smtClean="0">
                <a:ea typeface="ＭＳ Ｐゴシック"/>
                <a:cs typeface="ＭＳ Ｐゴシック"/>
              </a:rPr>
              <a:t>Incorporates technology appraisals, interventional procedures and other related NICE guidance where appropriate</a:t>
            </a:r>
          </a:p>
          <a:p>
            <a:pPr eaLnBrk="1" hangingPunct="1">
              <a:lnSpc>
                <a:spcPct val="90000"/>
              </a:lnSpc>
              <a:spcAft>
                <a:spcPct val="50000"/>
              </a:spcAft>
            </a:pPr>
            <a:r>
              <a:rPr lang="en-GB" sz="2000" dirty="0" smtClean="0">
                <a:ea typeface="ＭＳ Ｐゴシック"/>
                <a:cs typeface="ＭＳ Ｐゴシック"/>
              </a:rPr>
              <a:t>Recommendations advisory only (but can be used to develop </a:t>
            </a:r>
            <a:r>
              <a:rPr lang="en-GB" sz="2000" i="1" dirty="0" smtClean="0">
                <a:ea typeface="ＭＳ Ｐゴシック"/>
                <a:cs typeface="ＭＳ Ｐゴシック"/>
              </a:rPr>
              <a:t>quality standards </a:t>
            </a:r>
            <a:r>
              <a:rPr lang="en-GB" sz="2000" dirty="0" smtClean="0">
                <a:ea typeface="ＭＳ Ｐゴシック"/>
                <a:cs typeface="ＭＳ Ｐゴシック"/>
              </a:rPr>
              <a:t>to assess clinical practice and inform payment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484784"/>
            <a:ext cx="3146549" cy="445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83459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NICE Pathways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39787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84784"/>
            <a:ext cx="316831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53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39751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GB" dirty="0" smtClean="0"/>
              <a:t>NICE Pathways</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0192" y="1556792"/>
            <a:ext cx="23126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008" y="5210820"/>
            <a:ext cx="13954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298" y="5301208"/>
            <a:ext cx="2061110" cy="9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053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guidelines – </a:t>
            </a:r>
            <a:br>
              <a:rPr lang="en-GB" dirty="0" smtClean="0"/>
            </a:br>
            <a:r>
              <a:rPr lang="en-GB" dirty="0" smtClean="0"/>
              <a:t>some challenges….</a:t>
            </a:r>
            <a:endParaRPr lang="en-GB" dirty="0"/>
          </a:p>
        </p:txBody>
      </p:sp>
      <p:sp>
        <p:nvSpPr>
          <p:cNvPr id="3" name="Content Placeholder 2"/>
          <p:cNvSpPr>
            <a:spLocks noGrp="1"/>
          </p:cNvSpPr>
          <p:nvPr>
            <p:ph idx="1"/>
          </p:nvPr>
        </p:nvSpPr>
        <p:spPr/>
        <p:txBody>
          <a:bodyPr/>
          <a:lstStyle/>
          <a:p>
            <a:r>
              <a:rPr lang="en-GB" sz="2800" dirty="0" smtClean="0"/>
              <a:t>Scope</a:t>
            </a:r>
          </a:p>
          <a:p>
            <a:pPr lvl="1"/>
            <a:r>
              <a:rPr lang="en-GB" sz="2400" dirty="0" smtClean="0"/>
              <a:t>What to include/exclude?</a:t>
            </a:r>
          </a:p>
          <a:p>
            <a:r>
              <a:rPr lang="en-GB" sz="2800" dirty="0" smtClean="0"/>
              <a:t>Timeliness</a:t>
            </a:r>
          </a:p>
          <a:p>
            <a:r>
              <a:rPr lang="en-GB" sz="2800" dirty="0" smtClean="0"/>
              <a:t>Taking into account cost-effectiveness</a:t>
            </a:r>
          </a:p>
          <a:p>
            <a:pPr lvl="1"/>
            <a:r>
              <a:rPr lang="en-GB" sz="2400" dirty="0" smtClean="0"/>
              <a:t>Selecting topics for de novo modelling</a:t>
            </a:r>
          </a:p>
          <a:p>
            <a:pPr lvl="1"/>
            <a:r>
              <a:rPr lang="en-GB" sz="2400" dirty="0" smtClean="0"/>
              <a:t>When to rely on published data</a:t>
            </a:r>
          </a:p>
          <a:p>
            <a:pPr lvl="1"/>
            <a:r>
              <a:rPr lang="en-GB" sz="2400" dirty="0" smtClean="0"/>
              <a:t>When to apply informal approaches (e.g. a “balance sheet” approach)</a:t>
            </a:r>
          </a:p>
          <a:p>
            <a:pPr marL="342900" lvl="1" indent="-342900">
              <a:buFont typeface="Arial" pitchFamily="34" charset="0"/>
              <a:buChar char="•"/>
            </a:pPr>
            <a:r>
              <a:rPr lang="en-GB" dirty="0">
                <a:ea typeface="ＭＳ Ｐゴシック" charset="0"/>
              </a:rPr>
              <a:t>Keeping guidelines up to date</a:t>
            </a:r>
          </a:p>
        </p:txBody>
      </p:sp>
    </p:spTree>
    <p:extLst>
      <p:ext uri="{BB962C8B-B14F-4D97-AF65-F5344CB8AC3E}">
        <p14:creationId xmlns:p14="http://schemas.microsoft.com/office/powerpoint/2010/main" val="2214244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50825" y="188913"/>
            <a:ext cx="8497888" cy="1143000"/>
          </a:xfrm>
        </p:spPr>
        <p:txBody>
          <a:bodyPr/>
          <a:lstStyle/>
          <a:p>
            <a:r>
              <a:rPr lang="en-US" sz="3200" dirty="0" smtClean="0">
                <a:latin typeface="Arial" charset="0"/>
                <a:ea typeface="ＭＳ Ｐゴシック" pitchFamily="34" charset="-128"/>
                <a:cs typeface="Arial" charset="0"/>
              </a:rPr>
              <a:t>From evidence to setting standards and improving quality</a:t>
            </a:r>
            <a:endParaRPr lang="en-US" sz="3200" i="1" dirty="0" smtClean="0">
              <a:latin typeface="Arial" charset="0"/>
              <a:ea typeface="ＭＳ Ｐゴシック" pitchFamily="34" charset="-128"/>
              <a:cs typeface="Arial" charset="0"/>
            </a:endParaRPr>
          </a:p>
        </p:txBody>
      </p:sp>
      <p:graphicFrame>
        <p:nvGraphicFramePr>
          <p:cNvPr id="5" name="Diagram 4"/>
          <p:cNvGraphicFramePr/>
          <p:nvPr>
            <p:extLst>
              <p:ext uri="{D42A27DB-BD31-4B8C-83A1-F6EECF244321}">
                <p14:modId xmlns:p14="http://schemas.microsoft.com/office/powerpoint/2010/main" val="1107126170"/>
              </p:ext>
            </p:extLst>
          </p:nvPr>
        </p:nvGraphicFramePr>
        <p:xfrm>
          <a:off x="-183507" y="1501628"/>
          <a:ext cx="7086600" cy="4758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ded Corner 3"/>
          <p:cNvSpPr/>
          <p:nvPr/>
        </p:nvSpPr>
        <p:spPr bwMode="auto">
          <a:xfrm>
            <a:off x="6715125" y="1562100"/>
            <a:ext cx="2414588" cy="4637088"/>
          </a:xfrm>
          <a:prstGeom prst="foldedCorner">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marL="285750" indent="-285750" eaLnBrk="0" hangingPunct="0">
              <a:buFont typeface="Arial"/>
              <a:buChar char="•"/>
              <a:defRPr/>
            </a:pPr>
            <a:r>
              <a:rPr lang="en-US" sz="1600" dirty="0">
                <a:solidFill>
                  <a:schemeClr val="bg1"/>
                </a:solidFill>
                <a:latin typeface="+mj-lt"/>
                <a:ea typeface="ＭＳ Ｐゴシック"/>
                <a:cs typeface="ＭＳ Ｐゴシック"/>
              </a:rPr>
              <a:t>Medical education and professional training</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Performance management</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Budget management</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Provider payment mechanisms incl. case-based payment</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Communication of entitlement to patients and their families</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Clinical audit and provider benchmarking</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Provider regulation and accreditation</a:t>
            </a:r>
          </a:p>
          <a:p>
            <a:pPr marL="285750" indent="-285750" eaLnBrk="0" hangingPunct="0">
              <a:buFont typeface="Arial"/>
              <a:buChar char="•"/>
              <a:defRPr/>
            </a:pPr>
            <a:endParaRPr lang="en-US" sz="1600" dirty="0">
              <a:solidFill>
                <a:schemeClr val="bg1"/>
              </a:solidFill>
              <a:latin typeface="+mj-lt"/>
              <a:ea typeface="ＭＳ Ｐゴシック"/>
              <a:cs typeface="ＭＳ Ｐゴシック"/>
            </a:endParaRPr>
          </a:p>
          <a:p>
            <a:pPr marL="285750" indent="-285750" eaLnBrk="0" hangingPunct="0">
              <a:buFont typeface="Arial"/>
              <a:buChar char="•"/>
              <a:defRPr/>
            </a:pPr>
            <a:endParaRPr lang="en-US" sz="1600" dirty="0">
              <a:solidFill>
                <a:schemeClr val="bg1"/>
              </a:solidFill>
              <a:latin typeface="+mj-lt"/>
              <a:ea typeface="ＭＳ Ｐゴシック"/>
              <a:cs typeface="ＭＳ Ｐゴシック"/>
            </a:endParaRPr>
          </a:p>
          <a:p>
            <a:pPr marL="285750" indent="-285750" eaLnBrk="0" hangingPunct="0">
              <a:buFont typeface="Arial"/>
              <a:buChar char="•"/>
              <a:defRPr/>
            </a:pPr>
            <a:endParaRPr lang="en-US" sz="1600" dirty="0">
              <a:solidFill>
                <a:schemeClr val="bg1"/>
              </a:solidFill>
              <a:latin typeface="+mj-lt"/>
              <a:ea typeface="ＭＳ Ｐゴシック"/>
              <a:cs typeface="ＭＳ Ｐゴシック"/>
            </a:endParaRPr>
          </a:p>
        </p:txBody>
      </p:sp>
      <p:sp>
        <p:nvSpPr>
          <p:cNvPr id="6" name="Slide Number Placeholder 2"/>
          <p:cNvSpPr>
            <a:spLocks noGrp="1"/>
          </p:cNvSpPr>
          <p:nvPr>
            <p:ph type="sldNum" sz="quarter" idx="10"/>
          </p:nvPr>
        </p:nvSpPr>
        <p:spPr>
          <a:xfrm>
            <a:off x="6553200" y="6453188"/>
            <a:ext cx="2133600" cy="365125"/>
          </a:xfrm>
        </p:spPr>
        <p:txBody>
          <a:bodyPr/>
          <a:lstStyle/>
          <a:p>
            <a:pPr>
              <a:defRPr/>
            </a:pPr>
            <a:fld id="{9BE93DD1-4DC1-42CF-923D-C5CFD42FC6D5}" type="slidenum">
              <a:rPr lang="en-GB" smtClean="0"/>
              <a:pPr>
                <a:defRPr/>
              </a:pPr>
              <a:t>36</a:t>
            </a:fld>
            <a:endParaRPr lang="en-GB" dirty="0"/>
          </a:p>
        </p:txBody>
      </p:sp>
    </p:spTree>
    <p:extLst>
      <p:ext uri="{BB962C8B-B14F-4D97-AF65-F5344CB8AC3E}">
        <p14:creationId xmlns:p14="http://schemas.microsoft.com/office/powerpoint/2010/main" val="1735953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Font typeface="Arial" pitchFamily="34" charset="0"/>
              <a:buNone/>
              <a:defRPr/>
            </a:pPr>
            <a:r>
              <a:rPr lang="en-GB" b="1" dirty="0"/>
              <a:t>Quality standards</a:t>
            </a:r>
            <a:r>
              <a:rPr lang="en-GB" dirty="0"/>
              <a:t> are a concise set of </a:t>
            </a:r>
            <a:r>
              <a:rPr lang="en-GB" dirty="0" smtClean="0"/>
              <a:t>evidence-informed statements, </a:t>
            </a:r>
            <a:r>
              <a:rPr lang="en-GB" dirty="0"/>
              <a:t>designed to drive and measure priority quality </a:t>
            </a:r>
            <a:r>
              <a:rPr lang="en-GB" dirty="0" smtClean="0"/>
              <a:t>improvements, </a:t>
            </a:r>
            <a:r>
              <a:rPr lang="en-GB" dirty="0"/>
              <a:t>within a particular area of care (e.g. acute management of stroke</a:t>
            </a:r>
            <a:r>
              <a:rPr lang="en-GB" dirty="0" smtClean="0"/>
              <a:t>).</a:t>
            </a:r>
            <a:endParaRPr lang="en-GB" dirty="0">
              <a:ea typeface="+mn-ea"/>
            </a:endParaRPr>
          </a:p>
        </p:txBody>
      </p:sp>
      <p:sp>
        <p:nvSpPr>
          <p:cNvPr id="12291" name="Title 3"/>
          <p:cNvSpPr>
            <a:spLocks noGrp="1"/>
          </p:cNvSpPr>
          <p:nvPr>
            <p:ph type="title"/>
          </p:nvPr>
        </p:nvSpPr>
        <p:spPr/>
        <p:txBody>
          <a:bodyPr/>
          <a:lstStyle/>
          <a:p>
            <a:r>
              <a:rPr lang="en-GB" altLang="en-US" dirty="0" smtClean="0">
                <a:latin typeface="Arial" charset="0"/>
                <a:cs typeface="Arial" charset="0"/>
              </a:rPr>
              <a:t>What are quality standards?</a:t>
            </a:r>
          </a:p>
        </p:txBody>
      </p:sp>
    </p:spTree>
    <p:extLst>
      <p:ext uri="{BB962C8B-B14F-4D97-AF65-F5344CB8AC3E}">
        <p14:creationId xmlns:p14="http://schemas.microsoft.com/office/powerpoint/2010/main" val="2138296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476672"/>
            <a:ext cx="9144000" cy="1647056"/>
          </a:xfrm>
        </p:spPr>
        <p:txBody>
          <a:bodyPr/>
          <a:lstStyle/>
          <a:p>
            <a:r>
              <a:rPr lang="en-US" dirty="0">
                <a:latin typeface="Arial" charset="0"/>
                <a:cs typeface="Arial" charset="0"/>
              </a:rPr>
              <a:t>Quality and the </a:t>
            </a:r>
            <a:r>
              <a:rPr lang="en-GB" dirty="0">
                <a:latin typeface="Arial" charset="0"/>
                <a:cs typeface="Arial" charset="0"/>
              </a:rPr>
              <a:t>Health </a:t>
            </a:r>
            <a:r>
              <a:rPr lang="en-GB" dirty="0">
                <a:latin typeface="Arial" charset="0"/>
                <a:cs typeface="Arial" charset="0"/>
              </a:rPr>
              <a:t>and Social Care </a:t>
            </a:r>
            <a:r>
              <a:rPr lang="en-GB" dirty="0" smtClean="0">
                <a:latin typeface="Arial" charset="0"/>
                <a:cs typeface="Arial" charset="0"/>
              </a:rPr>
              <a:t>Act </a:t>
            </a:r>
            <a:r>
              <a:rPr lang="en-GB" dirty="0">
                <a:latin typeface="Arial" charset="0"/>
                <a:cs typeface="Arial" charset="0"/>
              </a:rPr>
              <a:t>2012</a:t>
            </a:r>
            <a:r>
              <a:rPr lang="en-GB" dirty="0">
                <a:latin typeface="Arial" charset="0"/>
                <a:cs typeface="Arial" charset="0"/>
              </a:rPr>
              <a:t/>
            </a:r>
            <a:br>
              <a:rPr lang="en-GB" dirty="0">
                <a:latin typeface="Arial" charset="0"/>
                <a:cs typeface="Arial" charset="0"/>
              </a:rPr>
            </a:br>
            <a:r>
              <a:rPr lang="en-US" sz="3200" dirty="0" smtClean="0">
                <a:solidFill>
                  <a:schemeClr val="bg1"/>
                </a:solidFill>
                <a:latin typeface="Arial" charset="0"/>
                <a:cs typeface="ＭＳ Ｐゴシック" charset="0"/>
              </a:rPr>
              <a:t>Care </a:t>
            </a:r>
            <a:r>
              <a:rPr lang="en-US" sz="3200" dirty="0">
                <a:solidFill>
                  <a:schemeClr val="bg1"/>
                </a:solidFill>
                <a:latin typeface="Arial" charset="0"/>
                <a:cs typeface="ＭＳ Ｐゴシック" charset="0"/>
              </a:rPr>
              <a:t>Act 2012:</a:t>
            </a:r>
            <a:br>
              <a:rPr lang="en-US" sz="3200" dirty="0">
                <a:solidFill>
                  <a:schemeClr val="bg1"/>
                </a:solidFill>
                <a:latin typeface="Arial" charset="0"/>
                <a:cs typeface="ＭＳ Ｐゴシック" charset="0"/>
              </a:rPr>
            </a:br>
            <a:r>
              <a:rPr lang="en-US" sz="3200" dirty="0">
                <a:solidFill>
                  <a:schemeClr val="bg1"/>
                </a:solidFill>
                <a:latin typeface="Arial" charset="0"/>
                <a:ea typeface="ＭＳ Ｐゴシック" charset="0"/>
                <a:cs typeface="ＭＳ Ｐゴシック" charset="0"/>
              </a:rPr>
              <a:t>NICE’s Quality Standards</a:t>
            </a:r>
            <a:endParaRPr lang="en-US" sz="4000" dirty="0">
              <a:solidFill>
                <a:schemeClr val="bg1"/>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03213" y="1960563"/>
            <a:ext cx="8596312" cy="2836862"/>
          </a:xfrm>
          <a:ln>
            <a:noFill/>
          </a:ln>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anchor="ctr"/>
          <a:lstStyle/>
          <a:p>
            <a:pPr marL="0" indent="0">
              <a:lnSpc>
                <a:spcPct val="110000"/>
              </a:lnSpc>
              <a:buNone/>
              <a:defRPr/>
            </a:pPr>
            <a:r>
              <a:rPr lang="en-US" sz="2800" dirty="0" smtClean="0"/>
              <a:t>“The </a:t>
            </a:r>
            <a:r>
              <a:rPr lang="en-US" sz="2800" dirty="0"/>
              <a:t>Secretary of State </a:t>
            </a:r>
            <a:r>
              <a:rPr lang="en-US" sz="2800" dirty="0" smtClean="0"/>
              <a:t>must…secure continuous </a:t>
            </a:r>
            <a:r>
              <a:rPr lang="en-US" sz="2800" dirty="0"/>
              <a:t>improvement in the quality of services provided to </a:t>
            </a:r>
            <a:r>
              <a:rPr lang="en-US" sz="2800" dirty="0" smtClean="0"/>
              <a:t>individuals…In </a:t>
            </a:r>
            <a:r>
              <a:rPr lang="en-US" sz="2800" dirty="0"/>
              <a:t>discharging the </a:t>
            </a:r>
            <a:r>
              <a:rPr lang="en-US" sz="2800" dirty="0" smtClean="0"/>
              <a:t>duty…the </a:t>
            </a:r>
            <a:r>
              <a:rPr lang="en-US" sz="2800" dirty="0"/>
              <a:t>Secretary of State must have regard to the quality standards prepared by NICE under section 234 of the Health and Social Care Act 2012.</a:t>
            </a:r>
            <a:r>
              <a:rPr lang="en-US" sz="2800" dirty="0" smtClean="0"/>
              <a:t>”</a:t>
            </a:r>
            <a:endParaRPr lang="en-US" sz="2800" i="1" dirty="0"/>
          </a:p>
        </p:txBody>
      </p:sp>
    </p:spTree>
    <p:extLst>
      <p:ext uri="{BB962C8B-B14F-4D97-AF65-F5344CB8AC3E}">
        <p14:creationId xmlns:p14="http://schemas.microsoft.com/office/powerpoint/2010/main" val="119587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z="3600" smtClean="0">
                <a:latin typeface="Arial" charset="0"/>
                <a:cs typeface="Arial" charset="0"/>
              </a:rPr>
              <a:t>Quality Standards aim to improve quality and reduce variation</a:t>
            </a:r>
          </a:p>
        </p:txBody>
      </p:sp>
      <p:sp>
        <p:nvSpPr>
          <p:cNvPr id="3" name="Content Placeholder 2"/>
          <p:cNvSpPr>
            <a:spLocks noGrp="1"/>
          </p:cNvSpPr>
          <p:nvPr>
            <p:ph idx="1"/>
          </p:nvPr>
        </p:nvSpPr>
        <p:spPr/>
        <p:txBody>
          <a:bodyPr/>
          <a:lstStyle/>
          <a:p>
            <a:pPr marL="457200" indent="-457200">
              <a:buFont typeface="+mj-lt"/>
              <a:buAutoNum type="arabicPeriod"/>
              <a:defRPr/>
            </a:pPr>
            <a:r>
              <a:rPr lang="en-GB" sz="2400" b="1" dirty="0" smtClean="0">
                <a:solidFill>
                  <a:schemeClr val="tx1"/>
                </a:solidFill>
                <a:ea typeface="+mn-ea"/>
              </a:rPr>
              <a:t>Markers of high quality care </a:t>
            </a:r>
            <a:r>
              <a:rPr lang="en-GB" sz="2400" dirty="0">
                <a:solidFill>
                  <a:schemeClr val="tx1"/>
                </a:solidFill>
                <a:ea typeface="+mn-ea"/>
              </a:rPr>
              <a:t>(</a:t>
            </a:r>
            <a:r>
              <a:rPr lang="en-GB" sz="2400" i="1" dirty="0">
                <a:solidFill>
                  <a:schemeClr val="tx1"/>
                </a:solidFill>
                <a:ea typeface="+mn-ea"/>
              </a:rPr>
              <a:t>not </a:t>
            </a:r>
            <a:r>
              <a:rPr lang="en-GB" sz="2400" dirty="0">
                <a:solidFill>
                  <a:schemeClr val="tx1"/>
                </a:solidFill>
                <a:ea typeface="+mn-ea"/>
              </a:rPr>
              <a:t>minimum standards</a:t>
            </a:r>
            <a:r>
              <a:rPr lang="en-GB" sz="2400" dirty="0" smtClean="0">
                <a:solidFill>
                  <a:schemeClr val="tx1"/>
                </a:solidFill>
                <a:ea typeface="+mn-ea"/>
              </a:rPr>
              <a:t>!) in terms of: </a:t>
            </a:r>
            <a:r>
              <a:rPr lang="en-GB" sz="2400" i="1" dirty="0" smtClean="0">
                <a:solidFill>
                  <a:schemeClr val="tx1"/>
                </a:solidFill>
                <a:ea typeface="+mn-ea"/>
              </a:rPr>
              <a:t>clinical effectiveness, safety, </a:t>
            </a:r>
            <a:r>
              <a:rPr lang="en-GB" sz="2400" dirty="0" smtClean="0">
                <a:solidFill>
                  <a:schemeClr val="tx1"/>
                </a:solidFill>
                <a:ea typeface="+mn-ea"/>
              </a:rPr>
              <a:t>and</a:t>
            </a:r>
            <a:r>
              <a:rPr lang="en-GB" sz="2400" i="1" dirty="0" smtClean="0">
                <a:solidFill>
                  <a:schemeClr val="tx1"/>
                </a:solidFill>
                <a:ea typeface="+mn-ea"/>
              </a:rPr>
              <a:t> patient experience</a:t>
            </a:r>
          </a:p>
          <a:p>
            <a:pPr marL="457200" indent="-457200">
              <a:buFont typeface="+mj-lt"/>
              <a:buAutoNum type="arabicPeriod"/>
              <a:defRPr/>
            </a:pPr>
            <a:r>
              <a:rPr lang="en-GB" sz="2400" dirty="0" smtClean="0">
                <a:solidFill>
                  <a:schemeClr val="tx1"/>
                </a:solidFill>
              </a:rPr>
              <a:t>Focus on </a:t>
            </a:r>
            <a:r>
              <a:rPr lang="en-GB" sz="2400" dirty="0">
                <a:solidFill>
                  <a:schemeClr val="tx1"/>
                </a:solidFill>
              </a:rPr>
              <a:t>areas </a:t>
            </a:r>
            <a:r>
              <a:rPr lang="en-GB" sz="2400" b="1" dirty="0">
                <a:solidFill>
                  <a:schemeClr val="tx1"/>
                </a:solidFill>
              </a:rPr>
              <a:t>where sub-optimal clinical practice is common</a:t>
            </a:r>
          </a:p>
          <a:p>
            <a:pPr marL="457200" indent="-457200">
              <a:buFont typeface="+mj-lt"/>
              <a:buAutoNum type="arabicPeriod"/>
              <a:defRPr/>
            </a:pPr>
            <a:r>
              <a:rPr lang="en-GB" sz="2400" dirty="0" smtClean="0">
                <a:solidFill>
                  <a:schemeClr val="tx1"/>
                </a:solidFill>
                <a:ea typeface="+mn-ea"/>
              </a:rPr>
              <a:t>Derived from </a:t>
            </a:r>
            <a:r>
              <a:rPr lang="en-GB" sz="2400" b="1" dirty="0" smtClean="0">
                <a:solidFill>
                  <a:schemeClr val="tx1"/>
                </a:solidFill>
                <a:ea typeface="+mn-ea"/>
              </a:rPr>
              <a:t>best available evidence</a:t>
            </a:r>
            <a:r>
              <a:rPr lang="en-GB" sz="2400" dirty="0" smtClean="0">
                <a:solidFill>
                  <a:schemeClr val="tx1"/>
                </a:solidFill>
                <a:ea typeface="+mn-ea"/>
              </a:rPr>
              <a:t>, e.g. WHO, NICE, other local guidance</a:t>
            </a:r>
          </a:p>
          <a:p>
            <a:pPr marL="457200" indent="-457200">
              <a:buFont typeface="+mj-lt"/>
              <a:buAutoNum type="arabicPeriod"/>
              <a:defRPr/>
            </a:pPr>
            <a:r>
              <a:rPr lang="en-GB" sz="2400" b="1" dirty="0" smtClean="0">
                <a:solidFill>
                  <a:schemeClr val="tx1"/>
                </a:solidFill>
              </a:rPr>
              <a:t>Aligned with government/payer priorities</a:t>
            </a:r>
            <a:endParaRPr lang="en-GB" sz="2400" b="1" dirty="0" smtClean="0">
              <a:solidFill>
                <a:schemeClr val="tx1"/>
              </a:solidFill>
              <a:ea typeface="+mn-ea"/>
            </a:endParaRPr>
          </a:p>
          <a:p>
            <a:pPr marL="457200" indent="-457200">
              <a:buFont typeface="+mj-lt"/>
              <a:buAutoNum type="arabicPeriod"/>
              <a:defRPr/>
            </a:pPr>
            <a:r>
              <a:rPr lang="en-GB" sz="2400" b="1" dirty="0" smtClean="0">
                <a:solidFill>
                  <a:schemeClr val="tx1"/>
                </a:solidFill>
                <a:ea typeface="+mn-ea"/>
              </a:rPr>
              <a:t>Produced collaboratively </a:t>
            </a:r>
            <a:r>
              <a:rPr lang="en-GB" sz="2400" dirty="0" smtClean="0">
                <a:solidFill>
                  <a:schemeClr val="tx1"/>
                </a:solidFill>
                <a:ea typeface="+mn-ea"/>
              </a:rPr>
              <a:t>with stakeholders (policymakers, payers, hospital managers, clinicians, service users, professional/patient organisations).</a:t>
            </a:r>
            <a:endParaRPr lang="en-GB" sz="2400" dirty="0">
              <a:ea typeface="+mn-ea"/>
            </a:endParaRPr>
          </a:p>
        </p:txBody>
      </p:sp>
    </p:spTree>
    <p:extLst>
      <p:ext uri="{BB962C8B-B14F-4D97-AF65-F5344CB8AC3E}">
        <p14:creationId xmlns:p14="http://schemas.microsoft.com/office/powerpoint/2010/main" val="134282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
          <p:cNvSpPr>
            <a:spLocks/>
          </p:cNvSpPr>
          <p:nvPr/>
        </p:nvSpPr>
        <p:spPr bwMode="auto">
          <a:xfrm>
            <a:off x="180827" y="290215"/>
            <a:ext cx="8513341" cy="655216"/>
          </a:xfrm>
          <a:custGeom>
            <a:avLst/>
            <a:gdLst>
              <a:gd name="T0" fmla="*/ 2147483647 w 21600"/>
              <a:gd name="T1" fmla="*/ 867199818 h 21600"/>
              <a:gd name="T2" fmla="*/ 2147483647 w 21600"/>
              <a:gd name="T3" fmla="*/ 867199818 h 21600"/>
              <a:gd name="T4" fmla="*/ 2147483647 w 21600"/>
              <a:gd name="T5" fmla="*/ 867199818 h 21600"/>
              <a:gd name="T6" fmla="*/ 2147483647 w 21600"/>
              <a:gd name="T7" fmla="*/ 86719981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45711" rIns="45711" bIns="45711"/>
          <a:lstStyle/>
          <a:p>
            <a:pPr algn="ctr" defTabSz="641799"/>
            <a:r>
              <a:rPr lang="en-US" altLang="en-US" sz="4000" dirty="0">
                <a:solidFill>
                  <a:srgbClr val="4A4A4A"/>
                </a:solidFill>
                <a:cs typeface="Arial" charset="0"/>
                <a:sym typeface="Arial" charset="0"/>
              </a:rPr>
              <a:t>Establishing NICE: expectations </a:t>
            </a:r>
            <a:endParaRPr lang="en-US" altLang="en-US" sz="4000" dirty="0">
              <a:solidFill>
                <a:srgbClr val="4A4A4A"/>
              </a:solidFill>
              <a:cs typeface="Arial" charset="0"/>
            </a:endParaRPr>
          </a:p>
        </p:txBody>
      </p:sp>
      <p:sp>
        <p:nvSpPr>
          <p:cNvPr id="4" name="Rectangle 2"/>
          <p:cNvSpPr txBox="1">
            <a:spLocks noChangeArrowheads="1"/>
          </p:cNvSpPr>
          <p:nvPr/>
        </p:nvSpPr>
        <p:spPr>
          <a:xfrm>
            <a:off x="714375" y="1555999"/>
            <a:ext cx="7888263" cy="3396630"/>
          </a:xfrm>
          <a:prstGeom prst="rect">
            <a:avLst/>
          </a:prstGeom>
        </p:spPr>
        <p:txBody>
          <a:bodyPr lIns="64281" tIns="32140" rIns="64281" bIns="3214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defTabSz="1300163" eaLnBrk="0">
              <a:defRPr sz="3600">
                <a:solidFill>
                  <a:srgbClr val="000000"/>
                </a:solidFill>
                <a:latin typeface="Helvetica Light" charset="0"/>
                <a:ea typeface="Helvetica Light" charset="0"/>
                <a:cs typeface="Helvetica Light" charset="0"/>
                <a:sym typeface="Helvetica Light" charset="0"/>
              </a:defRPr>
            </a:lvl2pPr>
            <a:lvl3pPr defTabSz="1300163" eaLnBrk="0">
              <a:defRPr sz="3600">
                <a:solidFill>
                  <a:srgbClr val="000000"/>
                </a:solidFill>
                <a:latin typeface="Helvetica Light" charset="0"/>
                <a:ea typeface="Helvetica Light" charset="0"/>
                <a:cs typeface="Helvetica Light" charset="0"/>
                <a:sym typeface="Helvetica Light" charset="0"/>
              </a:defRPr>
            </a:lvl3pPr>
            <a:lvl4pPr defTabSz="1300163" eaLnBrk="0">
              <a:defRPr sz="3600">
                <a:solidFill>
                  <a:srgbClr val="000000"/>
                </a:solidFill>
                <a:latin typeface="Helvetica Light" charset="0"/>
                <a:ea typeface="Helvetica Light" charset="0"/>
                <a:cs typeface="Helvetica Light" charset="0"/>
                <a:sym typeface="Helvetica Light" charset="0"/>
              </a:defRPr>
            </a:lvl4pPr>
            <a:lvl5pPr defTabSz="1300163" eaLnBrk="0">
              <a:defRPr sz="3600">
                <a:solidFill>
                  <a:srgbClr val="000000"/>
                </a:solidFill>
                <a:latin typeface="Helvetica Light" charset="0"/>
                <a:ea typeface="Helvetica Light" charset="0"/>
                <a:cs typeface="Helvetica Light" charset="0"/>
                <a:sym typeface="Helvetica Light" charset="0"/>
              </a:defRPr>
            </a:lvl5pPr>
            <a:lvl6pPr marL="1370013" indent="912813"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7213" indent="912813"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4413" indent="912813"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1613" indent="912813"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542925" indent="-542925" hangingPunct="0">
              <a:spcBef>
                <a:spcPct val="20000"/>
              </a:spcBef>
              <a:buClr>
                <a:srgbClr val="000000"/>
              </a:buClr>
              <a:buFont typeface="Arial" charset="0"/>
              <a:buChar char="•"/>
            </a:pPr>
            <a:r>
              <a:rPr lang="en-US" altLang="en-US" sz="2800" dirty="0" smtClean="0">
                <a:solidFill>
                  <a:srgbClr val="4A4A4A"/>
                </a:solidFill>
                <a:latin typeface="Arial" pitchFamily="34" charset="0"/>
                <a:ea typeface="ＭＳ Ｐゴシック" charset="0"/>
                <a:cs typeface="Arial" pitchFamily="34" charset="0"/>
                <a:sym typeface="Arial" charset="0"/>
              </a:rPr>
              <a:t>National</a:t>
            </a:r>
            <a:r>
              <a:rPr lang="en-US" altLang="en-US" sz="2800" dirty="0">
                <a:solidFill>
                  <a:srgbClr val="4A4A4A"/>
                </a:solidFill>
                <a:latin typeface="Arial" pitchFamily="34" charset="0"/>
                <a:ea typeface="ＭＳ Ｐゴシック" charset="0"/>
                <a:cs typeface="Arial" pitchFamily="34" charset="0"/>
                <a:sym typeface="Arial" charset="0"/>
              </a:rPr>
              <a:t>, authoritative source of </a:t>
            </a:r>
            <a:r>
              <a:rPr lang="en-US" altLang="en-US" sz="2800" dirty="0" smtClean="0">
                <a:solidFill>
                  <a:srgbClr val="4A4A4A"/>
                </a:solidFill>
                <a:latin typeface="Arial" pitchFamily="34" charset="0"/>
                <a:ea typeface="ＭＳ Ｐゴシック" charset="0"/>
                <a:cs typeface="Arial" pitchFamily="34" charset="0"/>
                <a:sym typeface="Arial" charset="0"/>
              </a:rPr>
              <a:t>advice</a:t>
            </a:r>
          </a:p>
          <a:p>
            <a:pPr marL="542925" indent="-542925" hangingPunct="0">
              <a:spcBef>
                <a:spcPct val="20000"/>
              </a:spcBef>
              <a:buClr>
                <a:srgbClr val="000000"/>
              </a:buClr>
              <a:buFont typeface="Arial" charset="0"/>
              <a:buChar char="•"/>
            </a:pPr>
            <a:r>
              <a:rPr lang="en-US" altLang="en-US" sz="2800" dirty="0" smtClean="0">
                <a:solidFill>
                  <a:srgbClr val="4A4A4A"/>
                </a:solidFill>
                <a:latin typeface="Arial" pitchFamily="34" charset="0"/>
                <a:ea typeface="ＭＳ Ｐゴシック" charset="0"/>
                <a:cs typeface="Arial" pitchFamily="34" charset="0"/>
                <a:sym typeface="Arial" charset="0"/>
              </a:rPr>
              <a:t>Guidance </a:t>
            </a:r>
            <a:r>
              <a:rPr lang="en-US" altLang="en-US" sz="2800" dirty="0">
                <a:solidFill>
                  <a:srgbClr val="4A4A4A"/>
                </a:solidFill>
                <a:latin typeface="Arial" pitchFamily="34" charset="0"/>
                <a:ea typeface="ＭＳ Ｐゴシック" charset="0"/>
                <a:cs typeface="Arial" pitchFamily="34" charset="0"/>
                <a:sym typeface="Arial" charset="0"/>
              </a:rPr>
              <a:t>based on effectiveness and cost </a:t>
            </a:r>
            <a:r>
              <a:rPr lang="en-US" altLang="en-US" sz="2800" dirty="0" smtClean="0">
                <a:solidFill>
                  <a:srgbClr val="4A4A4A"/>
                </a:solidFill>
                <a:latin typeface="Arial" pitchFamily="34" charset="0"/>
                <a:ea typeface="ＭＳ Ｐゴシック" charset="0"/>
                <a:cs typeface="Arial" pitchFamily="34" charset="0"/>
                <a:sym typeface="Arial" charset="0"/>
              </a:rPr>
              <a:t>effectiveness</a:t>
            </a:r>
          </a:p>
          <a:p>
            <a:pPr marL="542925" indent="-542925" hangingPunct="0">
              <a:spcBef>
                <a:spcPct val="20000"/>
              </a:spcBef>
              <a:buClr>
                <a:srgbClr val="000000"/>
              </a:buClr>
              <a:buFont typeface="Arial" charset="0"/>
              <a:buChar char="•"/>
            </a:pPr>
            <a:r>
              <a:rPr lang="en-US" altLang="en-US" sz="2800" dirty="0" smtClean="0">
                <a:solidFill>
                  <a:srgbClr val="4A4A4A"/>
                </a:solidFill>
                <a:latin typeface="Arial" pitchFamily="34" charset="0"/>
                <a:ea typeface="ＭＳ Ｐゴシック" charset="0"/>
                <a:cs typeface="Arial" pitchFamily="34" charset="0"/>
                <a:sym typeface="Arial" charset="0"/>
              </a:rPr>
              <a:t>Inclusive </a:t>
            </a:r>
            <a:r>
              <a:rPr lang="en-US" altLang="en-US" sz="2800" dirty="0">
                <a:solidFill>
                  <a:srgbClr val="4A4A4A"/>
                </a:solidFill>
                <a:latin typeface="Arial" pitchFamily="34" charset="0"/>
                <a:ea typeface="ＭＳ Ｐゴシック" charset="0"/>
                <a:cs typeface="Arial" pitchFamily="34" charset="0"/>
                <a:sym typeface="Arial" charset="0"/>
              </a:rPr>
              <a:t>and consultative </a:t>
            </a:r>
            <a:r>
              <a:rPr lang="en-US" altLang="en-US" sz="2800" dirty="0" smtClean="0">
                <a:solidFill>
                  <a:srgbClr val="4A4A4A"/>
                </a:solidFill>
                <a:latin typeface="Arial" pitchFamily="34" charset="0"/>
                <a:ea typeface="ＭＳ Ｐゴシック" charset="0"/>
                <a:cs typeface="Arial" pitchFamily="34" charset="0"/>
                <a:sym typeface="Arial" charset="0"/>
              </a:rPr>
              <a:t>approach</a:t>
            </a:r>
          </a:p>
          <a:p>
            <a:pPr marL="542925" indent="-542925" hangingPunct="0">
              <a:spcBef>
                <a:spcPct val="20000"/>
              </a:spcBef>
              <a:buClr>
                <a:srgbClr val="000000"/>
              </a:buClr>
              <a:buFont typeface="Arial" charset="0"/>
              <a:buChar char="•"/>
            </a:pPr>
            <a:r>
              <a:rPr lang="en-US" altLang="en-US" sz="2800" dirty="0" smtClean="0">
                <a:solidFill>
                  <a:srgbClr val="4A4A4A"/>
                </a:solidFill>
                <a:latin typeface="Arial" pitchFamily="34" charset="0"/>
                <a:ea typeface="ＭＳ Ｐゴシック" charset="0"/>
                <a:cs typeface="Arial" pitchFamily="34" charset="0"/>
                <a:sym typeface="Arial" charset="0"/>
              </a:rPr>
              <a:t>Independent </a:t>
            </a:r>
            <a:r>
              <a:rPr lang="en-US" altLang="en-US" sz="2800" dirty="0">
                <a:solidFill>
                  <a:srgbClr val="4A4A4A"/>
                </a:solidFill>
                <a:latin typeface="Arial" pitchFamily="34" charset="0"/>
                <a:ea typeface="ＭＳ Ｐゴシック" charset="0"/>
                <a:cs typeface="Arial" pitchFamily="34" charset="0"/>
                <a:sym typeface="Arial" charset="0"/>
              </a:rPr>
              <a:t>and </a:t>
            </a:r>
            <a:r>
              <a:rPr lang="en-US" altLang="en-US" sz="2800" dirty="0" smtClean="0">
                <a:solidFill>
                  <a:srgbClr val="4A4A4A"/>
                </a:solidFill>
                <a:latin typeface="Arial" pitchFamily="34" charset="0"/>
                <a:ea typeface="ＭＳ Ｐゴシック" charset="0"/>
                <a:cs typeface="Arial" pitchFamily="34" charset="0"/>
                <a:sym typeface="Arial" charset="0"/>
              </a:rPr>
              <a:t>efficient</a:t>
            </a:r>
          </a:p>
          <a:p>
            <a:pPr marL="542925" indent="-542925" hangingPunct="0">
              <a:spcBef>
                <a:spcPct val="20000"/>
              </a:spcBef>
              <a:buClr>
                <a:srgbClr val="000000"/>
              </a:buClr>
              <a:buFont typeface="Arial" charset="0"/>
              <a:buChar char="•"/>
            </a:pPr>
            <a:r>
              <a:rPr lang="en-US" altLang="en-US" sz="2800" dirty="0" smtClean="0">
                <a:solidFill>
                  <a:srgbClr val="4A4A4A"/>
                </a:solidFill>
                <a:latin typeface="Arial" pitchFamily="34" charset="0"/>
                <a:ea typeface="ＭＳ Ｐゴシック" charset="0"/>
                <a:cs typeface="Arial" pitchFamily="34" charset="0"/>
                <a:sym typeface="Arial" charset="0"/>
              </a:rPr>
              <a:t>A </a:t>
            </a:r>
            <a:r>
              <a:rPr lang="en-US" altLang="en-US" sz="2800" dirty="0">
                <a:solidFill>
                  <a:srgbClr val="4A4A4A"/>
                </a:solidFill>
                <a:latin typeface="Arial" pitchFamily="34" charset="0"/>
                <a:ea typeface="ＭＳ Ｐゴシック" charset="0"/>
                <a:cs typeface="Arial" pitchFamily="34" charset="0"/>
                <a:sym typeface="Arial" charset="0"/>
              </a:rPr>
              <a:t>service for the NHS and the public which       </a:t>
            </a:r>
            <a:r>
              <a:rPr lang="en-US" altLang="en-US" sz="2800" dirty="0" smtClean="0">
                <a:solidFill>
                  <a:srgbClr val="4A4A4A"/>
                </a:solidFill>
                <a:latin typeface="Arial" pitchFamily="34" charset="0"/>
                <a:ea typeface="ＭＳ Ｐゴシック" charset="0"/>
                <a:cs typeface="Arial" pitchFamily="34" charset="0"/>
                <a:sym typeface="Arial" charset="0"/>
              </a:rPr>
              <a:t>uses it</a:t>
            </a:r>
          </a:p>
          <a:p>
            <a:pPr marL="542925" indent="-542925" hangingPunct="0">
              <a:spcBef>
                <a:spcPct val="20000"/>
              </a:spcBef>
              <a:buClr>
                <a:srgbClr val="000000"/>
              </a:buClr>
              <a:buFont typeface="Arial" charset="0"/>
              <a:buChar char="•"/>
            </a:pPr>
            <a:r>
              <a:rPr lang="en-US" altLang="en-US" sz="2800" dirty="0" smtClean="0">
                <a:solidFill>
                  <a:srgbClr val="4A4A4A"/>
                </a:solidFill>
                <a:latin typeface="Arial" pitchFamily="34" charset="0"/>
                <a:ea typeface="ＭＳ Ｐゴシック" charset="0"/>
                <a:cs typeface="Arial" pitchFamily="34" charset="0"/>
                <a:sym typeface="Arial" charset="0"/>
              </a:rPr>
              <a:t>Broad </a:t>
            </a:r>
            <a:r>
              <a:rPr lang="en-US" altLang="en-US" sz="2800" dirty="0">
                <a:solidFill>
                  <a:srgbClr val="4A4A4A"/>
                </a:solidFill>
                <a:latin typeface="Arial" pitchFamily="34" charset="0"/>
                <a:ea typeface="ＭＳ Ｐゴシック" charset="0"/>
                <a:cs typeface="Arial" pitchFamily="34" charset="0"/>
                <a:sym typeface="Arial" charset="0"/>
              </a:rPr>
              <a:t>support from professional and user groups</a:t>
            </a:r>
            <a:r>
              <a:rPr lang="en-US" altLang="en-US" sz="2800" dirty="0">
                <a:latin typeface="Arial" charset="0"/>
                <a:ea typeface="Arial" charset="0"/>
                <a:cs typeface="Arial" charset="0"/>
                <a:sym typeface="Arial" charset="0"/>
              </a:rPr>
              <a:t/>
            </a:r>
            <a:br>
              <a:rPr lang="en-US" altLang="en-US" sz="2800" dirty="0">
                <a:latin typeface="Arial" charset="0"/>
                <a:ea typeface="Arial" charset="0"/>
                <a:cs typeface="Arial" charset="0"/>
                <a:sym typeface="Arial" charset="0"/>
              </a:rPr>
            </a:br>
            <a:endParaRPr lang="en-US" altLang="en-US" sz="3100" dirty="0"/>
          </a:p>
        </p:txBody>
      </p:sp>
    </p:spTree>
    <p:extLst>
      <p:ext uri="{BB962C8B-B14F-4D97-AF65-F5344CB8AC3E}">
        <p14:creationId xmlns:p14="http://schemas.microsoft.com/office/powerpoint/2010/main" val="34714219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z="3600" smtClean="0">
                <a:latin typeface="Arial" charset="0"/>
                <a:cs typeface="Arial" charset="0"/>
              </a:rPr>
              <a:t>Quality Standards do </a:t>
            </a:r>
            <a:r>
              <a:rPr lang="en-GB" altLang="en-US" sz="3600" i="1" smtClean="0">
                <a:latin typeface="Arial" charset="0"/>
                <a:cs typeface="Arial" charset="0"/>
              </a:rPr>
              <a:t>not</a:t>
            </a:r>
            <a:r>
              <a:rPr lang="en-GB" altLang="en-US" sz="3600" smtClean="0">
                <a:latin typeface="Arial" charset="0"/>
                <a:cs typeface="Arial" charset="0"/>
              </a:rPr>
              <a:t>:</a:t>
            </a:r>
          </a:p>
        </p:txBody>
      </p:sp>
      <p:sp>
        <p:nvSpPr>
          <p:cNvPr id="15363" name="Content Placeholder 2"/>
          <p:cNvSpPr>
            <a:spLocks noGrp="1"/>
          </p:cNvSpPr>
          <p:nvPr>
            <p:ph idx="1"/>
          </p:nvPr>
        </p:nvSpPr>
        <p:spPr/>
        <p:txBody>
          <a:bodyPr/>
          <a:lstStyle/>
          <a:p>
            <a:r>
              <a:rPr lang="en-GB" altLang="en-US" sz="3600" smtClean="0">
                <a:latin typeface="Arial" charset="0"/>
                <a:cs typeface="Arial" charset="0"/>
              </a:rPr>
              <a:t>Review or re-assess the underlying evidence base</a:t>
            </a:r>
          </a:p>
          <a:p>
            <a:r>
              <a:rPr lang="en-GB" altLang="en-US" sz="3600" smtClean="0">
                <a:latin typeface="Arial" charset="0"/>
                <a:cs typeface="Arial" charset="0"/>
              </a:rPr>
              <a:t>List </a:t>
            </a:r>
            <a:r>
              <a:rPr lang="en-GB" altLang="en-US" sz="3600" i="1" smtClean="0">
                <a:latin typeface="Arial" charset="0"/>
                <a:cs typeface="Arial" charset="0"/>
              </a:rPr>
              <a:t>all</a:t>
            </a:r>
            <a:r>
              <a:rPr lang="en-GB" altLang="en-US" sz="3600" smtClean="0">
                <a:latin typeface="Arial" charset="0"/>
                <a:cs typeface="Arial" charset="0"/>
              </a:rPr>
              <a:t> necessary components of acceptable care</a:t>
            </a:r>
          </a:p>
        </p:txBody>
      </p:sp>
    </p:spTree>
    <p:extLst>
      <p:ext uri="{BB962C8B-B14F-4D97-AF65-F5344CB8AC3E}">
        <p14:creationId xmlns:p14="http://schemas.microsoft.com/office/powerpoint/2010/main" val="4190435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5" name="Picture 4" descr="http://t2.gstatic.com/images?q=tbn:ANd9GcRrkVMsJ7OlJhoG69kr1Dz1Ucgs77qSjKXvT9QxSwI8zpuDqsvj2Q"/>
          <p:cNvPicPr>
            <a:picLocks noChangeAspect="1" noChangeArrowheads="1"/>
          </p:cNvPicPr>
          <p:nvPr/>
        </p:nvPicPr>
        <p:blipFill>
          <a:blip r:embed="rId3"/>
          <a:srcRect/>
          <a:stretch>
            <a:fillRect/>
          </a:stretch>
        </p:blipFill>
        <p:spPr bwMode="auto">
          <a:xfrm>
            <a:off x="150813" y="260350"/>
            <a:ext cx="2197100" cy="1654175"/>
          </a:xfrm>
          <a:prstGeom prst="rect">
            <a:avLst/>
          </a:prstGeom>
          <a:solidFill>
            <a:schemeClr val="accent6">
              <a:lumMod val="60000"/>
              <a:lumOff val="40000"/>
            </a:schemeClr>
          </a:solidFill>
          <a:ln>
            <a:noFill/>
          </a:ln>
        </p:spPr>
      </p:pic>
      <p:graphicFrame>
        <p:nvGraphicFramePr>
          <p:cNvPr id="3" name="Diagram 2"/>
          <p:cNvGraphicFramePr/>
          <p:nvPr/>
        </p:nvGraphicFramePr>
        <p:xfrm>
          <a:off x="-736601" y="1922995"/>
          <a:ext cx="6096000" cy="4627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88" name="Title 1"/>
          <p:cNvSpPr>
            <a:spLocks noGrp="1"/>
          </p:cNvSpPr>
          <p:nvPr>
            <p:ph type="title"/>
          </p:nvPr>
        </p:nvSpPr>
        <p:spPr>
          <a:xfrm>
            <a:off x="2581275" y="188913"/>
            <a:ext cx="6562725" cy="1143000"/>
          </a:xfrm>
        </p:spPr>
        <p:txBody>
          <a:bodyPr/>
          <a:lstStyle/>
          <a:p>
            <a:pPr eaLnBrk="1" hangingPunct="1"/>
            <a:r>
              <a:rPr lang="en-GB" altLang="en-US" sz="3200" smtClean="0">
                <a:latin typeface="Arial" charset="0"/>
                <a:cs typeface="Arial" charset="0"/>
              </a:rPr>
              <a:t>QS are an evolutionary process which drives improvement</a:t>
            </a:r>
          </a:p>
        </p:txBody>
      </p:sp>
      <p:sp>
        <p:nvSpPr>
          <p:cNvPr id="16389" name="TextBox 3"/>
          <p:cNvSpPr txBox="1">
            <a:spLocks noChangeArrowheads="1"/>
          </p:cNvSpPr>
          <p:nvPr/>
        </p:nvSpPr>
        <p:spPr bwMode="auto">
          <a:xfrm>
            <a:off x="542925" y="857250"/>
            <a:ext cx="1411288"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rgbClr val="4A4A4A"/>
                </a:solidFill>
                <a:latin typeface="Arial" charset="0"/>
                <a:ea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ea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ea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algn="ctr">
              <a:spcBef>
                <a:spcPct val="0"/>
              </a:spcBef>
              <a:buFontTx/>
              <a:buNone/>
            </a:pPr>
            <a:r>
              <a:rPr lang="en-GB" altLang="en-US" sz="2400" b="1">
                <a:solidFill>
                  <a:schemeClr val="tx1"/>
                </a:solidFill>
                <a:latin typeface="Calibri" pitchFamily="34" charset="0"/>
              </a:rPr>
              <a:t>Evidence</a:t>
            </a:r>
          </a:p>
        </p:txBody>
      </p:sp>
      <p:sp>
        <p:nvSpPr>
          <p:cNvPr id="5" name="Bent Arrow 4"/>
          <p:cNvSpPr/>
          <p:nvPr/>
        </p:nvSpPr>
        <p:spPr bwMode="auto">
          <a:xfrm rot="16200000" flipH="1" flipV="1">
            <a:off x="1789906" y="1329532"/>
            <a:ext cx="576263" cy="539750"/>
          </a:xfrm>
          <a:prstGeom prst="ben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GB">
              <a:latin typeface="Arial" pitchFamily="34" charset="0"/>
              <a:ea typeface="ＭＳ Ｐゴシック" pitchFamily="-1" charset="-128"/>
              <a:cs typeface="Arial" pitchFamily="34" charset="0"/>
            </a:endParaRPr>
          </a:p>
        </p:txBody>
      </p:sp>
      <p:sp>
        <p:nvSpPr>
          <p:cNvPr id="16391" name="TextBox 4"/>
          <p:cNvSpPr txBox="1">
            <a:spLocks noChangeArrowheads="1"/>
          </p:cNvSpPr>
          <p:nvPr/>
        </p:nvSpPr>
        <p:spPr bwMode="auto">
          <a:xfrm>
            <a:off x="6751638" y="6443663"/>
            <a:ext cx="220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ea typeface="MS PGothic" pitchFamily="34" charset="-128"/>
                <a:cs typeface="Arial" charset="0"/>
              </a:defRPr>
            </a:lvl1pPr>
            <a:lvl2pPr marL="742950" indent="-285750" eaLnBrk="0" hangingPunct="0">
              <a:spcBef>
                <a:spcPct val="20000"/>
              </a:spcBef>
              <a:buFont typeface="Arial" charset="0"/>
              <a:buChar char="–"/>
              <a:defRPr sz="2800">
                <a:solidFill>
                  <a:srgbClr val="4A4A4A"/>
                </a:solidFill>
                <a:latin typeface="Arial" charset="0"/>
                <a:ea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ea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ea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eaLnBrk="1" hangingPunct="1">
              <a:spcBef>
                <a:spcPct val="0"/>
              </a:spcBef>
              <a:buFontTx/>
              <a:buNone/>
            </a:pPr>
            <a:r>
              <a:rPr lang="en-GB" altLang="en-US" sz="1200">
                <a:solidFill>
                  <a:schemeClr val="bg1"/>
                </a:solidFill>
              </a:rPr>
              <a:t>NICE copyright © 2013</a:t>
            </a:r>
          </a:p>
        </p:txBody>
      </p:sp>
      <p:graphicFrame>
        <p:nvGraphicFramePr>
          <p:cNvPr id="4" name="Diagram 3"/>
          <p:cNvGraphicFramePr/>
          <p:nvPr/>
        </p:nvGraphicFramePr>
        <p:xfrm>
          <a:off x="3707904" y="1484784"/>
          <a:ext cx="5248771" cy="47525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78508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Example: Colorectal Cancer Quality Standard (QS20)</a:t>
            </a:r>
            <a:endParaRPr lang="en-GB" sz="4000" dirty="0"/>
          </a:p>
        </p:txBody>
      </p:sp>
      <p:sp>
        <p:nvSpPr>
          <p:cNvPr id="3" name="Content Placeholder 2"/>
          <p:cNvSpPr>
            <a:spLocks noGrp="1"/>
          </p:cNvSpPr>
          <p:nvPr>
            <p:ph idx="1"/>
          </p:nvPr>
        </p:nvSpPr>
        <p:spPr/>
        <p:txBody>
          <a:bodyPr/>
          <a:lstStyle/>
          <a:p>
            <a:r>
              <a:rPr lang="en-GB" sz="2000" b="1" dirty="0"/>
              <a:t>Quality </a:t>
            </a:r>
            <a:r>
              <a:rPr lang="en-GB" sz="2000" b="1" dirty="0" smtClean="0"/>
              <a:t>statement 1</a:t>
            </a:r>
            <a:endParaRPr lang="en-GB" sz="2000" b="1" dirty="0"/>
          </a:p>
          <a:p>
            <a:pPr marL="0" indent="0">
              <a:buNone/>
            </a:pPr>
            <a:r>
              <a:rPr lang="en-GB" sz="2000" dirty="0"/>
              <a:t>People with suspected colorectal cancer without major comorbidity are offered diagnostic </a:t>
            </a:r>
            <a:r>
              <a:rPr lang="en-GB" sz="2000" dirty="0" smtClean="0"/>
              <a:t>colonoscopy</a:t>
            </a:r>
          </a:p>
          <a:p>
            <a:pPr marL="0" indent="0">
              <a:buNone/>
            </a:pPr>
            <a:r>
              <a:rPr lang="en-GB" sz="2000" b="1" i="1" dirty="0"/>
              <a:t>Quality measure</a:t>
            </a:r>
          </a:p>
          <a:p>
            <a:pPr marL="0" indent="0">
              <a:buNone/>
            </a:pPr>
            <a:r>
              <a:rPr lang="en-GB" sz="2000" b="1" dirty="0"/>
              <a:t>Structure:</a:t>
            </a:r>
            <a:r>
              <a:rPr lang="en-GB" sz="2000" dirty="0"/>
              <a:t> Evidence of local arrangements to ensure people with suspected colorectal cancer without major comorbidity are offered diagnostic colonoscopy.</a:t>
            </a:r>
          </a:p>
          <a:p>
            <a:pPr marL="0" indent="0">
              <a:buNone/>
            </a:pPr>
            <a:r>
              <a:rPr lang="en-GB" sz="2000" b="1" dirty="0"/>
              <a:t>Process: </a:t>
            </a:r>
            <a:r>
              <a:rPr lang="en-GB" sz="2000" dirty="0"/>
              <a:t>Proportion of people with suspected colorectal cancer without major comorbidity who receive diagnostic colonoscopy.</a:t>
            </a:r>
          </a:p>
          <a:p>
            <a:pPr marL="0" indent="0">
              <a:buNone/>
            </a:pPr>
            <a:r>
              <a:rPr lang="en-GB" sz="2000" dirty="0"/>
              <a:t>Numerator – the number of people in the denominator who receive diagnostic colonoscopy.</a:t>
            </a:r>
          </a:p>
          <a:p>
            <a:pPr marL="0" indent="0">
              <a:buNone/>
            </a:pPr>
            <a:r>
              <a:rPr lang="en-GB" sz="2000" dirty="0"/>
              <a:t>Denominator – the number of people with suspected colorectal cancer without major comorbidity.</a:t>
            </a:r>
          </a:p>
          <a:p>
            <a:endParaRPr lang="en-GB" dirty="0"/>
          </a:p>
          <a:p>
            <a:endParaRPr lang="en-GB" dirty="0"/>
          </a:p>
        </p:txBody>
      </p:sp>
    </p:spTree>
    <p:extLst>
      <p:ext uri="{BB962C8B-B14F-4D97-AF65-F5344CB8AC3E}">
        <p14:creationId xmlns:p14="http://schemas.microsoft.com/office/powerpoint/2010/main" val="621718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05832"/>
            <a:ext cx="9144000" cy="1143000"/>
          </a:xfrm>
        </p:spPr>
        <p:txBody>
          <a:bodyPr/>
          <a:lstStyle/>
          <a:p>
            <a:pPr eaLnBrk="1" hangingPunct="1"/>
            <a:r>
              <a:rPr lang="en-GB" sz="3600" dirty="0"/>
              <a:t>Incentives and indicators: the “Quality and Outcomes Framework”</a:t>
            </a:r>
            <a:endParaRPr lang="en-GB" sz="3600" dirty="0" smtClean="0"/>
          </a:p>
        </p:txBody>
      </p:sp>
      <p:sp>
        <p:nvSpPr>
          <p:cNvPr id="38915" name="Rectangle 3"/>
          <p:cNvSpPr>
            <a:spLocks noGrp="1" noChangeArrowheads="1"/>
          </p:cNvSpPr>
          <p:nvPr>
            <p:ph idx="1"/>
          </p:nvPr>
        </p:nvSpPr>
        <p:spPr>
          <a:xfrm>
            <a:off x="193677" y="1388532"/>
            <a:ext cx="6451598" cy="4995333"/>
          </a:xfrm>
        </p:spPr>
        <p:txBody>
          <a:bodyPr/>
          <a:lstStyle/>
          <a:p>
            <a:pPr>
              <a:lnSpc>
                <a:spcPct val="90000"/>
              </a:lnSpc>
            </a:pPr>
            <a:r>
              <a:rPr lang="en-GB" sz="2400" dirty="0" smtClean="0">
                <a:solidFill>
                  <a:schemeClr val="tx1">
                    <a:lumMod val="75000"/>
                    <a:lumOff val="25000"/>
                  </a:schemeClr>
                </a:solidFill>
              </a:rPr>
              <a:t>The quality and outcomes (QOF) framework came into effect in </a:t>
            </a:r>
            <a:r>
              <a:rPr lang="en-GB" sz="2400" b="1" dirty="0" smtClean="0">
                <a:solidFill>
                  <a:schemeClr val="accent6">
                    <a:lumMod val="75000"/>
                  </a:schemeClr>
                </a:solidFill>
              </a:rPr>
              <a:t>2004</a:t>
            </a:r>
            <a:r>
              <a:rPr lang="en-GB" sz="2400" dirty="0" smtClean="0">
                <a:solidFill>
                  <a:schemeClr val="tx1">
                    <a:lumMod val="75000"/>
                    <a:lumOff val="25000"/>
                  </a:schemeClr>
                </a:solidFill>
              </a:rPr>
              <a:t> as part of the new GP contract</a:t>
            </a:r>
          </a:p>
          <a:p>
            <a:pPr>
              <a:lnSpc>
                <a:spcPct val="90000"/>
              </a:lnSpc>
            </a:pPr>
            <a:r>
              <a:rPr lang="en-GB" sz="2400" dirty="0" smtClean="0">
                <a:solidFill>
                  <a:schemeClr val="tx1">
                    <a:lumMod val="75000"/>
                    <a:lumOff val="25000"/>
                  </a:schemeClr>
                </a:solidFill>
              </a:rPr>
              <a:t>QOF is a voluntary programme for </a:t>
            </a:r>
            <a:r>
              <a:rPr lang="en-GB" sz="2400" b="1" dirty="0" smtClean="0">
                <a:solidFill>
                  <a:schemeClr val="accent6">
                    <a:lumMod val="75000"/>
                  </a:schemeClr>
                </a:solidFill>
              </a:rPr>
              <a:t>all GP surgeries</a:t>
            </a:r>
            <a:r>
              <a:rPr lang="en-GB" sz="2400" dirty="0" smtClean="0">
                <a:solidFill>
                  <a:schemeClr val="tx1">
                    <a:lumMod val="75000"/>
                    <a:lumOff val="25000"/>
                  </a:schemeClr>
                </a:solidFill>
              </a:rPr>
              <a:t>. It is designed to resource and reward good practice in all GP surgeries</a:t>
            </a:r>
          </a:p>
          <a:p>
            <a:pPr>
              <a:lnSpc>
                <a:spcPct val="90000"/>
              </a:lnSpc>
            </a:pPr>
            <a:r>
              <a:rPr lang="en-GB" sz="2400" dirty="0" smtClean="0">
                <a:solidFill>
                  <a:schemeClr val="tx1">
                    <a:lumMod val="75000"/>
                    <a:lumOff val="25000"/>
                  </a:schemeClr>
                </a:solidFill>
              </a:rPr>
              <a:t>QOF originally accounted for up to 20-25% of average practice income after introduction (now closer to 10%) </a:t>
            </a:r>
          </a:p>
          <a:p>
            <a:pPr>
              <a:lnSpc>
                <a:spcPct val="90000"/>
              </a:lnSpc>
            </a:pPr>
            <a:r>
              <a:rPr lang="en-GB" sz="2400" dirty="0" smtClean="0">
                <a:solidFill>
                  <a:schemeClr val="tx1">
                    <a:lumMod val="75000"/>
                    <a:lumOff val="25000"/>
                  </a:schemeClr>
                </a:solidFill>
              </a:rPr>
              <a:t>QOF consists of </a:t>
            </a:r>
            <a:r>
              <a:rPr lang="en-GB" sz="2400" b="1" dirty="0" smtClean="0">
                <a:solidFill>
                  <a:schemeClr val="accent6">
                    <a:lumMod val="75000"/>
                  </a:schemeClr>
                </a:solidFill>
              </a:rPr>
              <a:t>3 domains</a:t>
            </a:r>
            <a:r>
              <a:rPr lang="en-GB" sz="2400" dirty="0" smtClean="0">
                <a:solidFill>
                  <a:schemeClr val="tx1">
                    <a:lumMod val="75000"/>
                    <a:lumOff val="25000"/>
                  </a:schemeClr>
                </a:solidFill>
              </a:rPr>
              <a:t>: </a:t>
            </a:r>
            <a:r>
              <a:rPr lang="en-GB" sz="2400" u="sng" dirty="0" smtClean="0">
                <a:solidFill>
                  <a:schemeClr val="tx1">
                    <a:lumMod val="75000"/>
                    <a:lumOff val="25000"/>
                  </a:schemeClr>
                </a:solidFill>
              </a:rPr>
              <a:t>clinical</a:t>
            </a:r>
            <a:r>
              <a:rPr lang="en-GB" sz="2400" dirty="0" smtClean="0">
                <a:solidFill>
                  <a:schemeClr val="tx1">
                    <a:lumMod val="75000"/>
                    <a:lumOff val="25000"/>
                  </a:schemeClr>
                </a:solidFill>
              </a:rPr>
              <a:t>; </a:t>
            </a:r>
            <a:r>
              <a:rPr lang="en-GB" sz="2400" u="sng" dirty="0" smtClean="0">
                <a:solidFill>
                  <a:schemeClr val="tx1">
                    <a:lumMod val="75000"/>
                    <a:lumOff val="25000"/>
                  </a:schemeClr>
                </a:solidFill>
              </a:rPr>
              <a:t>public health</a:t>
            </a:r>
            <a:r>
              <a:rPr lang="en-GB" sz="2400" dirty="0" smtClean="0">
                <a:solidFill>
                  <a:schemeClr val="tx1">
                    <a:lumMod val="75000"/>
                    <a:lumOff val="25000"/>
                  </a:schemeClr>
                </a:solidFill>
              </a:rPr>
              <a:t>; and </a:t>
            </a:r>
            <a:r>
              <a:rPr lang="en-GB" sz="2400" u="sng" dirty="0" smtClean="0">
                <a:solidFill>
                  <a:schemeClr val="tx1">
                    <a:lumMod val="75000"/>
                    <a:lumOff val="25000"/>
                  </a:schemeClr>
                </a:solidFill>
              </a:rPr>
              <a:t>additional public health </a:t>
            </a:r>
            <a:r>
              <a:rPr lang="en-GB" sz="2400" dirty="0" smtClean="0">
                <a:solidFill>
                  <a:schemeClr val="tx1">
                    <a:lumMod val="75000"/>
                    <a:lumOff val="25000"/>
                  </a:schemeClr>
                </a:solidFill>
              </a:rPr>
              <a:t>services (e.g. cervical screening)</a:t>
            </a:r>
          </a:p>
          <a:p>
            <a:pPr>
              <a:lnSpc>
                <a:spcPct val="90000"/>
              </a:lnSpc>
            </a:pPr>
            <a:r>
              <a:rPr lang="en-GB" sz="2400" dirty="0" smtClean="0">
                <a:solidFill>
                  <a:schemeClr val="tx1">
                    <a:lumMod val="75000"/>
                    <a:lumOff val="25000"/>
                  </a:schemeClr>
                </a:solidFill>
              </a:rPr>
              <a:t>Clinical is the largest domain in terms of number of indicators and achievable points</a:t>
            </a:r>
          </a:p>
        </p:txBody>
      </p:sp>
      <p:pic>
        <p:nvPicPr>
          <p:cNvPr id="38916" name="Picture 5" descr="prescription pad"/>
          <p:cNvPicPr>
            <a:picLocks noChangeAspect="1" noChangeArrowheads="1"/>
          </p:cNvPicPr>
          <p:nvPr/>
        </p:nvPicPr>
        <p:blipFill>
          <a:blip r:embed="rId3" cstate="print"/>
          <a:srcRect/>
          <a:stretch>
            <a:fillRect/>
          </a:stretch>
        </p:blipFill>
        <p:spPr bwMode="auto">
          <a:xfrm>
            <a:off x="6645275" y="1449388"/>
            <a:ext cx="2159000" cy="1481137"/>
          </a:xfrm>
          <a:prstGeom prst="rect">
            <a:avLst/>
          </a:prstGeom>
          <a:noFill/>
          <a:ln w="9525">
            <a:noFill/>
            <a:miter lim="800000"/>
            <a:headEnd/>
            <a:tailEnd/>
          </a:ln>
        </p:spPr>
      </p:pic>
      <p:pic>
        <p:nvPicPr>
          <p:cNvPr id="38917" name="Picture 5" descr="1227advicedes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45275" y="3040063"/>
            <a:ext cx="2165350" cy="1412875"/>
          </a:xfrm>
          <a:prstGeom prst="rect">
            <a:avLst/>
          </a:prstGeom>
          <a:noFill/>
          <a:ln w="9525">
            <a:noFill/>
            <a:miter lim="800000"/>
            <a:headEnd/>
            <a:tailEnd/>
          </a:ln>
        </p:spPr>
      </p:pic>
      <p:pic>
        <p:nvPicPr>
          <p:cNvPr id="38918" name="Picture 9" descr="1209drpatie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5275" y="4592638"/>
            <a:ext cx="2268538" cy="1524000"/>
          </a:xfrm>
          <a:prstGeom prst="rect">
            <a:avLst/>
          </a:prstGeom>
          <a:noFill/>
          <a:ln w="9525">
            <a:noFill/>
            <a:miter lim="800000"/>
            <a:headEnd/>
            <a:tailEnd/>
          </a:ln>
        </p:spPr>
      </p:pic>
    </p:spTree>
    <p:extLst>
      <p:ext uri="{BB962C8B-B14F-4D97-AF65-F5344CB8AC3E}">
        <p14:creationId xmlns:p14="http://schemas.microsoft.com/office/powerpoint/2010/main" val="444809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r>
              <a:rPr lang="en-US" sz="3600" dirty="0" smtClean="0"/>
              <a:t>In 2009, Ministers ask NICE to:</a:t>
            </a:r>
          </a:p>
        </p:txBody>
      </p:sp>
      <p:sp>
        <p:nvSpPr>
          <p:cNvPr id="41987" name="Content Placeholder 2"/>
          <p:cNvSpPr>
            <a:spLocks noGrp="1"/>
          </p:cNvSpPr>
          <p:nvPr>
            <p:ph idx="1"/>
          </p:nvPr>
        </p:nvSpPr>
        <p:spPr>
          <a:xfrm>
            <a:off x="389467" y="1159933"/>
            <a:ext cx="8686801" cy="5287601"/>
          </a:xfrm>
        </p:spPr>
        <p:txBody>
          <a:bodyPr/>
          <a:lstStyle/>
          <a:p>
            <a:pPr>
              <a:spcBef>
                <a:spcPts val="1200"/>
              </a:spcBef>
            </a:pPr>
            <a:r>
              <a:rPr lang="en-GB" sz="2400" dirty="0" smtClean="0"/>
              <a:t>Develop </a:t>
            </a:r>
            <a:r>
              <a:rPr lang="en-GB" sz="2400" b="1" dirty="0" smtClean="0">
                <a:solidFill>
                  <a:schemeClr val="accent6">
                    <a:lumMod val="75000"/>
                  </a:schemeClr>
                </a:solidFill>
              </a:rPr>
              <a:t>new and review/retire </a:t>
            </a:r>
            <a:r>
              <a:rPr lang="en-GB" sz="2400" dirty="0" smtClean="0"/>
              <a:t>existing indicators</a:t>
            </a:r>
          </a:p>
          <a:p>
            <a:pPr>
              <a:spcBef>
                <a:spcPts val="1200"/>
              </a:spcBef>
            </a:pPr>
            <a:r>
              <a:rPr lang="en-GB" sz="2400" dirty="0" smtClean="0"/>
              <a:t>Focus on health outcomes and underpinning </a:t>
            </a:r>
            <a:r>
              <a:rPr lang="en-GB" sz="2400" b="1" dirty="0" smtClean="0">
                <a:solidFill>
                  <a:schemeClr val="accent6">
                    <a:lumMod val="75000"/>
                  </a:schemeClr>
                </a:solidFill>
              </a:rPr>
              <a:t>evidence</a:t>
            </a:r>
            <a:r>
              <a:rPr lang="en-GB" sz="2400" dirty="0" smtClean="0">
                <a:solidFill>
                  <a:schemeClr val="accent6">
                    <a:lumMod val="75000"/>
                  </a:schemeClr>
                </a:solidFill>
              </a:rPr>
              <a:t> </a:t>
            </a:r>
            <a:r>
              <a:rPr lang="en-GB" sz="2400" dirty="0" smtClean="0"/>
              <a:t>base, including burden of disease</a:t>
            </a:r>
          </a:p>
          <a:p>
            <a:pPr>
              <a:spcBef>
                <a:spcPts val="1200"/>
              </a:spcBef>
            </a:pPr>
            <a:r>
              <a:rPr lang="en-GB" sz="2400" dirty="0" smtClean="0"/>
              <a:t>Ensure indicator activity and accompanying monetary incentive are </a:t>
            </a:r>
            <a:r>
              <a:rPr lang="en-GB" sz="2400" b="1" dirty="0" smtClean="0">
                <a:solidFill>
                  <a:schemeClr val="accent6">
                    <a:lumMod val="75000"/>
                  </a:schemeClr>
                </a:solidFill>
              </a:rPr>
              <a:t>cost-effective</a:t>
            </a:r>
            <a:r>
              <a:rPr lang="en-GB" sz="2400" b="1" dirty="0" smtClean="0"/>
              <a:t> </a:t>
            </a:r>
          </a:p>
          <a:p>
            <a:pPr>
              <a:lnSpc>
                <a:spcPct val="90000"/>
              </a:lnSpc>
              <a:spcBef>
                <a:spcPts val="1200"/>
              </a:spcBef>
            </a:pPr>
            <a:r>
              <a:rPr lang="en-GB" sz="2400" dirty="0" smtClean="0"/>
              <a:t>Offer procedurally fair, transparent and effective </a:t>
            </a:r>
            <a:r>
              <a:rPr lang="en-GB" sz="2400" b="1" dirty="0" smtClean="0">
                <a:solidFill>
                  <a:schemeClr val="accent6">
                    <a:lumMod val="75000"/>
                  </a:schemeClr>
                </a:solidFill>
              </a:rPr>
              <a:t>engagement platform </a:t>
            </a:r>
            <a:r>
              <a:rPr lang="en-GB" sz="2400" dirty="0" smtClean="0"/>
              <a:t>for key stakeholders </a:t>
            </a:r>
          </a:p>
          <a:p>
            <a:pPr>
              <a:lnSpc>
                <a:spcPct val="90000"/>
              </a:lnSpc>
              <a:spcBef>
                <a:spcPts val="1200"/>
              </a:spcBef>
            </a:pPr>
            <a:r>
              <a:rPr lang="en-GB" sz="2400" dirty="0" smtClean="0"/>
              <a:t>Ensure GP practices and local NHS have </a:t>
            </a:r>
            <a:r>
              <a:rPr lang="en-GB" sz="2400" b="1" dirty="0" smtClean="0">
                <a:solidFill>
                  <a:schemeClr val="accent6">
                    <a:lumMod val="75000"/>
                  </a:schemeClr>
                </a:solidFill>
              </a:rPr>
              <a:t>greater flexibility </a:t>
            </a:r>
            <a:r>
              <a:rPr lang="en-GB" sz="2400" dirty="0" smtClean="0"/>
              <a:t>to select quality indicators (from a national menu)</a:t>
            </a:r>
          </a:p>
          <a:p>
            <a:pPr>
              <a:lnSpc>
                <a:spcPct val="90000"/>
              </a:lnSpc>
              <a:spcBef>
                <a:spcPts val="1200"/>
              </a:spcBef>
            </a:pPr>
            <a:r>
              <a:rPr lang="en-GB" sz="2400" dirty="0" smtClean="0"/>
              <a:t>Reduce number of organisational and process indicators</a:t>
            </a:r>
            <a:r>
              <a:rPr lang="en-GB" sz="2400" b="1" dirty="0" smtClean="0"/>
              <a:t> </a:t>
            </a:r>
            <a:r>
              <a:rPr lang="en-GB" sz="2400" dirty="0" smtClean="0"/>
              <a:t>to target more resources on </a:t>
            </a:r>
            <a:r>
              <a:rPr lang="en-GB" sz="2400" b="1" dirty="0" smtClean="0">
                <a:solidFill>
                  <a:schemeClr val="accent6">
                    <a:lumMod val="75000"/>
                  </a:schemeClr>
                </a:solidFill>
              </a:rPr>
              <a:t>health outcomes and quality improvement</a:t>
            </a:r>
          </a:p>
          <a:p>
            <a:pPr>
              <a:spcBef>
                <a:spcPts val="1200"/>
              </a:spcBef>
            </a:pPr>
            <a:endParaRPr lang="en-US" sz="2400" dirty="0" smtClean="0"/>
          </a:p>
        </p:txBody>
      </p:sp>
      <p:sp>
        <p:nvSpPr>
          <p:cNvPr id="2" name="TextBox 1"/>
          <p:cNvSpPr txBox="1"/>
          <p:nvPr/>
        </p:nvSpPr>
        <p:spPr>
          <a:xfrm>
            <a:off x="1331640" y="2204864"/>
            <a:ext cx="6275040" cy="31393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endParaRPr lang="en-US" b="1" dirty="0" smtClean="0">
              <a:latin typeface="Arial" charset="0"/>
              <a:ea typeface="Arial" charset="0"/>
              <a:cs typeface="Arial" charset="0"/>
            </a:endParaRPr>
          </a:p>
          <a:p>
            <a:r>
              <a:rPr lang="en-US" b="1" dirty="0" smtClean="0">
                <a:latin typeface="Arial" charset="0"/>
                <a:ea typeface="Arial" charset="0"/>
                <a:cs typeface="Arial" charset="0"/>
              </a:rPr>
              <a:t>Rationale:</a:t>
            </a:r>
          </a:p>
          <a:p>
            <a:pPr marL="342900" indent="-342900">
              <a:buFont typeface="Arial" charset="0"/>
              <a:buChar char="•"/>
            </a:pPr>
            <a:r>
              <a:rPr lang="en-US" dirty="0" smtClean="0">
                <a:latin typeface="Arial" charset="0"/>
                <a:ea typeface="Arial" charset="0"/>
                <a:cs typeface="Arial" charset="0"/>
              </a:rPr>
              <a:t>Improve </a:t>
            </a:r>
            <a:r>
              <a:rPr lang="en-US" u="sng" dirty="0" smtClean="0">
                <a:latin typeface="Arial" charset="0"/>
                <a:ea typeface="Arial" charset="0"/>
                <a:cs typeface="Arial" charset="0"/>
              </a:rPr>
              <a:t>evidence base</a:t>
            </a:r>
            <a:r>
              <a:rPr lang="en-US" dirty="0" smtClean="0">
                <a:latin typeface="Arial" charset="0"/>
                <a:ea typeface="Arial" charset="0"/>
                <a:cs typeface="Arial" charset="0"/>
              </a:rPr>
              <a:t> for indicators which had been introduced quickly (</a:t>
            </a:r>
            <a:r>
              <a:rPr lang="en-US" i="1" dirty="0" smtClean="0">
                <a:latin typeface="Arial" charset="0"/>
                <a:ea typeface="Arial" charset="0"/>
                <a:cs typeface="Arial" charset="0"/>
              </a:rPr>
              <a:t>using expert panel Delphi procedures, but with limited transparency)</a:t>
            </a:r>
          </a:p>
          <a:p>
            <a:pPr marL="342900" indent="-342900">
              <a:buFont typeface="Arial" charset="0"/>
              <a:buChar char="•"/>
            </a:pPr>
            <a:endParaRPr lang="en-US" dirty="0" smtClean="0">
              <a:latin typeface="Arial" charset="0"/>
              <a:ea typeface="Arial" charset="0"/>
              <a:cs typeface="Arial" charset="0"/>
            </a:endParaRPr>
          </a:p>
          <a:p>
            <a:pPr marL="342900" indent="-342900">
              <a:buFont typeface="Arial" charset="0"/>
              <a:buChar char="•"/>
            </a:pPr>
            <a:r>
              <a:rPr lang="en-US" u="sng" dirty="0" smtClean="0">
                <a:latin typeface="Arial" charset="0"/>
                <a:ea typeface="Arial" charset="0"/>
                <a:cs typeface="Arial" charset="0"/>
              </a:rPr>
              <a:t>Independent</a:t>
            </a:r>
            <a:r>
              <a:rPr lang="en-US" dirty="0" smtClean="0">
                <a:latin typeface="Arial" charset="0"/>
                <a:ea typeface="Arial" charset="0"/>
                <a:cs typeface="Arial" charset="0"/>
              </a:rPr>
              <a:t> means to retire ineffective indicators </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NICE Advisory </a:t>
            </a:r>
            <a:r>
              <a:rPr lang="en-US" dirty="0" smtClean="0">
                <a:latin typeface="Arial" charset="0"/>
                <a:ea typeface="Arial" charset="0"/>
                <a:cs typeface="Arial" charset="0"/>
              </a:rPr>
              <a:t>Committee: </a:t>
            </a:r>
            <a:r>
              <a:rPr lang="en-US" dirty="0">
                <a:latin typeface="Arial" charset="0"/>
                <a:ea typeface="Arial" charset="0"/>
                <a:cs typeface="Arial" charset="0"/>
              </a:rPr>
              <a:t>effective engagement of </a:t>
            </a:r>
            <a:r>
              <a:rPr lang="en-US" u="sng" dirty="0">
                <a:latin typeface="Arial" charset="0"/>
                <a:ea typeface="Arial" charset="0"/>
                <a:cs typeface="Arial" charset="0"/>
              </a:rPr>
              <a:t>key stakeholders </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1691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410106"/>
            <a:ext cx="8957733" cy="1143000"/>
          </a:xfrm>
        </p:spPr>
        <p:txBody>
          <a:bodyPr/>
          <a:lstStyle/>
          <a:p>
            <a:r>
              <a:rPr lang="en-US" sz="4000" dirty="0" smtClean="0"/>
              <a:t>The NICE criteria for selecting  indicators (2015) – multiple settings</a:t>
            </a:r>
            <a:endParaRPr lang="en-US" sz="4000" dirty="0"/>
          </a:p>
        </p:txBody>
      </p:sp>
      <p:sp>
        <p:nvSpPr>
          <p:cNvPr id="3" name="Content Placeholder 2"/>
          <p:cNvSpPr>
            <a:spLocks noGrp="1"/>
          </p:cNvSpPr>
          <p:nvPr>
            <p:ph idx="1"/>
          </p:nvPr>
        </p:nvSpPr>
        <p:spPr>
          <a:xfrm>
            <a:off x="457200" y="1862668"/>
            <a:ext cx="8178800" cy="4274750"/>
          </a:xfrm>
        </p:spPr>
        <p:txBody>
          <a:bodyPr/>
          <a:lstStyle/>
          <a:p>
            <a:pPr marL="0" indent="0">
              <a:buNone/>
            </a:pPr>
            <a:r>
              <a:rPr lang="en-GB" sz="2400" i="1" dirty="0" smtClean="0"/>
              <a:t>Indicators </a:t>
            </a:r>
            <a:r>
              <a:rPr lang="en-GB" sz="2400" i="1" dirty="0"/>
              <a:t>now developed for use in different settings including </a:t>
            </a:r>
            <a:r>
              <a:rPr lang="en-GB" sz="2400" i="1" dirty="0" smtClean="0"/>
              <a:t>QOF.</a:t>
            </a:r>
          </a:p>
          <a:p>
            <a:pPr marL="0" indent="0">
              <a:buNone/>
            </a:pPr>
            <a:r>
              <a:rPr lang="en-GB" sz="2400" dirty="0" smtClean="0"/>
              <a:t>In </a:t>
            </a:r>
            <a:r>
              <a:rPr lang="en-GB" sz="2400" dirty="0"/>
              <a:t>considering if it is appropriate for NICE to develop an indicator on the topic, the Indicator Advisory Committee is asked to consider the following: </a:t>
            </a:r>
            <a:endParaRPr lang="en-GB" sz="2400" dirty="0" smtClean="0"/>
          </a:p>
          <a:p>
            <a:pPr>
              <a:buFontTx/>
              <a:buChar char="•"/>
            </a:pPr>
            <a:r>
              <a:rPr lang="en-GB" sz="2000" dirty="0" smtClean="0"/>
              <a:t>Is </a:t>
            </a:r>
            <a:r>
              <a:rPr lang="en-GB" sz="2000" dirty="0"/>
              <a:t>the proposed indicator an outcome or a process linked by </a:t>
            </a:r>
            <a:r>
              <a:rPr lang="en-GB" sz="2000" b="1" dirty="0"/>
              <a:t>evidence</a:t>
            </a:r>
            <a:r>
              <a:rPr lang="en-GB" sz="2000" dirty="0"/>
              <a:t> to improved outcomes? </a:t>
            </a:r>
            <a:endParaRPr lang="en-GB" sz="2000" dirty="0" smtClean="0"/>
          </a:p>
          <a:p>
            <a:pPr>
              <a:buFontTx/>
              <a:buChar char="•"/>
            </a:pPr>
            <a:r>
              <a:rPr lang="en-GB" sz="2000" dirty="0"/>
              <a:t>Does the proposed indicator meet a </a:t>
            </a:r>
            <a:r>
              <a:rPr lang="en-GB" sz="2000" b="1" dirty="0"/>
              <a:t>national priority</a:t>
            </a:r>
            <a:r>
              <a:rPr lang="en-GB" sz="2000" dirty="0"/>
              <a:t> area</a:t>
            </a:r>
            <a:r>
              <a:rPr lang="en-GB" sz="2000" dirty="0" smtClean="0"/>
              <a:t>?</a:t>
            </a:r>
          </a:p>
          <a:p>
            <a:pPr>
              <a:buFontTx/>
              <a:buChar char="•"/>
            </a:pPr>
            <a:r>
              <a:rPr lang="en-GB" sz="2000" dirty="0"/>
              <a:t>Is it </a:t>
            </a:r>
            <a:r>
              <a:rPr lang="en-GB" sz="2000" b="1" dirty="0"/>
              <a:t>feasible</a:t>
            </a:r>
            <a:r>
              <a:rPr lang="en-GB" sz="2000" dirty="0"/>
              <a:t> to measure the proposed indicator? </a:t>
            </a:r>
            <a:endParaRPr lang="en-GB" sz="2000" dirty="0" smtClean="0"/>
          </a:p>
          <a:p>
            <a:pPr>
              <a:buFontTx/>
              <a:buChar char="•"/>
            </a:pPr>
            <a:r>
              <a:rPr lang="en-GB" sz="2000" dirty="0"/>
              <a:t>Will the proposed indicator support </a:t>
            </a:r>
            <a:r>
              <a:rPr lang="en-GB" sz="2000" b="1" dirty="0"/>
              <a:t>quality improvement</a:t>
            </a:r>
            <a:r>
              <a:rPr lang="en-GB" sz="2000" dirty="0" smtClean="0"/>
              <a:t>?</a:t>
            </a:r>
          </a:p>
          <a:p>
            <a:pPr>
              <a:buFontTx/>
              <a:buChar char="•"/>
            </a:pPr>
            <a:r>
              <a:rPr lang="en-GB" sz="2000" dirty="0"/>
              <a:t>Is the proposed indicator </a:t>
            </a:r>
            <a:r>
              <a:rPr lang="en-GB" sz="2000" b="1" dirty="0"/>
              <a:t>attributable to the audience</a:t>
            </a:r>
            <a:r>
              <a:rPr lang="en-GB" sz="2000" dirty="0"/>
              <a:t> of the indicator set? </a:t>
            </a:r>
            <a:endParaRPr lang="en-US" sz="2400" b="1" dirty="0"/>
          </a:p>
        </p:txBody>
      </p:sp>
    </p:spTree>
    <p:extLst>
      <p:ext uri="{BB962C8B-B14F-4D97-AF65-F5344CB8AC3E}">
        <p14:creationId xmlns:p14="http://schemas.microsoft.com/office/powerpoint/2010/main" val="3416804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750" y="-84665"/>
            <a:ext cx="8229600" cy="1143000"/>
          </a:xfrm>
        </p:spPr>
        <p:txBody>
          <a:bodyPr/>
          <a:lstStyle/>
          <a:p>
            <a:r>
              <a:rPr lang="en-GB" altLang="en-US" sz="3600" dirty="0">
                <a:latin typeface="Arial" charset="0"/>
                <a:cs typeface="Arial" charset="0"/>
              </a:rPr>
              <a:t>Key </a:t>
            </a:r>
            <a:r>
              <a:rPr lang="en-GB" altLang="en-US" sz="3600" dirty="0" smtClean="0">
                <a:latin typeface="Arial" charset="0"/>
                <a:cs typeface="Arial" charset="0"/>
              </a:rPr>
              <a:t>lessons from UK QOF</a:t>
            </a:r>
            <a:endParaRPr lang="en-GB" altLang="en-US" sz="3600" dirty="0">
              <a:latin typeface="Arial" charset="0"/>
              <a:cs typeface="Arial" charset="0"/>
            </a:endParaRPr>
          </a:p>
        </p:txBody>
      </p:sp>
      <p:sp>
        <p:nvSpPr>
          <p:cNvPr id="17411" name="Content Placeholder 2"/>
          <p:cNvSpPr>
            <a:spLocks noGrp="1"/>
          </p:cNvSpPr>
          <p:nvPr>
            <p:ph idx="1"/>
          </p:nvPr>
        </p:nvSpPr>
        <p:spPr>
          <a:xfrm>
            <a:off x="270933" y="982135"/>
            <a:ext cx="8754534" cy="4679950"/>
          </a:xfrm>
        </p:spPr>
        <p:txBody>
          <a:bodyPr/>
          <a:lstStyle/>
          <a:p>
            <a:pPr eaLnBrk="1" hangingPunct="1">
              <a:spcBef>
                <a:spcPts val="600"/>
              </a:spcBef>
              <a:spcAft>
                <a:spcPts val="0"/>
              </a:spcAft>
            </a:pPr>
            <a:r>
              <a:rPr lang="en-US" altLang="en-US" sz="2400" dirty="0">
                <a:solidFill>
                  <a:schemeClr val="tx1"/>
                </a:solidFill>
                <a:latin typeface="Arial" charset="0"/>
                <a:ea typeface="Avenir Next Regular" charset="0"/>
                <a:cs typeface="Avenir Next Regular" charset="0"/>
              </a:rPr>
              <a:t>Create </a:t>
            </a:r>
            <a:r>
              <a:rPr lang="en-US" altLang="en-US" sz="2400" b="1" dirty="0">
                <a:solidFill>
                  <a:schemeClr val="accent6">
                    <a:lumMod val="75000"/>
                  </a:schemeClr>
                </a:solidFill>
                <a:latin typeface="Arial" charset="0"/>
                <a:ea typeface="Avenir Next Regular" charset="0"/>
                <a:cs typeface="Avenir Next Regular" charset="0"/>
              </a:rPr>
              <a:t>infrastructure</a:t>
            </a:r>
            <a:r>
              <a:rPr lang="en-US" altLang="en-US" sz="2400" dirty="0">
                <a:solidFill>
                  <a:schemeClr val="accent6">
                    <a:lumMod val="75000"/>
                  </a:schemeClr>
                </a:solidFill>
                <a:latin typeface="Arial" charset="0"/>
                <a:ea typeface="Avenir Next Regular" charset="0"/>
                <a:cs typeface="Avenir Next Regular" charset="0"/>
              </a:rPr>
              <a:t> </a:t>
            </a:r>
            <a:r>
              <a:rPr lang="en-US" altLang="en-US" sz="2400" dirty="0">
                <a:solidFill>
                  <a:schemeClr val="tx1"/>
                </a:solidFill>
                <a:latin typeface="Arial" charset="0"/>
                <a:ea typeface="Avenir Next Regular" charset="0"/>
                <a:cs typeface="Avenir Next Regular" charset="0"/>
              </a:rPr>
              <a:t>and measure baseline performance</a:t>
            </a:r>
          </a:p>
          <a:p>
            <a:pPr eaLnBrk="1" hangingPunct="1">
              <a:spcBef>
                <a:spcPts val="600"/>
              </a:spcBef>
              <a:spcAft>
                <a:spcPts val="0"/>
              </a:spcAft>
            </a:pPr>
            <a:r>
              <a:rPr lang="en-US" altLang="en-US" sz="2400" dirty="0">
                <a:solidFill>
                  <a:schemeClr val="tx1"/>
                </a:solidFill>
                <a:latin typeface="Arial" charset="0"/>
                <a:ea typeface="Avenir Next Regular" charset="0"/>
                <a:cs typeface="Avenir Next Regular" charset="0"/>
              </a:rPr>
              <a:t>Use technical support  and</a:t>
            </a:r>
            <a:r>
              <a:rPr lang="en-US" altLang="en-US" sz="2400" b="1" dirty="0">
                <a:solidFill>
                  <a:schemeClr val="accent6">
                    <a:lumMod val="75000"/>
                  </a:schemeClr>
                </a:solidFill>
                <a:latin typeface="Arial" charset="0"/>
                <a:ea typeface="Avenir Next Regular" charset="0"/>
                <a:cs typeface="Avenir Next Regular" charset="0"/>
              </a:rPr>
              <a:t> robust/transparent </a:t>
            </a:r>
            <a:r>
              <a:rPr lang="en-US" altLang="en-US" sz="2400" dirty="0" smtClean="0">
                <a:solidFill>
                  <a:schemeClr val="tx1"/>
                </a:solidFill>
                <a:latin typeface="Arial" charset="0"/>
                <a:ea typeface="Avenir Next Regular" charset="0"/>
                <a:cs typeface="Avenir Next Regular" charset="0"/>
              </a:rPr>
              <a:t>process</a:t>
            </a:r>
          </a:p>
          <a:p>
            <a:pPr eaLnBrk="1" hangingPunct="1">
              <a:spcBef>
                <a:spcPts val="600"/>
              </a:spcBef>
              <a:spcAft>
                <a:spcPts val="0"/>
              </a:spcAft>
            </a:pPr>
            <a:r>
              <a:rPr lang="en-US" altLang="en-US" sz="2400" b="1" dirty="0" smtClean="0">
                <a:solidFill>
                  <a:schemeClr val="tx1">
                    <a:lumMod val="85000"/>
                    <a:lumOff val="15000"/>
                  </a:schemeClr>
                </a:solidFill>
                <a:latin typeface="Arial" charset="0"/>
                <a:ea typeface="Avenir Next Regular" charset="0"/>
                <a:cs typeface="Avenir Next Regular" charset="0"/>
              </a:rPr>
              <a:t>Involve </a:t>
            </a:r>
            <a:r>
              <a:rPr lang="en-US" altLang="en-US" sz="2400" b="1" dirty="0">
                <a:solidFill>
                  <a:schemeClr val="tx1">
                    <a:lumMod val="85000"/>
                    <a:lumOff val="15000"/>
                  </a:schemeClr>
                </a:solidFill>
                <a:latin typeface="Arial" charset="0"/>
                <a:ea typeface="Avenir Next Regular" charset="0"/>
                <a:cs typeface="Avenir Next Regular" charset="0"/>
              </a:rPr>
              <a:t>physicians </a:t>
            </a:r>
            <a:endParaRPr lang="en-US" altLang="en-US" sz="2400" dirty="0" smtClean="0">
              <a:solidFill>
                <a:schemeClr val="tx1">
                  <a:lumMod val="85000"/>
                  <a:lumOff val="15000"/>
                </a:schemeClr>
              </a:solidFill>
              <a:latin typeface="Arial" charset="0"/>
              <a:ea typeface="Avenir Next Regular" charset="0"/>
              <a:cs typeface="Avenir Next Regular" charset="0"/>
            </a:endParaRPr>
          </a:p>
          <a:p>
            <a:pPr lvl="1">
              <a:spcBef>
                <a:spcPts val="600"/>
              </a:spcBef>
              <a:spcAft>
                <a:spcPts val="0"/>
              </a:spcAft>
            </a:pPr>
            <a:r>
              <a:rPr lang="en-US" altLang="en-US" sz="2000" dirty="0" smtClean="0">
                <a:solidFill>
                  <a:schemeClr val="tx1">
                    <a:lumMod val="85000"/>
                    <a:lumOff val="15000"/>
                  </a:schemeClr>
                </a:solidFill>
                <a:latin typeface="Arial" charset="0"/>
                <a:ea typeface="Avenir Next Regular" charset="0"/>
                <a:cs typeface="Avenir Next Regular" charset="0"/>
              </a:rPr>
              <a:t>Value </a:t>
            </a:r>
            <a:r>
              <a:rPr lang="en-US" altLang="en-US" sz="2000" dirty="0">
                <a:solidFill>
                  <a:schemeClr val="tx1">
                    <a:lumMod val="85000"/>
                    <a:lumOff val="15000"/>
                  </a:schemeClr>
                </a:solidFill>
                <a:latin typeface="Arial" charset="0"/>
                <a:ea typeface="Avenir Next Regular" charset="0"/>
                <a:cs typeface="Avenir Next Regular" charset="0"/>
              </a:rPr>
              <a:t>of  testing &amp; </a:t>
            </a:r>
            <a:r>
              <a:rPr lang="en-US" altLang="en-US" sz="2000" dirty="0" smtClean="0">
                <a:solidFill>
                  <a:schemeClr val="tx1">
                    <a:lumMod val="85000"/>
                    <a:lumOff val="15000"/>
                  </a:schemeClr>
                </a:solidFill>
                <a:latin typeface="Arial" charset="0"/>
                <a:ea typeface="Avenir Next Regular" charset="0"/>
                <a:cs typeface="Avenir Next Regular" charset="0"/>
              </a:rPr>
              <a:t>piloting</a:t>
            </a:r>
          </a:p>
          <a:p>
            <a:pPr lvl="1">
              <a:spcBef>
                <a:spcPts val="600"/>
              </a:spcBef>
              <a:spcAft>
                <a:spcPts val="0"/>
              </a:spcAft>
            </a:pPr>
            <a:r>
              <a:rPr lang="en-US" altLang="en-US" sz="2000" dirty="0" smtClean="0">
                <a:solidFill>
                  <a:schemeClr val="tx1">
                    <a:lumMod val="85000"/>
                    <a:lumOff val="15000"/>
                  </a:schemeClr>
                </a:solidFill>
                <a:latin typeface="Arial" charset="0"/>
                <a:ea typeface="Avenir Next Regular" charset="0"/>
                <a:cs typeface="Avenir Next Regular" charset="0"/>
              </a:rPr>
              <a:t>Send feedback after they send you data</a:t>
            </a:r>
            <a:endParaRPr lang="en-US" altLang="en-US" sz="2000" dirty="0">
              <a:solidFill>
                <a:schemeClr val="tx1">
                  <a:lumMod val="85000"/>
                  <a:lumOff val="15000"/>
                </a:schemeClr>
              </a:solidFill>
              <a:latin typeface="Arial" charset="0"/>
              <a:ea typeface="Avenir Next Regular" charset="0"/>
              <a:cs typeface="Avenir Next Regular" charset="0"/>
            </a:endParaRPr>
          </a:p>
          <a:p>
            <a:pPr eaLnBrk="1" hangingPunct="1">
              <a:spcBef>
                <a:spcPts val="600"/>
              </a:spcBef>
              <a:spcAft>
                <a:spcPts val="0"/>
              </a:spcAft>
            </a:pPr>
            <a:r>
              <a:rPr lang="en-US" altLang="en-US" sz="2400" b="1" u="sng" dirty="0" smtClean="0">
                <a:solidFill>
                  <a:schemeClr val="tx1"/>
                </a:solidFill>
                <a:latin typeface="Arial" charset="0"/>
                <a:ea typeface="Avenir Next Regular" charset="0"/>
                <a:cs typeface="Avenir Next Regular" charset="0"/>
              </a:rPr>
              <a:t>Start  with a </a:t>
            </a:r>
            <a:r>
              <a:rPr lang="en-US" altLang="en-US" sz="2400" b="1" u="sng" dirty="0" smtClean="0">
                <a:solidFill>
                  <a:schemeClr val="accent6">
                    <a:lumMod val="75000"/>
                  </a:schemeClr>
                </a:solidFill>
                <a:latin typeface="Arial" charset="0"/>
                <a:ea typeface="Avenir Next Regular" charset="0"/>
                <a:cs typeface="Avenir Next Regular" charset="0"/>
              </a:rPr>
              <a:t>small number </a:t>
            </a:r>
            <a:r>
              <a:rPr lang="en-US" altLang="en-US" sz="2400" b="1" u="sng" dirty="0" smtClean="0">
                <a:solidFill>
                  <a:schemeClr val="tx1"/>
                </a:solidFill>
                <a:latin typeface="Arial" charset="0"/>
                <a:ea typeface="Avenir Next Regular" charset="0"/>
                <a:cs typeface="Avenir Next Regular" charset="0"/>
              </a:rPr>
              <a:t>of indicators </a:t>
            </a:r>
            <a:endParaRPr lang="en-US" altLang="en-US" sz="2400" b="1" u="sng" dirty="0">
              <a:solidFill>
                <a:schemeClr val="tx1"/>
              </a:solidFill>
              <a:latin typeface="Arial" charset="0"/>
              <a:ea typeface="Avenir Next Regular" charset="0"/>
              <a:cs typeface="Avenir Next Regular" charset="0"/>
            </a:endParaRPr>
          </a:p>
          <a:p>
            <a:pPr eaLnBrk="1" hangingPunct="1">
              <a:spcBef>
                <a:spcPts val="600"/>
              </a:spcBef>
              <a:spcAft>
                <a:spcPts val="0"/>
              </a:spcAft>
            </a:pPr>
            <a:r>
              <a:rPr lang="en-US" altLang="en-US" sz="2400" dirty="0">
                <a:solidFill>
                  <a:schemeClr val="tx1"/>
                </a:solidFill>
                <a:latin typeface="Arial" charset="0"/>
                <a:cs typeface="Arial" charset="0"/>
              </a:rPr>
              <a:t>Decide </a:t>
            </a:r>
            <a:r>
              <a:rPr lang="en-US" altLang="en-US" sz="2400" dirty="0" smtClean="0">
                <a:solidFill>
                  <a:schemeClr val="tx1"/>
                </a:solidFill>
                <a:latin typeface="Arial" charset="0"/>
                <a:cs typeface="Arial" charset="0"/>
              </a:rPr>
              <a:t>a </a:t>
            </a:r>
            <a:r>
              <a:rPr lang="en-US" altLang="en-US" sz="2400" dirty="0">
                <a:solidFill>
                  <a:schemeClr val="tx1"/>
                </a:solidFill>
                <a:latin typeface="Arial" charset="0"/>
                <a:cs typeface="Arial" charset="0"/>
              </a:rPr>
              <a:t>model for setting  </a:t>
            </a:r>
            <a:r>
              <a:rPr lang="en-US" altLang="en-US" sz="2400" b="1" dirty="0">
                <a:solidFill>
                  <a:schemeClr val="accent6">
                    <a:lumMod val="75000"/>
                  </a:schemeClr>
                </a:solidFill>
                <a:latin typeface="Arial" charset="0"/>
                <a:cs typeface="Arial" charset="0"/>
              </a:rPr>
              <a:t>monetary value </a:t>
            </a:r>
            <a:r>
              <a:rPr lang="en-US" altLang="en-US" sz="2400" dirty="0">
                <a:solidFill>
                  <a:schemeClr val="tx1"/>
                </a:solidFill>
                <a:latin typeface="Arial" charset="0"/>
                <a:cs typeface="Arial" charset="0"/>
              </a:rPr>
              <a:t>of the QOF (not just </a:t>
            </a:r>
            <a:r>
              <a:rPr lang="en-US" altLang="en-US" sz="2400" dirty="0" smtClean="0">
                <a:solidFill>
                  <a:schemeClr val="tx1"/>
                </a:solidFill>
                <a:latin typeface="Arial" charset="0"/>
                <a:cs typeface="Arial" charset="0"/>
              </a:rPr>
              <a:t>indicators: </a:t>
            </a:r>
            <a:r>
              <a:rPr lang="en-US" altLang="en-US" sz="2400" dirty="0">
                <a:solidFill>
                  <a:schemeClr val="tx1"/>
                </a:solidFill>
                <a:latin typeface="Arial" charset="0"/>
                <a:cs typeface="Arial" charset="0"/>
              </a:rPr>
              <a:t>who determines points &amp; value?)</a:t>
            </a:r>
            <a:endParaRPr lang="en-US" altLang="en-US" sz="2400" dirty="0">
              <a:solidFill>
                <a:schemeClr val="tx1"/>
              </a:solidFill>
              <a:latin typeface="Arial" charset="0"/>
              <a:ea typeface="Avenir Next Regular" charset="0"/>
              <a:cs typeface="Avenir Next Regular" charset="0"/>
            </a:endParaRPr>
          </a:p>
          <a:p>
            <a:pPr lvl="1">
              <a:spcBef>
                <a:spcPts val="600"/>
              </a:spcBef>
              <a:spcAft>
                <a:spcPts val="0"/>
              </a:spcAft>
            </a:pPr>
            <a:r>
              <a:rPr lang="en-US" altLang="en-US" sz="2000" dirty="0">
                <a:solidFill>
                  <a:schemeClr val="tx1"/>
                </a:solidFill>
                <a:latin typeface="Arial" charset="0"/>
                <a:ea typeface="Avenir Next Regular" charset="0"/>
                <a:cs typeface="Avenir Next Regular" charset="0"/>
              </a:rPr>
              <a:t>Make payments large enough to be </a:t>
            </a:r>
            <a:r>
              <a:rPr lang="en-US" altLang="en-US" sz="2000" dirty="0" smtClean="0">
                <a:solidFill>
                  <a:schemeClr val="tx1"/>
                </a:solidFill>
                <a:latin typeface="Arial" charset="0"/>
                <a:ea typeface="Avenir Next Regular" charset="0"/>
                <a:cs typeface="Avenir Next Regular" charset="0"/>
              </a:rPr>
              <a:t>meaningful, small </a:t>
            </a:r>
            <a:r>
              <a:rPr lang="en-US" altLang="en-US" sz="2000" dirty="0">
                <a:solidFill>
                  <a:schemeClr val="tx1"/>
                </a:solidFill>
                <a:latin typeface="Arial" charset="0"/>
                <a:ea typeface="Avenir Next Regular" charset="0"/>
                <a:cs typeface="Avenir Next Regular" charset="0"/>
              </a:rPr>
              <a:t>enough not to distort priorities</a:t>
            </a:r>
          </a:p>
          <a:p>
            <a:pPr eaLnBrk="1" hangingPunct="1">
              <a:spcBef>
                <a:spcPts val="600"/>
              </a:spcBef>
              <a:spcAft>
                <a:spcPts val="0"/>
              </a:spcAft>
            </a:pPr>
            <a:r>
              <a:rPr lang="en-US" altLang="en-US" sz="2400" b="1" dirty="0">
                <a:solidFill>
                  <a:schemeClr val="tx1">
                    <a:lumMod val="85000"/>
                    <a:lumOff val="15000"/>
                  </a:schemeClr>
                </a:solidFill>
                <a:latin typeface="Arial" charset="0"/>
                <a:ea typeface="Avenir Next Regular" charset="0"/>
                <a:cs typeface="Avenir Next Regular" charset="0"/>
              </a:rPr>
              <a:t>Re-calibrate incentives </a:t>
            </a:r>
            <a:r>
              <a:rPr lang="en-US" altLang="en-US" sz="2400" dirty="0" smtClean="0">
                <a:solidFill>
                  <a:schemeClr val="tx1">
                    <a:lumMod val="85000"/>
                    <a:lumOff val="15000"/>
                  </a:schemeClr>
                </a:solidFill>
                <a:latin typeface="Arial" charset="0"/>
                <a:ea typeface="Avenir Next Regular" charset="0"/>
                <a:cs typeface="Avenir Next Regular" charset="0"/>
              </a:rPr>
              <a:t>to remain </a:t>
            </a:r>
            <a:r>
              <a:rPr lang="en-US" altLang="en-US" sz="2400" dirty="0">
                <a:solidFill>
                  <a:schemeClr val="tx1">
                    <a:lumMod val="85000"/>
                    <a:lumOff val="15000"/>
                  </a:schemeClr>
                </a:solidFill>
                <a:latin typeface="Arial" charset="0"/>
                <a:ea typeface="Avenir Next Regular" charset="0"/>
                <a:cs typeface="Avenir Next Regular" charset="0"/>
              </a:rPr>
              <a:t>challenging but attainable</a:t>
            </a:r>
          </a:p>
          <a:p>
            <a:pPr>
              <a:spcBef>
                <a:spcPts val="600"/>
              </a:spcBef>
              <a:spcAft>
                <a:spcPts val="0"/>
              </a:spcAft>
            </a:pPr>
            <a:r>
              <a:rPr lang="en-US" altLang="en-US" sz="2400" dirty="0">
                <a:solidFill>
                  <a:schemeClr val="tx1"/>
                </a:solidFill>
                <a:latin typeface="Arial" charset="0"/>
                <a:ea typeface="Avenir Next Regular" charset="0"/>
                <a:cs typeface="Avenir Next Regular" charset="0"/>
              </a:rPr>
              <a:t>Think about (and budget for) </a:t>
            </a:r>
            <a:r>
              <a:rPr lang="en-US" altLang="en-US" sz="2400" b="1" dirty="0">
                <a:solidFill>
                  <a:schemeClr val="accent6">
                    <a:lumMod val="75000"/>
                  </a:schemeClr>
                </a:solidFill>
                <a:latin typeface="Arial" charset="0"/>
                <a:ea typeface="Avenir Next Regular" charset="0"/>
                <a:cs typeface="Avenir Next Regular" charset="0"/>
              </a:rPr>
              <a:t>audit </a:t>
            </a:r>
            <a:r>
              <a:rPr lang="en-US" altLang="en-US" sz="2400" dirty="0">
                <a:solidFill>
                  <a:schemeClr val="tx1">
                    <a:lumMod val="85000"/>
                    <a:lumOff val="15000"/>
                  </a:schemeClr>
                </a:solidFill>
                <a:latin typeface="Arial" charset="0"/>
                <a:ea typeface="Avenir Next Regular" charset="0"/>
                <a:cs typeface="Avenir Next Regular" charset="0"/>
              </a:rPr>
              <a:t>– selective? random?</a:t>
            </a:r>
          </a:p>
          <a:p>
            <a:pPr eaLnBrk="1" hangingPunct="1">
              <a:spcBef>
                <a:spcPts val="600"/>
              </a:spcBef>
              <a:spcAft>
                <a:spcPts val="0"/>
              </a:spcAft>
            </a:pPr>
            <a:r>
              <a:rPr lang="en-US" altLang="en-US" sz="2400" dirty="0" smtClean="0">
                <a:solidFill>
                  <a:schemeClr val="tx1"/>
                </a:solidFill>
                <a:latin typeface="Arial" charset="0"/>
                <a:ea typeface="Avenir Next Regular" charset="0"/>
                <a:cs typeface="Avenir Next Regular" charset="0"/>
              </a:rPr>
              <a:t>Monitor </a:t>
            </a:r>
            <a:r>
              <a:rPr lang="en-US" altLang="en-US" sz="2400" dirty="0">
                <a:solidFill>
                  <a:schemeClr val="tx1"/>
                </a:solidFill>
                <a:latin typeface="Arial" charset="0"/>
                <a:ea typeface="Avenir Next Regular" charset="0"/>
                <a:cs typeface="Avenir Next Regular" charset="0"/>
              </a:rPr>
              <a:t>patient outcomes &amp; </a:t>
            </a:r>
            <a:r>
              <a:rPr lang="en-US" altLang="en-US" sz="2400" b="1" dirty="0">
                <a:solidFill>
                  <a:schemeClr val="accent6">
                    <a:lumMod val="75000"/>
                  </a:schemeClr>
                </a:solidFill>
                <a:latin typeface="Arial" charset="0"/>
                <a:ea typeface="Avenir Next Regular" charset="0"/>
                <a:cs typeface="Avenir Next Regular" charset="0"/>
              </a:rPr>
              <a:t>unintended consequences</a:t>
            </a:r>
          </a:p>
        </p:txBody>
      </p:sp>
      <p:sp>
        <p:nvSpPr>
          <p:cNvPr id="17412" name="TextBox 8"/>
          <p:cNvSpPr txBox="1">
            <a:spLocks noChangeArrowheads="1"/>
          </p:cNvSpPr>
          <p:nvPr/>
        </p:nvSpPr>
        <p:spPr bwMode="auto">
          <a:xfrm>
            <a:off x="5562600" y="6483350"/>
            <a:ext cx="3581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ea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ea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ea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ea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eaLnBrk="1" hangingPunct="1">
              <a:spcBef>
                <a:spcPct val="0"/>
              </a:spcBef>
              <a:buFontTx/>
              <a:buNone/>
            </a:pPr>
            <a:r>
              <a:rPr lang="en-US" altLang="en-US" sz="1600">
                <a:solidFill>
                  <a:schemeClr val="bg1"/>
                </a:solidFill>
                <a:latin typeface="Avenir Next Regular" charset="0"/>
                <a:ea typeface="Avenir Next Regular" charset="0"/>
                <a:cs typeface="Avenir Next Regular" charset="0"/>
              </a:rPr>
              <a:t>Acknowledgment: Tim Doran </a:t>
            </a:r>
          </a:p>
        </p:txBody>
      </p:sp>
    </p:spTree>
    <p:extLst>
      <p:ext uri="{BB962C8B-B14F-4D97-AF65-F5344CB8AC3E}">
        <p14:creationId xmlns:p14="http://schemas.microsoft.com/office/powerpoint/2010/main" val="4259530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1"/>
          <p:cNvSpPr>
            <a:spLocks/>
          </p:cNvSpPr>
          <p:nvPr/>
        </p:nvSpPr>
        <p:spPr bwMode="auto">
          <a:xfrm>
            <a:off x="708025" y="1708786"/>
            <a:ext cx="7824788" cy="4225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12700" cap="flat" cmpd="sng">
            <a:noFill/>
            <a:prstDash val="solid"/>
            <a:miter lim="0"/>
            <a:headEnd/>
            <a:tailEnd/>
          </a:ln>
          <a:effectLst/>
        </p:spPr>
        <p:txBody>
          <a:bodyPr lIns="0" tIns="0" rIns="0" bIns="0"/>
          <a:lstStyle>
            <a:lvl1pPr marL="276225" indent="-276225" eaLnBrk="0">
              <a:defRPr sz="2400">
                <a:solidFill>
                  <a:srgbClr val="000000"/>
                </a:solidFill>
                <a:latin typeface="Arial" pitchFamily="34" charset="0"/>
                <a:cs typeface="Arial" pitchFamily="34" charset="0"/>
                <a:sym typeface="Arial" pitchFamily="34" charset="0"/>
              </a:defRPr>
            </a:lvl1pPr>
            <a:lvl2pPr marL="37931725" indent="-37474525" eaLnBrk="0">
              <a:defRPr sz="2400">
                <a:solidFill>
                  <a:srgbClr val="000000"/>
                </a:solidFill>
                <a:latin typeface="Arial" pitchFamily="34" charset="0"/>
                <a:cs typeface="Arial" pitchFamily="34" charset="0"/>
                <a:sym typeface="Arial" pitchFamily="34" charset="0"/>
              </a:defRPr>
            </a:lvl2pPr>
            <a:lvl3pPr eaLnBrk="0">
              <a:defRPr sz="2400">
                <a:solidFill>
                  <a:srgbClr val="000000"/>
                </a:solidFill>
                <a:latin typeface="Arial" pitchFamily="34" charset="0"/>
                <a:cs typeface="Arial" pitchFamily="34" charset="0"/>
                <a:sym typeface="Arial" pitchFamily="34" charset="0"/>
              </a:defRPr>
            </a:lvl3pPr>
            <a:lvl4pPr eaLnBrk="0">
              <a:defRPr sz="2400">
                <a:solidFill>
                  <a:srgbClr val="000000"/>
                </a:solidFill>
                <a:latin typeface="Arial" pitchFamily="34" charset="0"/>
                <a:cs typeface="Arial" pitchFamily="34" charset="0"/>
                <a:sym typeface="Arial" pitchFamily="34" charset="0"/>
              </a:defRPr>
            </a:lvl4pPr>
            <a:lvl5pPr eaLnBrk="0">
              <a:defRPr sz="2400">
                <a:solidFill>
                  <a:srgbClr val="000000"/>
                </a:solidFill>
                <a:latin typeface="Arial" pitchFamily="34" charset="0"/>
                <a:cs typeface="Arial" pitchFamily="34" charset="0"/>
                <a:sym typeface="Arial" pitchFamily="34" charset="0"/>
              </a:defRPr>
            </a:lvl5pPr>
            <a:lvl6pPr marL="457200" eaLnBrk="0" fontAlgn="base" hangingPunct="0">
              <a:spcBef>
                <a:spcPct val="0"/>
              </a:spcBef>
              <a:spcAft>
                <a:spcPct val="0"/>
              </a:spcAft>
              <a:defRPr sz="2400">
                <a:solidFill>
                  <a:srgbClr val="000000"/>
                </a:solidFill>
                <a:latin typeface="Arial" pitchFamily="34" charset="0"/>
                <a:cs typeface="Arial" pitchFamily="34" charset="0"/>
                <a:sym typeface="Arial" pitchFamily="34" charset="0"/>
              </a:defRPr>
            </a:lvl6pPr>
            <a:lvl7pPr marL="914400" eaLnBrk="0" fontAlgn="base" hangingPunct="0">
              <a:spcBef>
                <a:spcPct val="0"/>
              </a:spcBef>
              <a:spcAft>
                <a:spcPct val="0"/>
              </a:spcAft>
              <a:defRPr sz="2400">
                <a:solidFill>
                  <a:srgbClr val="000000"/>
                </a:solidFill>
                <a:latin typeface="Arial" pitchFamily="34" charset="0"/>
                <a:cs typeface="Arial" pitchFamily="34" charset="0"/>
                <a:sym typeface="Arial" pitchFamily="34" charset="0"/>
              </a:defRPr>
            </a:lvl7pPr>
            <a:lvl8pPr marL="1371600" eaLnBrk="0" fontAlgn="base" hangingPunct="0">
              <a:spcBef>
                <a:spcPct val="0"/>
              </a:spcBef>
              <a:spcAft>
                <a:spcPct val="0"/>
              </a:spcAft>
              <a:defRPr sz="2400">
                <a:solidFill>
                  <a:srgbClr val="000000"/>
                </a:solidFill>
                <a:latin typeface="Arial" pitchFamily="34" charset="0"/>
                <a:cs typeface="Arial" pitchFamily="34" charset="0"/>
                <a:sym typeface="Arial" pitchFamily="34" charset="0"/>
              </a:defRPr>
            </a:lvl8pPr>
            <a:lvl9pPr marL="1828800" eaLnBrk="0" fontAlgn="base" hangingPunct="0">
              <a:spcBef>
                <a:spcPct val="0"/>
              </a:spcBef>
              <a:spcAft>
                <a:spcPct val="0"/>
              </a:spcAft>
              <a:defRPr sz="2400">
                <a:solidFill>
                  <a:srgbClr val="000000"/>
                </a:solidFill>
                <a:latin typeface="Arial" pitchFamily="34" charset="0"/>
                <a:cs typeface="Arial" pitchFamily="34" charset="0"/>
                <a:sym typeface="Arial" pitchFamily="34" charset="0"/>
              </a:defRPr>
            </a:lvl9pPr>
          </a:lstStyle>
          <a:p>
            <a:pPr marL="0" indent="0" defTabSz="914400" eaLnBrk="1">
              <a:spcBef>
                <a:spcPts val="400"/>
              </a:spcBef>
              <a:buClr>
                <a:srgbClr val="254061"/>
              </a:buClr>
              <a:buSzPct val="100000"/>
              <a:defRPr/>
            </a:pPr>
            <a:r>
              <a:rPr lang="en-US" altLang="en-US" sz="2000" dirty="0" smtClean="0">
                <a:solidFill>
                  <a:srgbClr val="4A4A4A"/>
                </a:solidFill>
                <a:latin typeface="Arial"/>
                <a:ea typeface="+mn-ea"/>
                <a:cs typeface="Arial"/>
                <a:sym typeface="Calibri" pitchFamily="34" charset="0"/>
              </a:rPr>
              <a:t>Good governance structures can significantly increase the legitimacy (in the eyes of the law and of the public) of priority setting decisions, but:</a:t>
            </a:r>
          </a:p>
          <a:p>
            <a:pPr marL="0" indent="0" defTabSz="914400" eaLnBrk="1">
              <a:spcBef>
                <a:spcPts val="400"/>
              </a:spcBef>
              <a:buClr>
                <a:srgbClr val="254061"/>
              </a:buClr>
              <a:buSzPct val="100000"/>
              <a:defRPr/>
            </a:pPr>
            <a:endParaRPr lang="en-US" altLang="en-US" sz="2000" dirty="0" smtClean="0">
              <a:solidFill>
                <a:srgbClr val="4A4A4A"/>
              </a:solidFill>
              <a:latin typeface="Arial"/>
              <a:ea typeface="+mn-ea"/>
              <a:cs typeface="Arial"/>
              <a:sym typeface="Calibri" pitchFamily="34" charset="0"/>
            </a:endParaRPr>
          </a:p>
          <a:p>
            <a:pPr defTabSz="914400" eaLnBrk="1">
              <a:spcBef>
                <a:spcPts val="400"/>
              </a:spcBef>
              <a:buClr>
                <a:srgbClr val="254061"/>
              </a:buClr>
              <a:buSzPct val="100000"/>
              <a:buFont typeface="Arial" pitchFamily="34" charset="0"/>
              <a:buChar char="•"/>
              <a:defRPr/>
            </a:pPr>
            <a:r>
              <a:rPr lang="en-US" altLang="en-US" sz="2000" dirty="0" smtClean="0">
                <a:solidFill>
                  <a:srgbClr val="4A4A4A"/>
                </a:solidFill>
                <a:latin typeface="Arial"/>
                <a:ea typeface="+mn-ea"/>
                <a:cs typeface="Arial"/>
                <a:sym typeface="Calibri" pitchFamily="34" charset="0"/>
              </a:rPr>
              <a:t>The process needs a degree of flexibility to avoid being too rigid</a:t>
            </a:r>
          </a:p>
          <a:p>
            <a:pPr defTabSz="914400" eaLnBrk="1">
              <a:spcBef>
                <a:spcPts val="400"/>
              </a:spcBef>
              <a:buClr>
                <a:srgbClr val="254061"/>
              </a:buClr>
              <a:buSzPct val="100000"/>
              <a:buFont typeface="Arial" pitchFamily="34" charset="0"/>
              <a:buChar char="•"/>
              <a:defRPr/>
            </a:pPr>
            <a:r>
              <a:rPr lang="en-US" altLang="en-US" sz="2000" dirty="0" smtClean="0">
                <a:solidFill>
                  <a:srgbClr val="4A4A4A"/>
                </a:solidFill>
                <a:latin typeface="Arial"/>
                <a:ea typeface="+mn-ea"/>
                <a:cs typeface="Arial"/>
                <a:sym typeface="Calibri" pitchFamily="34" charset="0"/>
              </a:rPr>
              <a:t>The system needs to be responsive and be able to adapt to changing needs</a:t>
            </a:r>
          </a:p>
          <a:p>
            <a:pPr defTabSz="914400" eaLnBrk="1">
              <a:spcBef>
                <a:spcPts val="400"/>
              </a:spcBef>
              <a:buClr>
                <a:srgbClr val="254061"/>
              </a:buClr>
              <a:buSzPct val="100000"/>
              <a:buFont typeface="Arial" pitchFamily="34" charset="0"/>
              <a:buChar char="•"/>
              <a:defRPr/>
            </a:pPr>
            <a:r>
              <a:rPr lang="en-US" altLang="en-US" sz="2000" dirty="0" smtClean="0">
                <a:solidFill>
                  <a:srgbClr val="4A4A4A"/>
                </a:solidFill>
                <a:latin typeface="Arial"/>
                <a:ea typeface="+mn-ea"/>
                <a:cs typeface="Arial"/>
                <a:sym typeface="Calibri" pitchFamily="34" charset="0"/>
              </a:rPr>
              <a:t>Importance of reviewing processes/methods</a:t>
            </a:r>
          </a:p>
          <a:p>
            <a:pPr defTabSz="914400" eaLnBrk="1">
              <a:spcBef>
                <a:spcPts val="400"/>
              </a:spcBef>
              <a:buClr>
                <a:srgbClr val="254061"/>
              </a:buClr>
              <a:buSzPct val="100000"/>
              <a:buFont typeface="Arial" pitchFamily="34" charset="0"/>
              <a:buChar char="•"/>
              <a:defRPr/>
            </a:pPr>
            <a:endParaRPr lang="en-US" altLang="en-US" sz="2000" dirty="0" smtClean="0">
              <a:solidFill>
                <a:srgbClr val="4A4A4A"/>
              </a:solidFill>
              <a:latin typeface="Arial"/>
              <a:ea typeface="+mn-ea"/>
              <a:cs typeface="Arial"/>
              <a:sym typeface="Calibri" pitchFamily="34" charset="0"/>
            </a:endParaRPr>
          </a:p>
          <a:p>
            <a:pPr marL="0" indent="0" defTabSz="914400" eaLnBrk="1">
              <a:spcBef>
                <a:spcPts val="400"/>
              </a:spcBef>
              <a:buClr>
                <a:srgbClr val="254061"/>
              </a:buClr>
              <a:buSzPct val="100000"/>
              <a:defRPr/>
            </a:pPr>
            <a:r>
              <a:rPr lang="en-US" altLang="en-US" sz="2000" dirty="0" smtClean="0">
                <a:solidFill>
                  <a:srgbClr val="4A4A4A"/>
                </a:solidFill>
                <a:latin typeface="Arial"/>
                <a:ea typeface="+mn-ea"/>
                <a:cs typeface="Arial"/>
                <a:sym typeface="Calibri" pitchFamily="34" charset="0"/>
              </a:rPr>
              <a:t>An inclusive, multidisciplinary approach can improve both the quality and legitimacy of decisions made</a:t>
            </a:r>
          </a:p>
        </p:txBody>
      </p:sp>
      <p:sp>
        <p:nvSpPr>
          <p:cNvPr id="43011" name="AutoShape 2"/>
          <p:cNvSpPr>
            <a:spLocks/>
          </p:cNvSpPr>
          <p:nvPr/>
        </p:nvSpPr>
        <p:spPr bwMode="auto">
          <a:xfrm>
            <a:off x="609600" y="685800"/>
            <a:ext cx="8229600" cy="6248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lvl1pPr eaLnBrk="0">
              <a:defRPr sz="2400">
                <a:solidFill>
                  <a:srgbClr val="000000"/>
                </a:solidFill>
                <a:latin typeface="Arial" pitchFamily="34" charset="0"/>
                <a:ea typeface="Helvetica" charset="0"/>
                <a:cs typeface="Helvetica" charset="0"/>
                <a:sym typeface="Arial" pitchFamily="34" charset="0"/>
              </a:defRPr>
            </a:lvl1pPr>
            <a:lvl2pPr marL="37931725" indent="-37474525" eaLnBrk="0">
              <a:defRPr sz="2400">
                <a:solidFill>
                  <a:srgbClr val="000000"/>
                </a:solidFill>
                <a:latin typeface="Arial" pitchFamily="34" charset="0"/>
                <a:ea typeface="Helvetica" charset="0"/>
                <a:cs typeface="Helvetica" charset="0"/>
                <a:sym typeface="Arial" pitchFamily="34" charset="0"/>
              </a:defRPr>
            </a:lvl2pPr>
            <a:lvl3pPr marL="1143000" indent="-228600" eaLnBrk="0">
              <a:defRPr sz="2400">
                <a:solidFill>
                  <a:srgbClr val="000000"/>
                </a:solidFill>
                <a:latin typeface="Arial" pitchFamily="34" charset="0"/>
                <a:ea typeface="Helvetica" charset="0"/>
                <a:cs typeface="Helvetica" charset="0"/>
                <a:sym typeface="Arial" pitchFamily="34" charset="0"/>
              </a:defRPr>
            </a:lvl3pPr>
            <a:lvl4pPr marL="1600200" indent="-228600" eaLnBrk="0">
              <a:defRPr sz="2400">
                <a:solidFill>
                  <a:srgbClr val="000000"/>
                </a:solidFill>
                <a:latin typeface="Arial" pitchFamily="34" charset="0"/>
                <a:ea typeface="Helvetica" charset="0"/>
                <a:cs typeface="Helvetica" charset="0"/>
                <a:sym typeface="Arial" pitchFamily="34" charset="0"/>
              </a:defRPr>
            </a:lvl4pPr>
            <a:lvl5pPr marL="2057400" indent="-228600" eaLnBrk="0">
              <a:defRPr sz="2400">
                <a:solidFill>
                  <a:srgbClr val="000000"/>
                </a:solidFill>
                <a:latin typeface="Arial" pitchFamily="34" charset="0"/>
                <a:ea typeface="Helvetica" charset="0"/>
                <a:cs typeface="Helvetica"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Helvetica" charset="0"/>
                <a:cs typeface="Helvetica"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Helvetica" charset="0"/>
                <a:cs typeface="Helvetica"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Helvetica" charset="0"/>
                <a:cs typeface="Helvetica"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Helvetica" charset="0"/>
                <a:cs typeface="Helvetica" charset="0"/>
                <a:sym typeface="Arial" pitchFamily="34" charset="0"/>
              </a:defRPr>
            </a:lvl9pPr>
          </a:lstStyle>
          <a:p>
            <a:pPr algn="ctr" defTabSz="914400" eaLnBrk="1"/>
            <a:r>
              <a:rPr lang="en-US" altLang="en-US" sz="4000" dirty="0" smtClean="0">
                <a:solidFill>
                  <a:srgbClr val="4A4A4A"/>
                </a:solidFill>
                <a:latin typeface="Arial"/>
                <a:cs typeface="Arial"/>
                <a:sym typeface="Calibri" pitchFamily="34" charset="0"/>
              </a:rPr>
              <a:t>Lessons from the ‘</a:t>
            </a:r>
            <a:r>
              <a:rPr lang="en-US" altLang="en-US" sz="4000" smtClean="0">
                <a:solidFill>
                  <a:srgbClr val="4A4A4A"/>
                </a:solidFill>
                <a:latin typeface="Arial"/>
                <a:cs typeface="Arial"/>
                <a:sym typeface="Calibri" pitchFamily="34" charset="0"/>
              </a:rPr>
              <a:t>NICE </a:t>
            </a:r>
            <a:r>
              <a:rPr lang="en-US" altLang="en-US" sz="4000" dirty="0">
                <a:solidFill>
                  <a:srgbClr val="4A4A4A"/>
                </a:solidFill>
                <a:latin typeface="Arial"/>
                <a:cs typeface="Arial"/>
                <a:sym typeface="Calibri" pitchFamily="34" charset="0"/>
              </a:rPr>
              <a:t>w</a:t>
            </a:r>
            <a:r>
              <a:rPr lang="en-US" altLang="en-US" sz="4000" smtClean="0">
                <a:solidFill>
                  <a:srgbClr val="4A4A4A"/>
                </a:solidFill>
                <a:latin typeface="Arial"/>
                <a:cs typeface="Arial"/>
                <a:sym typeface="Calibri" pitchFamily="34" charset="0"/>
              </a:rPr>
              <a:t>ay</a:t>
            </a:r>
            <a:r>
              <a:rPr lang="en-US" altLang="en-US" sz="4000" dirty="0" smtClean="0">
                <a:solidFill>
                  <a:srgbClr val="4A4A4A"/>
                </a:solidFill>
                <a:latin typeface="Arial"/>
                <a:cs typeface="Arial"/>
                <a:sym typeface="Calibri" pitchFamily="34" charset="0"/>
              </a:rPr>
              <a:t>’</a:t>
            </a:r>
            <a:endParaRPr lang="en-US" altLang="en-US" sz="4000" dirty="0">
              <a:latin typeface="Arial"/>
              <a:cs typeface="Arial"/>
            </a:endParaRPr>
          </a:p>
        </p:txBody>
      </p:sp>
    </p:spTree>
    <p:extLst>
      <p:ext uri="{BB962C8B-B14F-4D97-AF65-F5344CB8AC3E}">
        <p14:creationId xmlns:p14="http://schemas.microsoft.com/office/powerpoint/2010/main" val="25843039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descr="Screen Shot 2014-11-20 at 22.51.4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 b="-209"/>
          <a:stretch/>
        </p:blipFill>
        <p:spPr>
          <a:xfrm>
            <a:off x="2656683" y="179693"/>
            <a:ext cx="3845200" cy="5890416"/>
          </a:xfrm>
        </p:spPr>
      </p:pic>
      <p:sp>
        <p:nvSpPr>
          <p:cNvPr id="3" name="TextBox 2"/>
          <p:cNvSpPr txBox="1"/>
          <p:nvPr/>
        </p:nvSpPr>
        <p:spPr>
          <a:xfrm>
            <a:off x="1475656" y="3140968"/>
            <a:ext cx="6624736" cy="1754326"/>
          </a:xfrm>
          <a:prstGeom prst="rect">
            <a:avLst/>
          </a:prstGeom>
          <a:solidFill>
            <a:schemeClr val="tx2">
              <a:lumMod val="20000"/>
              <a:lumOff val="80000"/>
            </a:schemeClr>
          </a:solidFill>
        </p:spPr>
        <p:txBody>
          <a:bodyPr wrap="square" rtlCol="0">
            <a:spAutoFit/>
          </a:bodyPr>
          <a:lstStyle/>
          <a:p>
            <a:r>
              <a:rPr lang="en-GB" dirty="0"/>
              <a:t>“Any new NICE-type institution aiming to be an evidence intermediary must avoid only working in a navel-gazing technocratic, academic research-focused silo. There is a need to engage with wider audiences, and the difficult and messy politics that goes with making tough decisions relating to crime, education and other areas of social policy.”</a:t>
            </a:r>
          </a:p>
        </p:txBody>
      </p:sp>
    </p:spTree>
    <p:extLst>
      <p:ext uri="{BB962C8B-B14F-4D97-AF65-F5344CB8AC3E}">
        <p14:creationId xmlns:p14="http://schemas.microsoft.com/office/powerpoint/2010/main" val="29535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90" y="948893"/>
            <a:ext cx="8229600" cy="1143000"/>
          </a:xfrm>
        </p:spPr>
        <p:txBody>
          <a:bodyPr/>
          <a:lstStyle/>
          <a:p>
            <a:r>
              <a:rPr lang="en-GB" sz="4000" dirty="0" smtClean="0"/>
              <a:t>Going global…..the </a:t>
            </a:r>
            <a:r>
              <a:rPr lang="en-GB" sz="4000" b="1" i="1" dirty="0" smtClean="0"/>
              <a:t>International </a:t>
            </a:r>
            <a:r>
              <a:rPr lang="en-GB" sz="4000" b="1" i="1" dirty="0"/>
              <a:t>Decision Support </a:t>
            </a:r>
            <a:r>
              <a:rPr lang="en-GB" sz="4000" b="1" i="1" dirty="0" smtClean="0"/>
              <a:t>Initiative (</a:t>
            </a:r>
            <a:r>
              <a:rPr lang="en-GB" sz="4000" b="1" i="1" dirty="0" err="1" smtClean="0"/>
              <a:t>iDSI</a:t>
            </a:r>
            <a:r>
              <a:rPr lang="en-GB" sz="4000" b="1" i="1" dirty="0" smtClean="0"/>
              <a:t>)</a:t>
            </a:r>
            <a:endParaRPr lang="en-GB" sz="4000" b="1" i="1" dirty="0"/>
          </a:p>
        </p:txBody>
      </p:sp>
      <p:sp>
        <p:nvSpPr>
          <p:cNvPr id="3" name="Content Placeholder 2"/>
          <p:cNvSpPr>
            <a:spLocks noGrp="1"/>
          </p:cNvSpPr>
          <p:nvPr>
            <p:ph idx="1"/>
          </p:nvPr>
        </p:nvSpPr>
        <p:spPr>
          <a:xfrm>
            <a:off x="531090" y="2380529"/>
            <a:ext cx="8229600" cy="3567690"/>
          </a:xfrm>
        </p:spPr>
        <p:txBody>
          <a:bodyPr/>
          <a:lstStyle/>
          <a:p>
            <a:pPr marL="0" indent="0">
              <a:buNone/>
            </a:pPr>
            <a:r>
              <a:rPr lang="en-GB" sz="2400" i="1" dirty="0" err="1"/>
              <a:t>iDSI</a:t>
            </a:r>
            <a:r>
              <a:rPr lang="en-GB" sz="2400" i="1" dirty="0"/>
              <a:t> is a </a:t>
            </a:r>
            <a:r>
              <a:rPr lang="en-GB" sz="2400" b="1" i="1" dirty="0"/>
              <a:t>global network of public bodies, think-tanks, and academics </a:t>
            </a:r>
            <a:r>
              <a:rPr lang="en-GB" sz="2400" b="1" i="1" dirty="0" smtClean="0"/>
              <a:t>in </a:t>
            </a:r>
            <a:r>
              <a:rPr lang="en-GB" sz="2400" b="1" i="1" dirty="0"/>
              <a:t>priority-setting</a:t>
            </a:r>
            <a:r>
              <a:rPr lang="en-GB" sz="2400" i="1" dirty="0"/>
              <a:t>, and comprises core </a:t>
            </a:r>
            <a:r>
              <a:rPr lang="en-GB" sz="2400" i="1" dirty="0" smtClean="0"/>
              <a:t>partners: </a:t>
            </a:r>
            <a:r>
              <a:rPr lang="en-GB" sz="2400" i="1" dirty="0"/>
              <a:t>NICE International (UK), HITAP (Health Interventions and Technology Assessment Program, Thailand), CGD (</a:t>
            </a:r>
            <a:r>
              <a:rPr lang="en-GB" sz="2400" i="1" dirty="0" err="1"/>
              <a:t>Center</a:t>
            </a:r>
            <a:r>
              <a:rPr lang="en-GB" sz="2400" i="1" dirty="0"/>
              <a:t> for Global Development, USA), and PRICELESS SA (Priority Cost Effective Lessons for System Strengthening at the University of Witwatersrand School of Public Health, South Africa), who join as the </a:t>
            </a:r>
            <a:r>
              <a:rPr lang="en-GB" sz="2400" i="1" dirty="0" err="1"/>
              <a:t>iDSI</a:t>
            </a:r>
            <a:r>
              <a:rPr lang="en-GB" sz="2400" i="1" dirty="0"/>
              <a:t> regional hub for sub-Saharan Africa</a:t>
            </a:r>
            <a:r>
              <a:rPr lang="en-GB" sz="2400" i="1" dirty="0" smtClean="0"/>
              <a:t>.</a:t>
            </a:r>
          </a:p>
          <a:p>
            <a:pPr marL="0" indent="0" algn="ctr">
              <a:buNone/>
            </a:pPr>
            <a:r>
              <a:rPr lang="en-GB" sz="2000" dirty="0">
                <a:hlinkClick r:id="rId3"/>
              </a:rPr>
              <a:t>http://www.idsihealth.org</a:t>
            </a:r>
            <a:r>
              <a:rPr lang="en-GB" sz="2000" dirty="0" smtClean="0">
                <a:hlinkClick r:id="rId3"/>
              </a:rPr>
              <a:t>/</a:t>
            </a:r>
            <a:r>
              <a:rPr lang="en-GB" sz="2000" dirty="0" smtClean="0"/>
              <a:t> </a:t>
            </a:r>
            <a:endParaRPr lang="en-GB" sz="2000" dirty="0"/>
          </a:p>
        </p:txBody>
      </p:sp>
    </p:spTree>
    <p:extLst>
      <p:ext uri="{BB962C8B-B14F-4D97-AF65-F5344CB8AC3E}">
        <p14:creationId xmlns:p14="http://schemas.microsoft.com/office/powerpoint/2010/main" val="90463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5"/>
          <p:cNvSpPr>
            <a:spLocks noChangeArrowheads="1"/>
          </p:cNvSpPr>
          <p:nvPr/>
        </p:nvSpPr>
        <p:spPr bwMode="auto">
          <a:xfrm>
            <a:off x="3276600" y="2133600"/>
            <a:ext cx="5183188" cy="3170238"/>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spAutoFit/>
          </a:bodyPr>
          <a:lstStyle/>
          <a:p>
            <a:pPr eaLnBrk="0" fontAlgn="auto" hangingPunct="0">
              <a:spcBef>
                <a:spcPts val="0"/>
              </a:spcBef>
              <a:spcAft>
                <a:spcPts val="0"/>
              </a:spcAft>
              <a:defRPr/>
            </a:pPr>
            <a:endParaRPr lang="en-GB" sz="2400" dirty="0">
              <a:solidFill>
                <a:srgbClr val="4A4A4A"/>
              </a:solidFill>
            </a:endParaRPr>
          </a:p>
          <a:p>
            <a:pPr eaLnBrk="0" fontAlgn="auto" hangingPunct="0">
              <a:spcBef>
                <a:spcPts val="0"/>
              </a:spcBef>
              <a:spcAft>
                <a:spcPts val="0"/>
              </a:spcAft>
              <a:defRPr/>
            </a:pPr>
            <a:r>
              <a:rPr lang="en-GB" sz="2800" b="1" dirty="0">
                <a:solidFill>
                  <a:srgbClr val="4A4A4A"/>
                </a:solidFill>
              </a:rPr>
              <a:t>“The Health Act makes NICE stronger than before”</a:t>
            </a:r>
          </a:p>
          <a:p>
            <a:pPr eaLnBrk="0" fontAlgn="auto" hangingPunct="0">
              <a:spcBef>
                <a:spcPts val="0"/>
              </a:spcBef>
              <a:spcAft>
                <a:spcPts val="0"/>
              </a:spcAft>
              <a:defRPr/>
            </a:pPr>
            <a:r>
              <a:rPr lang="en-GB" sz="2400" dirty="0">
                <a:solidFill>
                  <a:srgbClr val="4A4A4A"/>
                </a:solidFill>
              </a:rPr>
              <a:t> </a:t>
            </a:r>
          </a:p>
          <a:p>
            <a:pPr eaLnBrk="0" fontAlgn="auto" hangingPunct="0">
              <a:spcBef>
                <a:spcPts val="0"/>
              </a:spcBef>
              <a:spcAft>
                <a:spcPts val="0"/>
              </a:spcAft>
              <a:defRPr/>
            </a:pPr>
            <a:r>
              <a:rPr lang="en-GB" sz="2400" dirty="0">
                <a:solidFill>
                  <a:srgbClr val="4A4A4A"/>
                </a:solidFill>
              </a:rPr>
              <a:t> </a:t>
            </a:r>
            <a:r>
              <a:rPr lang="en-GB" sz="2400" dirty="0" err="1">
                <a:solidFill>
                  <a:srgbClr val="4A4A4A"/>
                </a:solidFill>
              </a:rPr>
              <a:t>Rt</a:t>
            </a:r>
            <a:r>
              <a:rPr lang="en-GB" sz="2400" dirty="0">
                <a:solidFill>
                  <a:srgbClr val="4A4A4A"/>
                </a:solidFill>
              </a:rPr>
              <a:t> Hon. Andrew </a:t>
            </a:r>
            <a:r>
              <a:rPr lang="en-GB" sz="2400" dirty="0" err="1">
                <a:solidFill>
                  <a:srgbClr val="4A4A4A"/>
                </a:solidFill>
              </a:rPr>
              <a:t>Lansley</a:t>
            </a:r>
            <a:r>
              <a:rPr lang="en-GB" sz="2400" dirty="0">
                <a:solidFill>
                  <a:srgbClr val="4A4A4A"/>
                </a:solidFill>
              </a:rPr>
              <a:t> MP</a:t>
            </a:r>
          </a:p>
          <a:p>
            <a:pPr eaLnBrk="0" fontAlgn="auto" hangingPunct="0">
              <a:spcBef>
                <a:spcPts val="0"/>
              </a:spcBef>
              <a:spcAft>
                <a:spcPts val="0"/>
              </a:spcAft>
              <a:defRPr/>
            </a:pPr>
            <a:r>
              <a:rPr lang="en-GB" sz="2400" dirty="0">
                <a:solidFill>
                  <a:srgbClr val="4A4A4A"/>
                </a:solidFill>
              </a:rPr>
              <a:t>Speaking at NICE Conference 2012</a:t>
            </a:r>
          </a:p>
          <a:p>
            <a:pPr lvl="1" eaLnBrk="0" fontAlgn="auto" hangingPunct="0">
              <a:spcBef>
                <a:spcPts val="0"/>
              </a:spcBef>
              <a:spcAft>
                <a:spcPts val="0"/>
              </a:spcAft>
              <a:defRPr/>
            </a:pPr>
            <a:endParaRPr lang="en-GB" sz="2400" dirty="0">
              <a:solidFill>
                <a:srgbClr val="000000"/>
              </a:solidFill>
            </a:endParaRPr>
          </a:p>
          <a:p>
            <a:pPr eaLnBrk="0" fontAlgn="auto" hangingPunct="0">
              <a:spcBef>
                <a:spcPts val="0"/>
              </a:spcBef>
              <a:spcAft>
                <a:spcPts val="0"/>
              </a:spcAft>
              <a:defRPr/>
            </a:pPr>
            <a:r>
              <a:rPr lang="en-GB" sz="2400" dirty="0">
                <a:solidFill>
                  <a:srgbClr val="000000"/>
                </a:solidFill>
              </a:rPr>
              <a:t> </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5339" t="15195" r="33278" b="6142"/>
          <a:stretch>
            <a:fillRect/>
          </a:stretch>
        </p:blipFill>
        <p:spPr bwMode="auto">
          <a:xfrm>
            <a:off x="468313" y="1844675"/>
            <a:ext cx="2444750" cy="340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Title 1"/>
          <p:cNvSpPr>
            <a:spLocks noGrp="1"/>
          </p:cNvSpPr>
          <p:nvPr>
            <p:ph type="title"/>
          </p:nvPr>
        </p:nvSpPr>
        <p:spPr>
          <a:xfrm>
            <a:off x="666750" y="333375"/>
            <a:ext cx="7902575" cy="1143000"/>
          </a:xfrm>
        </p:spPr>
        <p:txBody>
          <a:bodyPr/>
          <a:lstStyle/>
          <a:p>
            <a:pPr eaLnBrk="1" hangingPunct="1"/>
            <a:r>
              <a:rPr lang="en-GB" altLang="en-US" sz="3600" dirty="0" smtClean="0">
                <a:latin typeface="Arial" charset="0"/>
                <a:ea typeface="ＭＳ Ｐゴシック" pitchFamily="34" charset="-128"/>
                <a:cs typeface="Arial" charset="0"/>
              </a:rPr>
              <a:t>Health and Social Care Act (2012)</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57" y="87930"/>
            <a:ext cx="8421074" cy="547200"/>
          </a:xfrm>
          <a:ln>
            <a:solidFill>
              <a:schemeClr val="tx1"/>
            </a:solidFill>
          </a:ln>
        </p:spPr>
        <p:txBody>
          <a:bodyPr/>
          <a:lstStyle/>
          <a:p>
            <a:r>
              <a:rPr lang="en-US" sz="2400" dirty="0" smtClean="0"/>
              <a:t>Better Decisions for Better Health</a:t>
            </a:r>
            <a:endParaRPr lang="en-US" sz="2400" dirty="0"/>
          </a:p>
        </p:txBody>
      </p:sp>
      <p:graphicFrame>
        <p:nvGraphicFramePr>
          <p:cNvPr id="5" name="Diagram 4"/>
          <p:cNvGraphicFramePr/>
          <p:nvPr>
            <p:extLst>
              <p:ext uri="{D42A27DB-BD31-4B8C-83A1-F6EECF244321}">
                <p14:modId xmlns:p14="http://schemas.microsoft.com/office/powerpoint/2010/main" val="3700465483"/>
              </p:ext>
            </p:extLst>
          </p:nvPr>
        </p:nvGraphicFramePr>
        <p:xfrm>
          <a:off x="1638300" y="20565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Bent-Up Arrow 17"/>
          <p:cNvSpPr/>
          <p:nvPr/>
        </p:nvSpPr>
        <p:spPr>
          <a:xfrm rot="10800000">
            <a:off x="2616199" y="2589923"/>
            <a:ext cx="1231900" cy="554827"/>
          </a:xfrm>
          <a:prstGeom prst="bentUpArrow">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Bent-Up Arrow 18"/>
          <p:cNvSpPr/>
          <p:nvPr/>
        </p:nvSpPr>
        <p:spPr>
          <a:xfrm rot="16200000">
            <a:off x="5832475" y="2220828"/>
            <a:ext cx="603250" cy="1244600"/>
          </a:xfrm>
          <a:prstGeom prst="bentUp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777998" y="4482228"/>
            <a:ext cx="1676400" cy="830997"/>
          </a:xfrm>
          <a:prstGeom prst="rect">
            <a:avLst/>
          </a:prstGeom>
          <a:noFill/>
        </p:spPr>
        <p:txBody>
          <a:bodyPr wrap="square" rtlCol="0">
            <a:spAutoFit/>
          </a:bodyPr>
          <a:lstStyle/>
          <a:p>
            <a:pPr algn="ctr"/>
            <a:r>
              <a:rPr lang="en-US" sz="1600" dirty="0" smtClean="0">
                <a:solidFill>
                  <a:schemeClr val="accent2">
                    <a:lumMod val="75000"/>
                  </a:schemeClr>
                </a:solidFill>
              </a:rPr>
              <a:t>Practical support and knowledge products</a:t>
            </a:r>
            <a:endParaRPr lang="en-US" sz="1600" dirty="0">
              <a:solidFill>
                <a:schemeClr val="accent2">
                  <a:lumMod val="75000"/>
                </a:schemeClr>
              </a:solidFill>
            </a:endParaRPr>
          </a:p>
        </p:txBody>
      </p:sp>
      <p:sp>
        <p:nvSpPr>
          <p:cNvPr id="21" name="TextBox 20"/>
          <p:cNvSpPr txBox="1"/>
          <p:nvPr/>
        </p:nvSpPr>
        <p:spPr>
          <a:xfrm>
            <a:off x="3695700" y="761128"/>
            <a:ext cx="2006600" cy="1323439"/>
          </a:xfrm>
          <a:prstGeom prst="rect">
            <a:avLst/>
          </a:prstGeom>
          <a:noFill/>
        </p:spPr>
        <p:txBody>
          <a:bodyPr wrap="square" rtlCol="0">
            <a:spAutoFit/>
          </a:bodyPr>
          <a:lstStyle/>
          <a:p>
            <a:pPr algn="ctr"/>
            <a:r>
              <a:rPr lang="en-US" sz="1600" dirty="0" smtClean="0">
                <a:solidFill>
                  <a:schemeClr val="accent6">
                    <a:lumMod val="75000"/>
                  </a:schemeClr>
                </a:solidFill>
              </a:rPr>
              <a:t>Evidence-informed, transparent, independent, consultative decision making processes</a:t>
            </a:r>
            <a:endParaRPr lang="en-US" sz="1600" dirty="0">
              <a:solidFill>
                <a:schemeClr val="accent6">
                  <a:lumMod val="75000"/>
                </a:schemeClr>
              </a:solidFill>
            </a:endParaRPr>
          </a:p>
        </p:txBody>
      </p:sp>
      <p:sp>
        <p:nvSpPr>
          <p:cNvPr id="22" name="TextBox 21"/>
          <p:cNvSpPr txBox="1"/>
          <p:nvPr/>
        </p:nvSpPr>
        <p:spPr>
          <a:xfrm>
            <a:off x="5765800" y="4499105"/>
            <a:ext cx="2006600" cy="1323439"/>
          </a:xfrm>
          <a:prstGeom prst="rect">
            <a:avLst/>
          </a:prstGeom>
          <a:noFill/>
        </p:spPr>
        <p:txBody>
          <a:bodyPr wrap="square" rtlCol="0">
            <a:spAutoFit/>
          </a:bodyPr>
          <a:lstStyle/>
          <a:p>
            <a:pPr algn="ctr"/>
            <a:r>
              <a:rPr lang="en-US" sz="1600" dirty="0" smtClean="0">
                <a:solidFill>
                  <a:srgbClr val="008000"/>
                </a:solidFill>
              </a:rPr>
              <a:t>More efficient and equitable resource allocation decisions with trade-offs made explicit</a:t>
            </a:r>
            <a:endParaRPr lang="en-US" sz="1600" dirty="0">
              <a:solidFill>
                <a:srgbClr val="008000"/>
              </a:solidFill>
            </a:endParaRPr>
          </a:p>
        </p:txBody>
      </p:sp>
      <p:sp>
        <p:nvSpPr>
          <p:cNvPr id="23" name="TextBox 22"/>
          <p:cNvSpPr txBox="1"/>
          <p:nvPr/>
        </p:nvSpPr>
        <p:spPr>
          <a:xfrm>
            <a:off x="889002" y="2053931"/>
            <a:ext cx="2882898" cy="523220"/>
          </a:xfrm>
          <a:prstGeom prst="rect">
            <a:avLst/>
          </a:prstGeom>
          <a:noFill/>
          <a:ln>
            <a:solidFill>
              <a:schemeClr val="accent6"/>
            </a:solidFill>
          </a:ln>
        </p:spPr>
        <p:txBody>
          <a:bodyPr wrap="square" rtlCol="0">
            <a:spAutoFit/>
          </a:bodyPr>
          <a:lstStyle/>
          <a:p>
            <a:pPr algn="ctr"/>
            <a:r>
              <a:rPr lang="en-US" sz="1400" dirty="0" smtClean="0">
                <a:solidFill>
                  <a:schemeClr val="accent6">
                    <a:lumMod val="75000"/>
                  </a:schemeClr>
                </a:solidFill>
              </a:rPr>
              <a:t>Demand-driven support</a:t>
            </a:r>
          </a:p>
          <a:p>
            <a:pPr algn="ctr"/>
            <a:r>
              <a:rPr lang="en-US" sz="1400" dirty="0" smtClean="0">
                <a:solidFill>
                  <a:schemeClr val="accent6">
                    <a:lumMod val="75000"/>
                  </a:schemeClr>
                </a:solidFill>
              </a:rPr>
              <a:t>Policy-informed knowledge products  </a:t>
            </a:r>
            <a:endParaRPr lang="en-US" sz="1400" dirty="0">
              <a:solidFill>
                <a:schemeClr val="accent6">
                  <a:lumMod val="75000"/>
                </a:schemeClr>
              </a:solidFill>
            </a:endParaRPr>
          </a:p>
        </p:txBody>
      </p:sp>
      <p:sp>
        <p:nvSpPr>
          <p:cNvPr id="24" name="TextBox 23"/>
          <p:cNvSpPr txBox="1"/>
          <p:nvPr/>
        </p:nvSpPr>
        <p:spPr>
          <a:xfrm>
            <a:off x="5588000" y="2076734"/>
            <a:ext cx="3390900" cy="738664"/>
          </a:xfrm>
          <a:prstGeom prst="rect">
            <a:avLst/>
          </a:prstGeom>
          <a:noFill/>
          <a:ln>
            <a:solidFill>
              <a:srgbClr val="008000"/>
            </a:solidFill>
          </a:ln>
        </p:spPr>
        <p:txBody>
          <a:bodyPr wrap="square" rtlCol="0">
            <a:spAutoFit/>
          </a:bodyPr>
          <a:lstStyle/>
          <a:p>
            <a:pPr algn="r"/>
            <a:r>
              <a:rPr lang="en-US" sz="1400" dirty="0" smtClean="0">
                <a:solidFill>
                  <a:srgbClr val="008000"/>
                </a:solidFill>
              </a:rPr>
              <a:t>Accountable institutions and processes protect politicians from vested interests and help defend tough choices</a:t>
            </a:r>
          </a:p>
        </p:txBody>
      </p:sp>
      <p:sp>
        <p:nvSpPr>
          <p:cNvPr id="2" name="Slide Number Placeholder 1"/>
          <p:cNvSpPr>
            <a:spLocks noGrp="1"/>
          </p:cNvSpPr>
          <p:nvPr>
            <p:ph type="sldNum" sz="quarter" idx="10"/>
          </p:nvPr>
        </p:nvSpPr>
        <p:spPr/>
        <p:txBody>
          <a:bodyPr/>
          <a:lstStyle/>
          <a:p>
            <a:pPr>
              <a:defRPr/>
            </a:pPr>
            <a:fld id="{823F4564-50C1-D149-8252-E7E213EFA136}" type="slidenum">
              <a:rPr lang="en-GB" smtClean="0"/>
              <a:pPr>
                <a:defRPr/>
              </a:pPr>
              <a:t>50</a:t>
            </a:fld>
            <a:endParaRPr lang="en-GB"/>
          </a:p>
        </p:txBody>
      </p:sp>
      <p:sp>
        <p:nvSpPr>
          <p:cNvPr id="3" name="5-Point Star 2"/>
          <p:cNvSpPr/>
          <p:nvPr/>
        </p:nvSpPr>
        <p:spPr>
          <a:xfrm>
            <a:off x="5397500" y="4152028"/>
            <a:ext cx="393700" cy="381000"/>
          </a:xfrm>
          <a:prstGeom prst="star5">
            <a:avLst>
              <a:gd name="adj" fmla="val 10053"/>
              <a:gd name="hf" fmla="val 105146"/>
              <a:gd name="vf" fmla="val 11055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5-Point Star 12"/>
          <p:cNvSpPr/>
          <p:nvPr/>
        </p:nvSpPr>
        <p:spPr>
          <a:xfrm>
            <a:off x="1079500" y="6411913"/>
            <a:ext cx="393700" cy="381000"/>
          </a:xfrm>
          <a:prstGeom prst="star5">
            <a:avLst>
              <a:gd name="adj" fmla="val 10053"/>
              <a:gd name="hf" fmla="val 105146"/>
              <a:gd name="vf" fmla="val 11055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1536699" y="6281003"/>
            <a:ext cx="7607301"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latin typeface="Arial" panose="020B0604020202020204" pitchFamily="34" charset="0"/>
                <a:cs typeface="Arial" panose="020B0604020202020204" pitchFamily="34" charset="0"/>
              </a:rPr>
              <a:t>There </a:t>
            </a:r>
            <a:r>
              <a:rPr lang="en-US" sz="1100" dirty="0">
                <a:latin typeface="Arial" panose="020B0604020202020204" pitchFamily="34" charset="0"/>
                <a:cs typeface="Arial" panose="020B0604020202020204" pitchFamily="34" charset="0"/>
              </a:rPr>
              <a:t>is a complex translation process between “better decisions” and “better health” depending on the link between decisions and budgets, budgets and payments/transfers, transfers and delivery system, </a:t>
            </a:r>
            <a:r>
              <a:rPr lang="en-US" sz="1100" dirty="0" smtClean="0">
                <a:latin typeface="Arial" panose="020B0604020202020204" pitchFamily="34" charset="0"/>
                <a:cs typeface="Arial" panose="020B0604020202020204" pitchFamily="34" charset="0"/>
              </a:rPr>
              <a:t>readiness and effectiveness </a:t>
            </a:r>
            <a:r>
              <a:rPr lang="en-US" sz="1100" dirty="0">
                <a:latin typeface="Arial" panose="020B0604020202020204" pitchFamily="34" charset="0"/>
                <a:cs typeface="Arial" panose="020B0604020202020204" pitchFamily="34" charset="0"/>
              </a:rPr>
              <a:t>of </a:t>
            </a:r>
            <a:r>
              <a:rPr lang="en-US" sz="1100" dirty="0" smtClean="0">
                <a:latin typeface="Arial" panose="020B0604020202020204" pitchFamily="34" charset="0"/>
                <a:cs typeface="Arial" panose="020B0604020202020204" pitchFamily="34" charset="0"/>
              </a:rPr>
              <a:t>delivery and implementation and also the validity and reliability of the original data informing the analysis.</a:t>
            </a:r>
            <a:endParaRPr lang="en-US" sz="11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stretch>
            <a:fillRect/>
          </a:stretch>
        </p:blipFill>
        <p:spPr>
          <a:xfrm>
            <a:off x="209550" y="864034"/>
            <a:ext cx="1568448" cy="465017"/>
          </a:xfrm>
          <a:prstGeom prst="rect">
            <a:avLst/>
          </a:prstGeom>
        </p:spPr>
      </p:pic>
      <p:pic>
        <p:nvPicPr>
          <p:cNvPr id="16" name="Picture 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6" y="4982879"/>
            <a:ext cx="920751" cy="33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1269" y="890012"/>
            <a:ext cx="2097631" cy="43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107" y="3419321"/>
            <a:ext cx="1276350" cy="54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a:hlinkClick r:id="rId15"/>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95519" y="5548242"/>
            <a:ext cx="1523346" cy="6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7"/>
          <a:stretch>
            <a:fillRect/>
          </a:stretch>
        </p:blipFill>
        <p:spPr>
          <a:xfrm>
            <a:off x="7930084" y="3806534"/>
            <a:ext cx="1105836" cy="475567"/>
          </a:xfrm>
          <a:prstGeom prst="rect">
            <a:avLst/>
          </a:prstGeom>
        </p:spPr>
      </p:pic>
      <p:pic>
        <p:nvPicPr>
          <p:cNvPr id="28" name="Picture 7">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9354" y="5472735"/>
            <a:ext cx="1394689" cy="50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663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663030"/>
            <a:ext cx="5256584" cy="263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51" name="Picture 3" descr="\\nice.nhs.uk\Data\International\PARTNER ORGANISATIONS\Gates\iDSI (formerly iDSN)\Communications and dissemination\IDSI logos\iDSI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068960"/>
            <a:ext cx="3960439" cy="198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2592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4213" y="115888"/>
            <a:ext cx="7902575" cy="1143000"/>
          </a:xfrm>
        </p:spPr>
        <p:txBody>
          <a:bodyPr/>
          <a:lstStyle/>
          <a:p>
            <a:pPr eaLnBrk="1" hangingPunct="1"/>
            <a:r>
              <a:rPr lang="en-GB" altLang="en-US" sz="3600" dirty="0" smtClean="0">
                <a:latin typeface="Arial" charset="0"/>
                <a:ea typeface="ＭＳ Ｐゴシック" pitchFamily="34" charset="-128"/>
                <a:cs typeface="Arial" charset="0"/>
              </a:rPr>
              <a:t>NICE is a </a:t>
            </a:r>
            <a:br>
              <a:rPr lang="en-GB" altLang="en-US" sz="3600" dirty="0" smtClean="0">
                <a:latin typeface="Arial" charset="0"/>
                <a:ea typeface="ＭＳ Ｐゴシック" pitchFamily="34" charset="-128"/>
                <a:cs typeface="Arial" charset="0"/>
              </a:rPr>
            </a:br>
            <a:r>
              <a:rPr lang="en-GB" altLang="en-US" sz="3600" dirty="0" smtClean="0">
                <a:latin typeface="Arial" charset="0"/>
                <a:ea typeface="ＭＳ Ｐゴシック" pitchFamily="34" charset="-128"/>
                <a:cs typeface="Arial" charset="0"/>
              </a:rPr>
              <a:t>“Non Departmental Public Body”</a:t>
            </a:r>
          </a:p>
        </p:txBody>
      </p:sp>
      <p:sp>
        <p:nvSpPr>
          <p:cNvPr id="9219" name="Content Placeholder 2"/>
          <p:cNvSpPr>
            <a:spLocks noGrp="1"/>
          </p:cNvSpPr>
          <p:nvPr>
            <p:ph idx="1"/>
          </p:nvPr>
        </p:nvSpPr>
        <p:spPr>
          <a:xfrm>
            <a:off x="684213" y="1484313"/>
            <a:ext cx="4824412" cy="4494212"/>
          </a:xfrm>
        </p:spPr>
        <p:txBody>
          <a:bodyPr/>
          <a:lstStyle/>
          <a:p>
            <a:pPr eaLnBrk="1" hangingPunct="1">
              <a:spcBef>
                <a:spcPts val="600"/>
              </a:spcBef>
              <a:spcAft>
                <a:spcPts val="600"/>
              </a:spcAft>
              <a:buClr>
                <a:srgbClr val="4A4A4A"/>
              </a:buClr>
            </a:pPr>
            <a:r>
              <a:rPr lang="en-GB" altLang="en-US" sz="2000" dirty="0" smtClean="0">
                <a:latin typeface="Arial" charset="0"/>
                <a:ea typeface="ＭＳ Ｐゴシック" pitchFamily="34" charset="-128"/>
                <a:cs typeface="Arial" charset="0"/>
              </a:rPr>
              <a:t>No longer a Special Health Authority from 1 April 2013</a:t>
            </a:r>
          </a:p>
          <a:p>
            <a:pPr eaLnBrk="1" hangingPunct="1">
              <a:spcBef>
                <a:spcPts val="600"/>
              </a:spcBef>
              <a:spcAft>
                <a:spcPts val="600"/>
              </a:spcAft>
              <a:buClr>
                <a:srgbClr val="4A4A4A"/>
              </a:buClr>
            </a:pPr>
            <a:r>
              <a:rPr lang="en-GB" altLang="en-US" sz="2000" dirty="0" smtClean="0">
                <a:latin typeface="Arial" charset="0"/>
                <a:ea typeface="ＭＳ Ｐゴシック" pitchFamily="34" charset="-128"/>
                <a:cs typeface="Arial" charset="0"/>
              </a:rPr>
              <a:t>Renamed “National Institute for Health and </a:t>
            </a:r>
            <a:r>
              <a:rPr lang="en-GB" altLang="en-US" sz="2000" b="1" i="1" dirty="0" smtClean="0">
                <a:latin typeface="Arial" charset="0"/>
                <a:ea typeface="ＭＳ Ｐゴシック" pitchFamily="34" charset="-128"/>
                <a:cs typeface="Arial" charset="0"/>
              </a:rPr>
              <a:t>Care</a:t>
            </a:r>
            <a:r>
              <a:rPr lang="en-GB" altLang="en-US" sz="2000" dirty="0" smtClean="0">
                <a:latin typeface="Arial" charset="0"/>
                <a:ea typeface="ＭＳ Ｐゴシック" pitchFamily="34" charset="-128"/>
                <a:cs typeface="Arial" charset="0"/>
              </a:rPr>
              <a:t> Excellence”</a:t>
            </a:r>
          </a:p>
          <a:p>
            <a:pPr eaLnBrk="1" hangingPunct="1">
              <a:spcBef>
                <a:spcPts val="600"/>
              </a:spcBef>
              <a:spcAft>
                <a:spcPts val="600"/>
              </a:spcAft>
              <a:buClr>
                <a:srgbClr val="4A4A4A"/>
              </a:buClr>
            </a:pPr>
            <a:r>
              <a:rPr lang="en-GB" altLang="en-US" sz="2000" dirty="0" smtClean="0">
                <a:latin typeface="Arial" charset="0"/>
                <a:ea typeface="ＭＳ Ｐゴシック" pitchFamily="34" charset="-128"/>
                <a:cs typeface="Arial" charset="0"/>
              </a:rPr>
              <a:t>NICE enshrined in primary legislation</a:t>
            </a:r>
          </a:p>
          <a:p>
            <a:pPr eaLnBrk="1" hangingPunct="1">
              <a:spcBef>
                <a:spcPts val="600"/>
              </a:spcBef>
              <a:spcAft>
                <a:spcPts val="600"/>
              </a:spcAft>
              <a:buClr>
                <a:srgbClr val="4A4A4A"/>
              </a:buClr>
            </a:pPr>
            <a:r>
              <a:rPr lang="en-GB" altLang="en-US" sz="2000" dirty="0" smtClean="0">
                <a:latin typeface="Arial" charset="0"/>
                <a:ea typeface="ＭＳ Ｐゴシック" pitchFamily="34" charset="-128"/>
                <a:cs typeface="Arial" charset="0"/>
              </a:rPr>
              <a:t>Greater independence from government </a:t>
            </a:r>
          </a:p>
          <a:p>
            <a:pPr eaLnBrk="1" hangingPunct="1">
              <a:spcBef>
                <a:spcPts val="600"/>
              </a:spcBef>
              <a:spcAft>
                <a:spcPts val="600"/>
              </a:spcAft>
              <a:buClr>
                <a:srgbClr val="4A4A4A"/>
              </a:buClr>
            </a:pPr>
            <a:r>
              <a:rPr lang="en-GB" altLang="en-US" sz="2000" dirty="0" smtClean="0">
                <a:latin typeface="Arial" charset="0"/>
                <a:ea typeface="ＭＳ Ｐゴシック" pitchFamily="34" charset="-128"/>
                <a:cs typeface="Arial" charset="0"/>
              </a:rPr>
              <a:t>Remit expanded beyond the NHS to cover social care</a:t>
            </a:r>
          </a:p>
        </p:txBody>
      </p:sp>
      <p:pic>
        <p:nvPicPr>
          <p:cNvPr id="9220" name="Picture 4" descr="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628800"/>
            <a:ext cx="2555875" cy="382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765175" y="600075"/>
            <a:ext cx="7885113" cy="838200"/>
          </a:xfrm>
        </p:spPr>
        <p:txBody>
          <a:bodyPr/>
          <a:lstStyle/>
          <a:p>
            <a:pPr eaLnBrk="1" hangingPunct="1"/>
            <a:r>
              <a:rPr lang="en-GB" altLang="en-US" dirty="0" smtClean="0">
                <a:latin typeface="Arial" charset="0"/>
                <a:ea typeface="ＭＳ Ｐゴシック" pitchFamily="34" charset="-128"/>
                <a:cs typeface="Arial" charset="0"/>
              </a:rPr>
              <a:t>NICE….what is it now ? </a:t>
            </a:r>
          </a:p>
        </p:txBody>
      </p:sp>
      <p:sp>
        <p:nvSpPr>
          <p:cNvPr id="25605" name="Rectangle 5"/>
          <p:cNvSpPr>
            <a:spLocks noChangeArrowheads="1"/>
          </p:cNvSpPr>
          <p:nvPr/>
        </p:nvSpPr>
        <p:spPr bwMode="auto">
          <a:xfrm>
            <a:off x="828675" y="1268413"/>
            <a:ext cx="76962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4A4A4A"/>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2800">
                <a:solidFill>
                  <a:srgbClr val="4A4A4A"/>
                </a:solidFill>
                <a:latin typeface="Arial" charset="0"/>
                <a:ea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ea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ea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ea typeface="Arial" charset="0"/>
                <a:cs typeface="Arial" charset="0"/>
              </a:defRPr>
            </a:lvl9pPr>
          </a:lstStyle>
          <a:p>
            <a:pPr algn="ctr" eaLnBrk="1" hangingPunct="1">
              <a:spcBef>
                <a:spcPct val="50000"/>
              </a:spcBef>
              <a:buFontTx/>
              <a:buNone/>
            </a:pPr>
            <a:endParaRPr lang="en-GB" altLang="en-US" sz="1800">
              <a:solidFill>
                <a:schemeClr val="tx1"/>
              </a:solidFill>
            </a:endParaRPr>
          </a:p>
        </p:txBody>
      </p:sp>
      <p:sp>
        <p:nvSpPr>
          <p:cNvPr id="6148" name="TextBox 6"/>
          <p:cNvSpPr txBox="1">
            <a:spLocks noChangeArrowheads="1"/>
          </p:cNvSpPr>
          <p:nvPr/>
        </p:nvSpPr>
        <p:spPr bwMode="auto">
          <a:xfrm>
            <a:off x="933450" y="1484313"/>
            <a:ext cx="748665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3200" dirty="0"/>
              <a:t>The National Institute for Health and Care Excellence (NICE) provides national guidance and advice to improve health and social care</a:t>
            </a:r>
          </a:p>
          <a:p>
            <a:pPr eaLnBrk="1" hangingPunct="1"/>
            <a:endParaRPr lang="en-GB" altLang="en-US" dirty="0"/>
          </a:p>
          <a:p>
            <a:pPr eaLnBrk="1" hangingPunct="1"/>
            <a:r>
              <a:rPr lang="en-GB" altLang="en-US" dirty="0"/>
              <a:t>We do this by:</a:t>
            </a:r>
          </a:p>
          <a:p>
            <a:pPr eaLnBrk="1" hangingPunct="1"/>
            <a:r>
              <a:rPr lang="en-GB" altLang="en-US" dirty="0"/>
              <a:t>•	Producing </a:t>
            </a:r>
            <a:r>
              <a:rPr lang="en-GB" altLang="en-US" b="1" i="1" dirty="0"/>
              <a:t>evidence-based guidance </a:t>
            </a:r>
            <a:r>
              <a:rPr lang="en-GB" altLang="en-US" dirty="0"/>
              <a:t>and advice for health, 	public health and social care practitioners.</a:t>
            </a:r>
          </a:p>
          <a:p>
            <a:pPr eaLnBrk="1" hangingPunct="1"/>
            <a:r>
              <a:rPr lang="en-GB" altLang="en-US" dirty="0"/>
              <a:t>•	Developing </a:t>
            </a:r>
            <a:r>
              <a:rPr lang="en-GB" altLang="en-US" b="1" i="1" dirty="0"/>
              <a:t>quality standards and performance metrics </a:t>
            </a:r>
            <a:r>
              <a:rPr lang="en-GB" altLang="en-US" dirty="0"/>
              <a:t>for 	those providing and commissioning health, public health and 	social care services;</a:t>
            </a:r>
          </a:p>
          <a:p>
            <a:pPr eaLnBrk="1" hangingPunct="1"/>
            <a:r>
              <a:rPr lang="en-GB" altLang="en-US" dirty="0"/>
              <a:t>•	Providing a </a:t>
            </a:r>
            <a:r>
              <a:rPr lang="en-GB" altLang="en-US" b="1" i="1" dirty="0"/>
              <a:t>range of information services </a:t>
            </a:r>
            <a:r>
              <a:rPr lang="en-GB" altLang="en-US" dirty="0"/>
              <a:t>for commissioners, 	practitioners and managers across the spectrum of health and 	social care.</a:t>
            </a:r>
          </a:p>
          <a:p>
            <a:pPr eaLnBrk="1" hangingPunct="1"/>
            <a:endParaRPr lang="en-GB"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457200" y="-242888"/>
            <a:ext cx="8229600" cy="1143001"/>
          </a:xfrm>
        </p:spPr>
        <p:txBody>
          <a:bodyPr/>
          <a:lstStyle/>
          <a:p>
            <a:pPr eaLnBrk="1" hangingPunct="1"/>
            <a:r>
              <a:rPr lang="en-GB" altLang="en-US" dirty="0" smtClean="0"/>
              <a:t>NICE: changes and evolution</a:t>
            </a:r>
          </a:p>
        </p:txBody>
      </p:sp>
      <p:pic>
        <p:nvPicPr>
          <p:cNvPr id="819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08025"/>
            <a:ext cx="8135937" cy="552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684213" y="4865077"/>
            <a:ext cx="792895" cy="164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6538" y="4447908"/>
            <a:ext cx="621323" cy="600164"/>
          </a:xfrm>
          <a:prstGeom prst="rect">
            <a:avLst/>
          </a:prstGeom>
          <a:noFill/>
        </p:spPr>
        <p:txBody>
          <a:bodyPr wrap="square" rtlCol="0">
            <a:spAutoFit/>
          </a:bodyPr>
          <a:lstStyle/>
          <a:p>
            <a:r>
              <a:rPr lang="en-GB" sz="1100" b="1" dirty="0" smtClean="0">
                <a:solidFill>
                  <a:srgbClr val="FF0000"/>
                </a:solidFill>
              </a:rPr>
              <a:t>~30 WTE; £11M</a:t>
            </a:r>
            <a:endParaRPr lang="en-GB" sz="1100" b="1" dirty="0">
              <a:solidFill>
                <a:srgbClr val="FF0000"/>
              </a:solidFill>
            </a:endParaRPr>
          </a:p>
        </p:txBody>
      </p:sp>
      <p:cxnSp>
        <p:nvCxnSpPr>
          <p:cNvPr id="6" name="Straight Arrow Connector 5"/>
          <p:cNvCxnSpPr/>
          <p:nvPr/>
        </p:nvCxnSpPr>
        <p:spPr>
          <a:xfrm flipH="1">
            <a:off x="6564923" y="900113"/>
            <a:ext cx="1559169" cy="565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24091" y="708025"/>
            <a:ext cx="696059" cy="600164"/>
          </a:xfrm>
          <a:prstGeom prst="rect">
            <a:avLst/>
          </a:prstGeom>
          <a:noFill/>
        </p:spPr>
        <p:txBody>
          <a:bodyPr wrap="square" rtlCol="0">
            <a:spAutoFit/>
          </a:bodyPr>
          <a:lstStyle/>
          <a:p>
            <a:r>
              <a:rPr lang="en-GB" sz="1100" b="1" dirty="0" smtClean="0">
                <a:solidFill>
                  <a:srgbClr val="FF0000"/>
                </a:solidFill>
              </a:rPr>
              <a:t>560 WTE; £67.2M</a:t>
            </a:r>
            <a:endParaRPr lang="en-GB" sz="1100" b="1" dirty="0">
              <a:solidFill>
                <a:srgbClr val="FF0000"/>
              </a:solidFill>
            </a:endParaRPr>
          </a:p>
        </p:txBody>
      </p:sp>
    </p:spTree>
    <p:extLst>
      <p:ext uri="{BB962C8B-B14F-4D97-AF65-F5344CB8AC3E}">
        <p14:creationId xmlns:p14="http://schemas.microsoft.com/office/powerpoint/2010/main" val="65002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GB" altLang="en-US" sz="3600" b="1" smtClean="0">
                <a:latin typeface="Arial" charset="0"/>
                <a:ea typeface="ＭＳ Ｐゴシック" pitchFamily="34" charset="-128"/>
                <a:cs typeface="Arial" charset="0"/>
              </a:rPr>
              <a:t>Core principles of NICE’s work</a:t>
            </a:r>
          </a:p>
        </p:txBody>
      </p:sp>
      <p:sp>
        <p:nvSpPr>
          <p:cNvPr id="9219" name="Rectangle 5"/>
          <p:cNvSpPr>
            <a:spLocks noGrp="1" noChangeArrowheads="1"/>
          </p:cNvSpPr>
          <p:nvPr>
            <p:ph type="body" idx="1"/>
          </p:nvPr>
        </p:nvSpPr>
        <p:spPr>
          <a:xfrm>
            <a:off x="708025" y="1600200"/>
            <a:ext cx="7902575" cy="3471863"/>
          </a:xfrm>
        </p:spPr>
        <p:txBody>
          <a:bodyPr/>
          <a:lstStyle/>
          <a:p>
            <a:pPr eaLnBrk="1" hangingPunct="1"/>
            <a:r>
              <a:rPr lang="en-GB" altLang="en-US" sz="2800" smtClean="0">
                <a:latin typeface="Arial" charset="0"/>
                <a:ea typeface="ＭＳ Ｐゴシック" pitchFamily="34" charset="-128"/>
                <a:cs typeface="Arial" charset="0"/>
              </a:rPr>
              <a:t>Based on the best evidence available</a:t>
            </a:r>
          </a:p>
          <a:p>
            <a:pPr eaLnBrk="1" hangingPunct="1"/>
            <a:r>
              <a:rPr lang="en-GB" altLang="en-US" sz="2800" smtClean="0">
                <a:latin typeface="Arial" charset="0"/>
                <a:ea typeface="ＭＳ Ｐゴシック" pitchFamily="34" charset="-128"/>
                <a:cs typeface="Arial" charset="0"/>
              </a:rPr>
              <a:t>Expert input</a:t>
            </a:r>
          </a:p>
          <a:p>
            <a:pPr eaLnBrk="1" hangingPunct="1"/>
            <a:r>
              <a:rPr lang="en-GB" altLang="en-US" sz="2800" smtClean="0">
                <a:latin typeface="Arial" charset="0"/>
                <a:ea typeface="ＭＳ Ｐゴシック" pitchFamily="34" charset="-128"/>
                <a:cs typeface="Arial" charset="0"/>
              </a:rPr>
              <a:t>Patient and carer involvement</a:t>
            </a:r>
          </a:p>
          <a:p>
            <a:pPr eaLnBrk="1" hangingPunct="1"/>
            <a:r>
              <a:rPr lang="en-GB" altLang="en-US" sz="2800" smtClean="0">
                <a:latin typeface="Arial" charset="0"/>
                <a:ea typeface="ＭＳ Ｐゴシック" pitchFamily="34" charset="-128"/>
                <a:cs typeface="Arial" charset="0"/>
              </a:rPr>
              <a:t>Independent advisory committees</a:t>
            </a:r>
          </a:p>
          <a:p>
            <a:pPr eaLnBrk="1" hangingPunct="1"/>
            <a:r>
              <a:rPr lang="en-GB" altLang="en-US" sz="2800" smtClean="0">
                <a:latin typeface="Arial" charset="0"/>
                <a:ea typeface="ＭＳ Ｐゴシック" pitchFamily="34" charset="-128"/>
                <a:cs typeface="Arial" charset="0"/>
              </a:rPr>
              <a:t>Genuine consultation</a:t>
            </a:r>
          </a:p>
          <a:p>
            <a:pPr eaLnBrk="1" hangingPunct="1"/>
            <a:r>
              <a:rPr lang="en-GB" altLang="en-US" sz="2800" smtClean="0">
                <a:latin typeface="Arial" charset="0"/>
                <a:ea typeface="ＭＳ Ｐゴシック" pitchFamily="34" charset="-128"/>
                <a:cs typeface="Arial" charset="0"/>
              </a:rPr>
              <a:t>Regular review</a:t>
            </a:r>
          </a:p>
          <a:p>
            <a:pPr eaLnBrk="1" hangingPunct="1"/>
            <a:r>
              <a:rPr lang="en-GB" altLang="en-US" sz="2800" smtClean="0">
                <a:latin typeface="Arial" charset="0"/>
                <a:ea typeface="ＭＳ Ｐゴシック" pitchFamily="34" charset="-128"/>
                <a:cs typeface="Arial" charset="0"/>
              </a:rPr>
              <a:t>Open and transparent process</a:t>
            </a:r>
          </a:p>
          <a:p>
            <a:pPr eaLnBrk="1" hangingPunct="1"/>
            <a:r>
              <a:rPr lang="en-GB" altLang="en-US" sz="2800" smtClean="0">
                <a:latin typeface="Arial" charset="0"/>
                <a:ea typeface="ＭＳ Ｐゴシック" pitchFamily="34" charset="-128"/>
                <a:cs typeface="Arial" charset="0"/>
              </a:rPr>
              <a:t>Social values and equity considerations</a:t>
            </a:r>
          </a:p>
        </p:txBody>
      </p:sp>
    </p:spTree>
    <p:extLst>
      <p:ext uri="{BB962C8B-B14F-4D97-AF65-F5344CB8AC3E}">
        <p14:creationId xmlns:p14="http://schemas.microsoft.com/office/powerpoint/2010/main" val="3751075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3490</TotalTime>
  <Words>5553</Words>
  <Application>Microsoft Office PowerPoint</Application>
  <PresentationFormat>On-screen Show (4:3)</PresentationFormat>
  <Paragraphs>646</Paragraphs>
  <Slides>51</Slides>
  <Notes>28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Overview</vt:lpstr>
      <vt:lpstr>Why NICE was set up</vt:lpstr>
      <vt:lpstr>PowerPoint Presentation</vt:lpstr>
      <vt:lpstr>Health and Social Care Act (2012)</vt:lpstr>
      <vt:lpstr>NICE is a  “Non Departmental Public Body”</vt:lpstr>
      <vt:lpstr>NICE….what is it now ? </vt:lpstr>
      <vt:lpstr>NICE: changes and evolution</vt:lpstr>
      <vt:lpstr>Core principles of NICE’s work</vt:lpstr>
      <vt:lpstr>Role of cost effectiveness in NICE guidance (SVJ, 2008)</vt:lpstr>
      <vt:lpstr>NICE Technology appraisals</vt:lpstr>
      <vt:lpstr>NICE: Assessment vs. Appraisal</vt:lpstr>
      <vt:lpstr>PowerPoint Presentation</vt:lpstr>
      <vt:lpstr>Pricing of pharmaceuticals in the UK and NICE </vt:lpstr>
      <vt:lpstr>Pricing </vt:lpstr>
      <vt:lpstr>The PPRS is the UK’s current pricing system for branded medicines</vt:lpstr>
      <vt:lpstr>Calls to reform PPRS…</vt:lpstr>
      <vt:lpstr>Proposals from 2010-2014 for “Value based pricing” and multiple thresholds (1)</vt:lpstr>
      <vt:lpstr>Proposals from 2010-2014 for “Value based pricing” and multiple thresholds (2)</vt:lpstr>
      <vt:lpstr>2014 PPRS</vt:lpstr>
      <vt:lpstr>Reflecting Value in the PPRS: Flexible Pricing and Patient Access Schemes</vt:lpstr>
      <vt:lpstr>Flexible Pricing</vt:lpstr>
      <vt:lpstr>Key principles of PAS</vt:lpstr>
      <vt:lpstr>Examples of PAS in NICE guidance (1)</vt:lpstr>
      <vt:lpstr>Examples of PAS in NICE guidance (2)</vt:lpstr>
      <vt:lpstr>Controversies and challenges…</vt:lpstr>
      <vt:lpstr>Cancer Drugs Fund (1)</vt:lpstr>
      <vt:lpstr>Cancer Drugs Fund (2)</vt:lpstr>
      <vt:lpstr>Reinventing NICE?</vt:lpstr>
      <vt:lpstr>Cancer Drugs Fund (3)</vt:lpstr>
      <vt:lpstr>Looking beyond the assessment of individual “technologies” – clinical guidelines, pathways and quality</vt:lpstr>
      <vt:lpstr>Clinical guidelines - what are they?</vt:lpstr>
      <vt:lpstr>NICE Pathways</vt:lpstr>
      <vt:lpstr>NICE Pathways</vt:lpstr>
      <vt:lpstr>Developing guidelines –  some challenges….</vt:lpstr>
      <vt:lpstr>From evidence to setting standards and improving quality</vt:lpstr>
      <vt:lpstr>What are quality standards?</vt:lpstr>
      <vt:lpstr>Quality and the Health and Social Care Act 2012 Care Act 2012: NICE’s Quality Standards</vt:lpstr>
      <vt:lpstr>Quality Standards aim to improve quality and reduce variation</vt:lpstr>
      <vt:lpstr>Quality Standards do not:</vt:lpstr>
      <vt:lpstr>QS are an evolutionary process which drives improvement</vt:lpstr>
      <vt:lpstr>Example: Colorectal Cancer Quality Standard (QS20)</vt:lpstr>
      <vt:lpstr>Incentives and indicators: the “Quality and Outcomes Framework”</vt:lpstr>
      <vt:lpstr>In 2009, Ministers ask NICE to:</vt:lpstr>
      <vt:lpstr>The NICE criteria for selecting  indicators (2015) – multiple settings</vt:lpstr>
      <vt:lpstr>Key lessons from UK QOF</vt:lpstr>
      <vt:lpstr>PowerPoint Presentation</vt:lpstr>
      <vt:lpstr>PowerPoint Presentation</vt:lpstr>
      <vt:lpstr>Going global…..the International Decision Support Initiative (iDSI)</vt:lpstr>
      <vt:lpstr>Better Decisions for Better Health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Summerfield</dc:creator>
  <cp:lastModifiedBy>Francis Ruiz</cp:lastModifiedBy>
  <cp:revision>189</cp:revision>
  <dcterms:created xsi:type="dcterms:W3CDTF">2013-02-21T10:07:32Z</dcterms:created>
  <dcterms:modified xsi:type="dcterms:W3CDTF">2016-03-30T09:52:08Z</dcterms:modified>
</cp:coreProperties>
</file>