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1"/>
  </p:sldMasterIdLst>
  <p:notesMasterIdLst>
    <p:notesMasterId r:id="rId5"/>
  </p:notesMasterIdLst>
  <p:sldIdLst>
    <p:sldId id="258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77AC-652E-4DE7-BE12-D8250DE5539E}" type="datetimeFigureOut">
              <a:rPr lang="en-GB" smtClean="0"/>
              <a:t>18/05/2016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0B51A-BFE7-4460-BFF4-634F4F5BD2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3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275487-89A7-4C18-83CE-5D2BD07A1419}" type="datetime1">
              <a:rPr lang="en-US" smtClean="0">
                <a:solidFill>
                  <a:prstClr val="white"/>
                </a:solidFill>
                <a:latin typeface="Century Gothic"/>
              </a:rPr>
              <a:t>5/18/2016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4637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6657-0903-4370-90F2-5107976A7C85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1958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E1F9-5E3A-4A00-9FE8-7909A0F20A85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52074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F521E-62AF-4806-9BB4-FEB1005FC7C1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6604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3E1AB-94EB-4DB0-8FB5-1D3E3D19B97A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32226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5693-D57B-430F-BA5B-BB1671C1F898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41ED-22D9-48D6-AD92-DEFB122789E0}" type="slidenum">
              <a:rPr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4870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4623FC6-3ACB-417C-8BF3-3AD005898C17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09585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E2D8-F22F-47A2-8A8A-D921D4C93987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42D2-6EC0-47EE-B633-BA0A345679BF}" type="slidenum">
              <a:rPr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67582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ACD-C744-4788-BBBA-586C04F9BC61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38350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AEA52-560A-449A-B10A-C41B4B11DC8B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29741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F9A0-09A0-4445-9C95-1DB0D571F7BC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181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F49445D-E7C4-4248-A39C-020B4EAE7571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317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3A64013-AFA6-49A6-849A-8D9A8CA9D4A5}" type="datetime1">
              <a:rPr lang="en-US" smtClean="0">
                <a:solidFill>
                  <a:prstClr val="white"/>
                </a:solidFill>
                <a:latin typeface="Century Gothic"/>
              </a:rPr>
              <a:t>5/18/2016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F02B71-8991-4516-A01E-F1A9ACD28BDC}" type="slidenum">
              <a:rPr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pPr/>
              <a:t>‹#›</a:t>
            </a:fld>
            <a:endParaRPr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42571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1C9F92AA-2936-4C48-B36A-64BD63B74584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2939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DA0DB84E-139F-4206-80A5-9EC676CD86BE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0928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6356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B4CA-D028-4619-AD26-5CDB7D5DD873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176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98496-8BF2-4148-92B3-907E1146C8E9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652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0D226-2E31-485A-8CC4-3F4F9C64091E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083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9547E15-7D14-4A4A-80A4-5EF84E73EC40}" type="datetime1">
              <a:rPr lang="en-US" smtClean="0">
                <a:solidFill>
                  <a:srgbClr val="1F497D">
                    <a:lumMod val="60000"/>
                    <a:lumOff val="40000"/>
                  </a:srgbClr>
                </a:solidFill>
                <a:latin typeface="Century Gothic"/>
              </a:rPr>
              <a:t>5/18/2016</a:t>
            </a:fld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>
              <a:solidFill>
                <a:srgbClr val="1F497D">
                  <a:lumMod val="60000"/>
                  <a:lumOff val="40000"/>
                </a:srgbClr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‹#›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600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1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199" y="1343655"/>
            <a:ext cx="8229600" cy="51405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65000"/>
              <a:buFont typeface="Wingdings 2" pitchFamily="18" charset="2"/>
              <a:buBlip>
                <a:blip r:embed="rId2"/>
              </a:buBlip>
            </a:pPr>
            <a:r>
              <a:rPr lang="en-US" sz="2800" dirty="0" smtClean="0">
                <a:latin typeface="Tw Cen MT" pitchFamily="34" charset="0"/>
              </a:rPr>
              <a:t>Vision: To be an agency producing outputs that contribute to optimal efficiency of the Indo</a:t>
            </a:r>
            <a:r>
              <a:rPr lang="en-US" sz="2800" dirty="0" smtClean="0">
                <a:solidFill>
                  <a:schemeClr val="bg1"/>
                </a:solidFill>
                <a:latin typeface="Tw Cen MT" pitchFamily="34" charset="0"/>
              </a:rPr>
              <a:t>nesian </a:t>
            </a:r>
            <a:r>
              <a:rPr lang="en-US" sz="2800" dirty="0" smtClean="0">
                <a:latin typeface="Tw Cen MT" pitchFamily="34" charset="0"/>
              </a:rPr>
              <a:t>Universal Health Coverage (UHC)</a:t>
            </a:r>
            <a:r>
              <a:rPr lang="id-ID" sz="2800" dirty="0" smtClean="0">
                <a:latin typeface="Tw Cen MT" pitchFamily="34" charset="0"/>
              </a:rPr>
              <a:t> </a:t>
            </a:r>
          </a:p>
          <a:p>
            <a:pPr>
              <a:buSzPct val="65000"/>
              <a:buFont typeface="Wingdings 2" pitchFamily="18" charset="2"/>
              <a:buBlip>
                <a:blip r:embed="rId2"/>
              </a:buBlip>
            </a:pPr>
            <a:r>
              <a:rPr lang="en-US" sz="2800" dirty="0" smtClean="0">
                <a:latin typeface="Tw Cen MT" pitchFamily="34" charset="0"/>
              </a:rPr>
              <a:t>Mission: To ensure that all Indonesians received all necessary health technologies at affordable costs</a:t>
            </a:r>
          </a:p>
          <a:p>
            <a:pPr>
              <a:buSzPct val="65000"/>
              <a:buFont typeface="Wingdings 2" pitchFamily="18" charset="2"/>
              <a:buBlip>
                <a:blip r:embed="rId2"/>
              </a:buBlip>
            </a:pPr>
            <a:r>
              <a:rPr lang="en-US" sz="2800" dirty="0" smtClean="0">
                <a:latin typeface="Tw Cen MT" pitchFamily="34" charset="0"/>
              </a:rPr>
              <a:t>Goals</a:t>
            </a:r>
          </a:p>
          <a:p>
            <a:pPr lvl="1"/>
            <a:r>
              <a:rPr lang="en-US" sz="2600" dirty="0" smtClean="0">
                <a:latin typeface="Tw Cen MT" pitchFamily="34" charset="0"/>
              </a:rPr>
              <a:t>To be a strong and independent agency in determining covered health technologies for the UHC </a:t>
            </a:r>
            <a:r>
              <a:rPr lang="id-ID" sz="2600" dirty="0" smtClean="0">
                <a:latin typeface="Tw Cen MT" pitchFamily="34" charset="0"/>
              </a:rPr>
              <a:t>b</a:t>
            </a:r>
            <a:r>
              <a:rPr lang="en-US" sz="2600" dirty="0" smtClean="0">
                <a:latin typeface="Tw Cen MT" pitchFamily="34" charset="0"/>
              </a:rPr>
              <a:t>y 2026 </a:t>
            </a:r>
          </a:p>
          <a:p>
            <a:pPr lvl="1"/>
            <a:r>
              <a:rPr lang="en-US" sz="2600" dirty="0" smtClean="0">
                <a:latin typeface="Tw Cen MT" pitchFamily="34" charset="0"/>
              </a:rPr>
              <a:t>To build the capacity of at </a:t>
            </a:r>
            <a:r>
              <a:rPr lang="en-US" sz="2600" dirty="0">
                <a:latin typeface="Tw Cen MT" pitchFamily="34" charset="0"/>
              </a:rPr>
              <a:t>least 100 persons</a:t>
            </a:r>
            <a:r>
              <a:rPr lang="id-ID" sz="2600" dirty="0">
                <a:latin typeface="Tw Cen MT" pitchFamily="34" charset="0"/>
              </a:rPr>
              <a:t> who are</a:t>
            </a:r>
            <a:r>
              <a:rPr lang="en-US" sz="2600" dirty="0">
                <a:latin typeface="Tw Cen MT" pitchFamily="34" charset="0"/>
              </a:rPr>
              <a:t> </a:t>
            </a:r>
            <a:r>
              <a:rPr lang="en-US" sz="2600" dirty="0" smtClean="0">
                <a:latin typeface="Tw Cen MT" pitchFamily="34" charset="0"/>
              </a:rPr>
              <a:t>competent</a:t>
            </a:r>
            <a:r>
              <a:rPr lang="id-ID" sz="2600" dirty="0" smtClean="0">
                <a:latin typeface="Tw Cen MT" pitchFamily="34" charset="0"/>
              </a:rPr>
              <a:t> </a:t>
            </a:r>
            <a:r>
              <a:rPr lang="en-US" sz="2600" dirty="0">
                <a:latin typeface="Tw Cen MT" pitchFamily="34" charset="0"/>
              </a:rPr>
              <a:t>in assessing existing and future </a:t>
            </a:r>
            <a:r>
              <a:rPr lang="id-ID" sz="2600" dirty="0">
                <a:latin typeface="Tw Cen MT" pitchFamily="34" charset="0"/>
              </a:rPr>
              <a:t>HT </a:t>
            </a:r>
            <a:r>
              <a:rPr lang="en-US" sz="2600" dirty="0">
                <a:latin typeface="Tw Cen MT" pitchFamily="34" charset="0"/>
              </a:rPr>
              <a:t>by 2020 (75 Masters and 25 PhD</a:t>
            </a:r>
            <a:r>
              <a:rPr lang="id-ID" sz="2600" dirty="0">
                <a:latin typeface="Tw Cen MT" pitchFamily="34" charset="0"/>
              </a:rPr>
              <a:t>s</a:t>
            </a:r>
            <a:r>
              <a:rPr lang="en-US" sz="2600" dirty="0">
                <a:latin typeface="Tw Cen MT" pitchFamily="34" charset="0"/>
              </a:rPr>
              <a:t> both within and outside </a:t>
            </a:r>
            <a:r>
              <a:rPr lang="en-US" sz="2600" dirty="0" err="1">
                <a:latin typeface="Tw Cen MT" pitchFamily="34" charset="0"/>
              </a:rPr>
              <a:t>MoH</a:t>
            </a:r>
            <a:r>
              <a:rPr lang="en-US" sz="2600" dirty="0">
                <a:latin typeface="Tw Cen MT" pitchFamily="34" charset="0"/>
              </a:rPr>
              <a:t>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2483" y="576943"/>
            <a:ext cx="6508377" cy="5930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4F81BD"/>
                </a:solidFill>
                <a:latin typeface="Century Gothic"/>
                <a:ea typeface="+mn-ea"/>
                <a:cs typeface="+mn-cs"/>
              </a:rPr>
              <a:t>Vision, Mission, and Goals</a:t>
            </a:r>
            <a:endParaRPr lang="en-US" sz="3200" b="1" dirty="0">
              <a:solidFill>
                <a:srgbClr val="4F81BD"/>
              </a:solidFill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4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2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3400" y="1143000"/>
            <a:ext cx="8382000" cy="50292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 smtClean="0"/>
              <a:t>support the establishment of decision-making processes for the incorporation of health technologies based on HTA</a:t>
            </a:r>
            <a:r>
              <a:rPr lang="en-US" sz="1800" dirty="0" smtClean="0"/>
              <a:t>, including safety, effectiveness, affordability and other relevant criteria [</a:t>
            </a:r>
            <a:r>
              <a:rPr lang="en-US" sz="1800" i="1" dirty="0" smtClean="0"/>
              <a:t>Social, Equity??</a:t>
            </a:r>
            <a:r>
              <a:rPr lang="en-US" sz="1800" dirty="0" smtClean="0"/>
              <a:t>; 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 smtClean="0"/>
              <a:t>support the use of HTA to inform public health policies</a:t>
            </a:r>
            <a:r>
              <a:rPr lang="en-US" sz="1800" dirty="0" smtClean="0"/>
              <a:t>, including public health system coverage decisions and the development of clinical guidelines and protocols for existing and new technologies; 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 smtClean="0"/>
              <a:t>promote efforts to analyze and strengthen institutional frameworks</a:t>
            </a:r>
            <a:r>
              <a:rPr lang="en-US" sz="1800" dirty="0" smtClean="0"/>
              <a:t> for the incorporation of health technologies up to the 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hurdle;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 smtClean="0"/>
              <a:t>encourage the establishment of transparent processes and linkages with responsibilities defined among the different stakeholders</a:t>
            </a:r>
            <a:r>
              <a:rPr lang="en-US" sz="1800" dirty="0" smtClean="0"/>
              <a:t>, including regulatory authorities and entities responsible for the assessment and incorporation of health technologies; </a:t>
            </a:r>
          </a:p>
          <a:p>
            <a:pPr marL="342900" lvl="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800" b="1" dirty="0" smtClean="0"/>
              <a:t>strengthen institutions and human resources</a:t>
            </a:r>
            <a:r>
              <a:rPr lang="en-US" sz="1800" dirty="0" smtClean="0"/>
              <a:t>, including assessment teams and decision-makers, in the use of HTA, methods for the implementation of HTA studies in the critical analysis of assessment results;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52400"/>
            <a:ext cx="7646894" cy="762000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4F81BD"/>
                </a:solidFill>
                <a:latin typeface="Century Gothic"/>
              </a:rPr>
              <a:t>Action Plan 2015-2020: </a:t>
            </a:r>
            <a:endParaRPr lang="en-US" sz="3600" b="1" i="1" dirty="0">
              <a:solidFill>
                <a:srgbClr val="4F81B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789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2075A-B1EB-0940-BA90-413531D75C74}" type="slidenum">
              <a:rPr lang="en-US" smtClean="0">
                <a:solidFill>
                  <a:prstClr val="white"/>
                </a:solidFill>
                <a:latin typeface="Century Gothic"/>
              </a:rPr>
              <a:pPr/>
              <a:t>3</a:t>
            </a:fld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533400" y="914400"/>
            <a:ext cx="8382000" cy="5181600"/>
          </a:xfrm>
        </p:spPr>
        <p:txBody>
          <a:bodyPr>
            <a:noAutofit/>
          </a:bodyPr>
          <a:lstStyle/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encourage the prioritization of assessments based on needs</a:t>
            </a:r>
            <a:r>
              <a:rPr lang="en-US" sz="1800" dirty="0" smtClean="0"/>
              <a:t> (national and regional, strengthening systems for the collection of quality data, and adapting existing HTA studies to avoid duplication; </a:t>
            </a:r>
          </a:p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promote the production and dissemination of HTA results</a:t>
            </a:r>
            <a:r>
              <a:rPr lang="en-US" sz="1800" dirty="0" smtClean="0"/>
              <a:t> among stakeholders and those responsible for decision-making; </a:t>
            </a:r>
          </a:p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encourage public procurement transparency</a:t>
            </a:r>
            <a:r>
              <a:rPr lang="en-US" sz="1800" dirty="0" smtClean="0"/>
              <a:t>, including non-proprietary purchase price information and the sharing of the findings of HTA at the national and regional levels to generate information for decision-making;</a:t>
            </a:r>
          </a:p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strengthen the rational use of health technologies</a:t>
            </a:r>
            <a:r>
              <a:rPr lang="en-US" sz="1800" dirty="0" smtClean="0"/>
              <a:t>, </a:t>
            </a:r>
            <a:r>
              <a:rPr lang="en-US" sz="1800" b="1" dirty="0" smtClean="0"/>
              <a:t>the development and use of drug formularies, clinical practice guidelines </a:t>
            </a:r>
            <a:r>
              <a:rPr lang="en-US" sz="1800" dirty="0" smtClean="0"/>
              <a:t>that govern use (including by level of care), as well as systems for monitoring use in integrated health service delivery networks; </a:t>
            </a:r>
          </a:p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strengthen national and regional HTA networks to promote exchange among institutions and countries</a:t>
            </a:r>
            <a:r>
              <a:rPr lang="en-US" sz="1800" dirty="0" smtClean="0"/>
              <a:t>, and the dissemination and comparison of studies and national experiences; </a:t>
            </a:r>
          </a:p>
          <a:p>
            <a:pPr marL="457200" lvl="0" indent="-457200">
              <a:spcBef>
                <a:spcPts val="600"/>
              </a:spcBef>
              <a:buAutoNum type="arabicPeriod" startAt="7"/>
            </a:pPr>
            <a:r>
              <a:rPr lang="en-US" sz="1800" b="1" dirty="0" smtClean="0"/>
              <a:t>actively participate in the Health Technology Assessment Network</a:t>
            </a:r>
            <a:endParaRPr lang="en-US" sz="18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152400"/>
            <a:ext cx="7646894" cy="762000"/>
          </a:xfrm>
          <a:prstGeom prst="rect">
            <a:avLst/>
          </a:prstGeom>
        </p:spPr>
        <p:txBody>
          <a:bodyPr/>
          <a:lstStyle/>
          <a:p>
            <a:pPr defTabSz="914400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4F81BD"/>
                </a:solidFill>
                <a:latin typeface="Century Gothic"/>
              </a:rPr>
              <a:t>Action Plan 2015-2020 (2): </a:t>
            </a:r>
            <a:endParaRPr lang="en-US" sz="3600" b="1" i="1" dirty="0">
              <a:solidFill>
                <a:srgbClr val="4F81BD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649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407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Plaza</vt:lpstr>
      <vt:lpstr>PowerPoint Presentation</vt:lpstr>
      <vt:lpstr>PowerPoint Presentation</vt:lpstr>
      <vt:lpstr>PowerPoint Presentation</vt:lpstr>
    </vt:vector>
  </TitlesOfParts>
  <Company>NICE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Vision, Mission, and Goals</dc:title>
  <dc:creator>Kalipso Chalkidou</dc:creator>
  <cp:lastModifiedBy>Susie Colville</cp:lastModifiedBy>
  <cp:revision>5</cp:revision>
  <dcterms:created xsi:type="dcterms:W3CDTF">2015-09-27T19:40:51Z</dcterms:created>
  <dcterms:modified xsi:type="dcterms:W3CDTF">2016-05-18T15:06:35Z</dcterms:modified>
</cp:coreProperties>
</file>