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256" r:id="rId2"/>
    <p:sldId id="277" r:id="rId3"/>
    <p:sldId id="278" r:id="rId4"/>
    <p:sldId id="260" r:id="rId5"/>
    <p:sldId id="274" r:id="rId6"/>
    <p:sldId id="269" r:id="rId7"/>
    <p:sldId id="271" r:id="rId8"/>
    <p:sldId id="280" r:id="rId9"/>
    <p:sldId id="270" r:id="rId10"/>
    <p:sldId id="257" r:id="rId11"/>
    <p:sldId id="279" r:id="rId12"/>
    <p:sldId id="263" r:id="rId13"/>
    <p:sldId id="275"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55"/>
  </p:normalViewPr>
  <p:slideViewPr>
    <p:cSldViewPr snapToGrid="0" snapToObjects="1">
      <p:cViewPr>
        <p:scale>
          <a:sx n="73" d="100"/>
          <a:sy n="73" d="100"/>
        </p:scale>
        <p:origin x="2112" y="6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AA8E8A-797F-7B4E-A667-DBE6EFFEA447}" type="datetimeFigureOut">
              <a:rPr lang="en-US" smtClean="0"/>
              <a:t>4/6/16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EEF9C6-EF03-B140-8C5D-E6AEF4B5F060}" type="slidenum">
              <a:rPr lang="en-US" smtClean="0"/>
              <a:t>‹#›</a:t>
            </a:fld>
            <a:endParaRPr lang="en-US"/>
          </a:p>
        </p:txBody>
      </p:sp>
    </p:spTree>
    <p:extLst>
      <p:ext uri="{BB962C8B-B14F-4D97-AF65-F5344CB8AC3E}">
        <p14:creationId xmlns:p14="http://schemas.microsoft.com/office/powerpoint/2010/main" val="575948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ea typeface="MS PGothic" pitchFamily="34" charset="-128"/>
              </a:rPr>
              <a:t>website</a:t>
            </a:r>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992703-9076-4D55-AE6D-A946B88D554E}" type="slidenum">
              <a:rPr lang="en-US" altLang="en-US" smtClean="0">
                <a:ea typeface="ＭＳ Ｐゴシック" pitchFamily="34" charset="-128"/>
              </a:rPr>
              <a:pPr fontAlgn="base">
                <a:spcBef>
                  <a:spcPct val="0"/>
                </a:spcBef>
                <a:spcAft>
                  <a:spcPct val="0"/>
                </a:spcAft>
                <a:defRPr/>
              </a:pPr>
              <a:t>13</a:t>
            </a:fld>
            <a:endParaRPr lang="en-US" altLang="en-US" smtClean="0">
              <a:ea typeface="ＭＳ Ｐゴシック" pitchFamily="34" charset="-128"/>
            </a:endParaRPr>
          </a:p>
        </p:txBody>
      </p:sp>
    </p:spTree>
    <p:extLst>
      <p:ext uri="{BB962C8B-B14F-4D97-AF65-F5344CB8AC3E}">
        <p14:creationId xmlns:p14="http://schemas.microsoft.com/office/powerpoint/2010/main" val="1852067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DCB8B78-7EF2-544C-BF04-1E0F9F20815F}" type="datetimeFigureOut">
              <a:rPr lang="en-US" smtClean="0"/>
              <a:t>4/6/16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7E72C0-C6F7-2A46-A09E-C761EE53ADB8}" type="slidenum">
              <a:rPr lang="en-US" smtClean="0"/>
              <a:t>‹#›</a:t>
            </a:fld>
            <a:endParaRPr lang="en-US"/>
          </a:p>
        </p:txBody>
      </p:sp>
    </p:spTree>
    <p:extLst>
      <p:ext uri="{BB962C8B-B14F-4D97-AF65-F5344CB8AC3E}">
        <p14:creationId xmlns:p14="http://schemas.microsoft.com/office/powerpoint/2010/main" val="1782744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CB8B78-7EF2-544C-BF04-1E0F9F20815F}" type="datetimeFigureOut">
              <a:rPr lang="en-US" smtClean="0"/>
              <a:t>4/6/16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7E72C0-C6F7-2A46-A09E-C761EE53ADB8}" type="slidenum">
              <a:rPr lang="en-US" smtClean="0"/>
              <a:t>‹#›</a:t>
            </a:fld>
            <a:endParaRPr lang="en-US"/>
          </a:p>
        </p:txBody>
      </p:sp>
    </p:spTree>
    <p:extLst>
      <p:ext uri="{BB962C8B-B14F-4D97-AF65-F5344CB8AC3E}">
        <p14:creationId xmlns:p14="http://schemas.microsoft.com/office/powerpoint/2010/main" val="1642126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CB8B78-7EF2-544C-BF04-1E0F9F20815F}" type="datetimeFigureOut">
              <a:rPr lang="en-US" smtClean="0"/>
              <a:t>4/6/16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7E72C0-C6F7-2A46-A09E-C761EE53ADB8}" type="slidenum">
              <a:rPr lang="en-US" smtClean="0"/>
              <a:t>‹#›</a:t>
            </a:fld>
            <a:endParaRPr lang="en-US"/>
          </a:p>
        </p:txBody>
      </p:sp>
    </p:spTree>
    <p:extLst>
      <p:ext uri="{BB962C8B-B14F-4D97-AF65-F5344CB8AC3E}">
        <p14:creationId xmlns:p14="http://schemas.microsoft.com/office/powerpoint/2010/main" val="1900981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CB8B78-7EF2-544C-BF04-1E0F9F20815F}" type="datetimeFigureOut">
              <a:rPr lang="en-US" smtClean="0"/>
              <a:t>4/6/16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7E72C0-C6F7-2A46-A09E-C761EE53ADB8}" type="slidenum">
              <a:rPr lang="en-US" smtClean="0"/>
              <a:t>‹#›</a:t>
            </a:fld>
            <a:endParaRPr lang="en-US"/>
          </a:p>
        </p:txBody>
      </p:sp>
    </p:spTree>
    <p:extLst>
      <p:ext uri="{BB962C8B-B14F-4D97-AF65-F5344CB8AC3E}">
        <p14:creationId xmlns:p14="http://schemas.microsoft.com/office/powerpoint/2010/main" val="886615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CB8B78-7EF2-544C-BF04-1E0F9F20815F}" type="datetimeFigureOut">
              <a:rPr lang="en-US" smtClean="0"/>
              <a:t>4/6/16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7E72C0-C6F7-2A46-A09E-C761EE53ADB8}" type="slidenum">
              <a:rPr lang="en-US" smtClean="0"/>
              <a:t>‹#›</a:t>
            </a:fld>
            <a:endParaRPr lang="en-US"/>
          </a:p>
        </p:txBody>
      </p:sp>
    </p:spTree>
    <p:extLst>
      <p:ext uri="{BB962C8B-B14F-4D97-AF65-F5344CB8AC3E}">
        <p14:creationId xmlns:p14="http://schemas.microsoft.com/office/powerpoint/2010/main" val="2104779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DCB8B78-7EF2-544C-BF04-1E0F9F20815F}" type="datetimeFigureOut">
              <a:rPr lang="en-US" smtClean="0"/>
              <a:t>4/6/16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7E72C0-C6F7-2A46-A09E-C761EE53ADB8}" type="slidenum">
              <a:rPr lang="en-US" smtClean="0"/>
              <a:t>‹#›</a:t>
            </a:fld>
            <a:endParaRPr lang="en-US"/>
          </a:p>
        </p:txBody>
      </p:sp>
    </p:spTree>
    <p:extLst>
      <p:ext uri="{BB962C8B-B14F-4D97-AF65-F5344CB8AC3E}">
        <p14:creationId xmlns:p14="http://schemas.microsoft.com/office/powerpoint/2010/main" val="1670910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DCB8B78-7EF2-544C-BF04-1E0F9F20815F}" type="datetimeFigureOut">
              <a:rPr lang="en-US" smtClean="0"/>
              <a:t>4/6/16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7E72C0-C6F7-2A46-A09E-C761EE53ADB8}" type="slidenum">
              <a:rPr lang="en-US" smtClean="0"/>
              <a:t>‹#›</a:t>
            </a:fld>
            <a:endParaRPr lang="en-US"/>
          </a:p>
        </p:txBody>
      </p:sp>
    </p:spTree>
    <p:extLst>
      <p:ext uri="{BB962C8B-B14F-4D97-AF65-F5344CB8AC3E}">
        <p14:creationId xmlns:p14="http://schemas.microsoft.com/office/powerpoint/2010/main" val="347222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CB8B78-7EF2-544C-BF04-1E0F9F20815F}" type="datetimeFigureOut">
              <a:rPr lang="en-US" smtClean="0"/>
              <a:t>4/6/16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7E72C0-C6F7-2A46-A09E-C761EE53ADB8}" type="slidenum">
              <a:rPr lang="en-US" smtClean="0"/>
              <a:t>‹#›</a:t>
            </a:fld>
            <a:endParaRPr lang="en-US"/>
          </a:p>
        </p:txBody>
      </p:sp>
    </p:spTree>
    <p:extLst>
      <p:ext uri="{BB962C8B-B14F-4D97-AF65-F5344CB8AC3E}">
        <p14:creationId xmlns:p14="http://schemas.microsoft.com/office/powerpoint/2010/main" val="1055320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CB8B78-7EF2-544C-BF04-1E0F9F20815F}" type="datetimeFigureOut">
              <a:rPr lang="en-US" smtClean="0"/>
              <a:t>4/6/16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7E72C0-C6F7-2A46-A09E-C761EE53ADB8}" type="slidenum">
              <a:rPr lang="en-US" smtClean="0"/>
              <a:t>‹#›</a:t>
            </a:fld>
            <a:endParaRPr lang="en-US"/>
          </a:p>
        </p:txBody>
      </p:sp>
    </p:spTree>
    <p:extLst>
      <p:ext uri="{BB962C8B-B14F-4D97-AF65-F5344CB8AC3E}">
        <p14:creationId xmlns:p14="http://schemas.microsoft.com/office/powerpoint/2010/main" val="704723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CB8B78-7EF2-544C-BF04-1E0F9F20815F}" type="datetimeFigureOut">
              <a:rPr lang="en-US" smtClean="0"/>
              <a:t>4/6/16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7E72C0-C6F7-2A46-A09E-C761EE53ADB8}" type="slidenum">
              <a:rPr lang="en-US" smtClean="0"/>
              <a:t>‹#›</a:t>
            </a:fld>
            <a:endParaRPr lang="en-US"/>
          </a:p>
        </p:txBody>
      </p:sp>
    </p:spTree>
    <p:extLst>
      <p:ext uri="{BB962C8B-B14F-4D97-AF65-F5344CB8AC3E}">
        <p14:creationId xmlns:p14="http://schemas.microsoft.com/office/powerpoint/2010/main" val="923013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CB8B78-7EF2-544C-BF04-1E0F9F20815F}" type="datetimeFigureOut">
              <a:rPr lang="en-US" smtClean="0"/>
              <a:t>4/6/16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7E72C0-C6F7-2A46-A09E-C761EE53ADB8}" type="slidenum">
              <a:rPr lang="en-US" smtClean="0"/>
              <a:t>‹#›</a:t>
            </a:fld>
            <a:endParaRPr lang="en-US"/>
          </a:p>
        </p:txBody>
      </p:sp>
    </p:spTree>
    <p:extLst>
      <p:ext uri="{BB962C8B-B14F-4D97-AF65-F5344CB8AC3E}">
        <p14:creationId xmlns:p14="http://schemas.microsoft.com/office/powerpoint/2010/main" val="181524334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CB8B78-7EF2-544C-BF04-1E0F9F20815F}" type="datetimeFigureOut">
              <a:rPr lang="en-US" smtClean="0"/>
              <a:t>4/6/16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7E72C0-C6F7-2A46-A09E-C761EE53ADB8}" type="slidenum">
              <a:rPr lang="en-US" smtClean="0"/>
              <a:t>‹#›</a:t>
            </a:fld>
            <a:endParaRPr lang="en-US"/>
          </a:p>
        </p:txBody>
      </p:sp>
    </p:spTree>
    <p:extLst>
      <p:ext uri="{BB962C8B-B14F-4D97-AF65-F5344CB8AC3E}">
        <p14:creationId xmlns:p14="http://schemas.microsoft.com/office/powerpoint/2010/main" val="16943782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1" Type="http://schemas.openxmlformats.org/officeDocument/2006/relationships/image" Target="../media/image16.png"/><Relationship Id="rId12" Type="http://schemas.openxmlformats.org/officeDocument/2006/relationships/image" Target="../media/image17.jpeg"/><Relationship Id="rId13" Type="http://schemas.openxmlformats.org/officeDocument/2006/relationships/image" Target="../media/image18.png"/><Relationship Id="rId1" Type="http://schemas.openxmlformats.org/officeDocument/2006/relationships/slideLayout" Target="../slideLayouts/slideLayout10.xml"/><Relationship Id="rId2" Type="http://schemas.openxmlformats.org/officeDocument/2006/relationships/notesSlide" Target="../notesSlides/notesSlide1.xml"/><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jpeg"/><Relationship Id="rId8" Type="http://schemas.openxmlformats.org/officeDocument/2006/relationships/image" Target="../media/image13.png"/><Relationship Id="rId9" Type="http://schemas.openxmlformats.org/officeDocument/2006/relationships/image" Target="../media/image14.jpeg"/><Relationship Id="rId10"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233" y="457200"/>
            <a:ext cx="2047164" cy="1025559"/>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696" y="663680"/>
            <a:ext cx="2523171" cy="60556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TextBox 5"/>
          <p:cNvSpPr txBox="1"/>
          <p:nvPr/>
        </p:nvSpPr>
        <p:spPr>
          <a:xfrm>
            <a:off x="661916" y="2251878"/>
            <a:ext cx="7820168" cy="4093428"/>
          </a:xfrm>
          <a:prstGeom prst="rect">
            <a:avLst/>
          </a:prstGeom>
          <a:solidFill>
            <a:schemeClr val="accent6">
              <a:lumMod val="20000"/>
              <a:lumOff val="80000"/>
            </a:schemeClr>
          </a:solidFill>
        </p:spPr>
        <p:txBody>
          <a:bodyPr wrap="square" rtlCol="0">
            <a:spAutoFit/>
          </a:bodyPr>
          <a:lstStyle/>
          <a:p>
            <a:endParaRPr lang="en-US" dirty="0" smtClean="0"/>
          </a:p>
          <a:p>
            <a:endParaRPr lang="en-US" dirty="0"/>
          </a:p>
          <a:p>
            <a:pPr algn="ctr"/>
            <a:r>
              <a:rPr lang="en-GB" sz="2400" dirty="0">
                <a:solidFill>
                  <a:srgbClr val="0070C0"/>
                </a:solidFill>
              </a:rPr>
              <a:t>Maternal Care Quality Standards in the South African Context</a:t>
            </a:r>
            <a:endParaRPr lang="en-US" sz="2400" dirty="0">
              <a:solidFill>
                <a:srgbClr val="0070C0"/>
              </a:solidFill>
            </a:endParaRPr>
          </a:p>
          <a:p>
            <a:pPr algn="ctr"/>
            <a:r>
              <a:rPr lang="en-GB" sz="2400" dirty="0"/>
              <a:t> </a:t>
            </a:r>
            <a:endParaRPr lang="en-US" sz="2400" dirty="0"/>
          </a:p>
          <a:p>
            <a:pPr algn="ctr"/>
            <a:r>
              <a:rPr lang="en-US" sz="2400" i="1" dirty="0"/>
              <a:t>Workshop: Pretoria Villa </a:t>
            </a:r>
            <a:r>
              <a:rPr lang="en-US" sz="2400" i="1" dirty="0" smtClean="0"/>
              <a:t>Sterne </a:t>
            </a:r>
            <a:r>
              <a:rPr lang="en-GB" sz="2400" i="1" dirty="0" smtClean="0"/>
              <a:t>6</a:t>
            </a:r>
            <a:r>
              <a:rPr lang="en-GB" sz="2400" i="1" baseline="30000" dirty="0" smtClean="0"/>
              <a:t>th</a:t>
            </a:r>
            <a:r>
              <a:rPr lang="en-GB" sz="2400" i="1" dirty="0" smtClean="0"/>
              <a:t> </a:t>
            </a:r>
            <a:r>
              <a:rPr lang="en-GB" sz="2400" i="1" dirty="0"/>
              <a:t>April </a:t>
            </a:r>
            <a:r>
              <a:rPr lang="en-GB" sz="2400" i="1" dirty="0" smtClean="0"/>
              <a:t>2016</a:t>
            </a:r>
          </a:p>
          <a:p>
            <a:pPr algn="ctr"/>
            <a:endParaRPr lang="en-GB" sz="2000" i="1" dirty="0"/>
          </a:p>
          <a:p>
            <a:pPr algn="ctr"/>
            <a:r>
              <a:rPr lang="en-GB" sz="2400" i="1" dirty="0" smtClean="0"/>
              <a:t>Karen Hofman </a:t>
            </a:r>
          </a:p>
          <a:p>
            <a:pPr algn="ctr"/>
            <a:r>
              <a:rPr lang="en-GB" sz="2400" i="1" dirty="0" smtClean="0"/>
              <a:t>PRICELESS SA , Wits School of Public Health </a:t>
            </a:r>
          </a:p>
          <a:p>
            <a:pPr algn="ctr"/>
            <a:endParaRPr lang="en-GB" sz="2400" i="1" dirty="0"/>
          </a:p>
          <a:p>
            <a:pPr algn="ctr"/>
            <a:r>
              <a:rPr lang="en-GB" sz="2400" i="1" dirty="0" smtClean="0"/>
              <a:t>www.pricelesssa.ac.za</a:t>
            </a:r>
            <a:endParaRPr lang="en-US" sz="2400" i="1" dirty="0"/>
          </a:p>
          <a:p>
            <a:endParaRPr lang="en-US" dirty="0"/>
          </a:p>
          <a:p>
            <a:endParaRPr lang="en-US" dirty="0" smtClean="0"/>
          </a:p>
        </p:txBody>
      </p:sp>
    </p:spTree>
    <p:extLst>
      <p:ext uri="{BB962C8B-B14F-4D97-AF65-F5344CB8AC3E}">
        <p14:creationId xmlns:p14="http://schemas.microsoft.com/office/powerpoint/2010/main" val="932053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830" y="1293358"/>
            <a:ext cx="9021170" cy="4943665"/>
          </a:xfrm>
          <a:solidFill>
            <a:schemeClr val="accent1">
              <a:lumMod val="20000"/>
              <a:lumOff val="80000"/>
            </a:schemeClr>
          </a:solidFill>
        </p:spPr>
        <p:txBody>
          <a:bodyPr anchor="ctr">
            <a:noAutofit/>
          </a:bodyPr>
          <a:lstStyle/>
          <a:p>
            <a:pPr lvl="0">
              <a:lnSpc>
                <a:spcPct val="150000"/>
              </a:lnSpc>
            </a:pPr>
            <a:r>
              <a:rPr lang="en-US" sz="2500" dirty="0"/>
              <a:t>Identify existing guidance and quality improvement initiatives in maternal health and seek coordination and potential synergies.</a:t>
            </a:r>
          </a:p>
          <a:p>
            <a:pPr lvl="0">
              <a:lnSpc>
                <a:spcPct val="150000"/>
              </a:lnSpc>
            </a:pPr>
            <a:r>
              <a:rPr lang="en-US" sz="2500" dirty="0"/>
              <a:t>Learn about the experience of adapting NICE-developed Quality Standards in maternal health to the context of Kerala, India</a:t>
            </a:r>
          </a:p>
          <a:p>
            <a:pPr lvl="0">
              <a:lnSpc>
                <a:spcPct val="150000"/>
              </a:lnSpc>
            </a:pPr>
            <a:r>
              <a:rPr lang="en-US" sz="2500" dirty="0"/>
              <a:t>Explore the applicability of the Quality Standard approach to the South Africa context </a:t>
            </a:r>
          </a:p>
          <a:p>
            <a:pPr marL="514350" indent="-514350">
              <a:lnSpc>
                <a:spcPct val="130000"/>
              </a:lnSpc>
              <a:buFont typeface="+mj-lt"/>
              <a:buAutoNum type="arabicPeriod"/>
            </a:pPr>
            <a:endParaRPr lang="en-US" sz="1800" dirty="0"/>
          </a:p>
        </p:txBody>
      </p:sp>
      <p:sp>
        <p:nvSpPr>
          <p:cNvPr id="5" name="Title 1"/>
          <p:cNvSpPr>
            <a:spLocks noGrp="1"/>
          </p:cNvSpPr>
          <p:nvPr>
            <p:ph type="title"/>
          </p:nvPr>
        </p:nvSpPr>
        <p:spPr>
          <a:xfrm>
            <a:off x="519468" y="80155"/>
            <a:ext cx="7886700" cy="1325563"/>
          </a:xfrm>
          <a:solidFill>
            <a:schemeClr val="accent2"/>
          </a:solidFill>
        </p:spPr>
        <p:txBody>
          <a:bodyPr/>
          <a:lstStyle/>
          <a:p>
            <a:r>
              <a:rPr lang="en-US" dirty="0" smtClean="0"/>
              <a:t>Workshop objectives</a:t>
            </a:r>
            <a:endParaRPr lang="en-US" dirty="0"/>
          </a:p>
        </p:txBody>
      </p:sp>
    </p:spTree>
    <p:extLst>
      <p:ext uri="{BB962C8B-B14F-4D97-AF65-F5344CB8AC3E}">
        <p14:creationId xmlns:p14="http://schemas.microsoft.com/office/powerpoint/2010/main" val="3929272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532537856"/>
              </p:ext>
            </p:extLst>
          </p:nvPr>
        </p:nvGraphicFramePr>
        <p:xfrm>
          <a:off x="140679" y="1"/>
          <a:ext cx="8871046" cy="6857999"/>
        </p:xfrm>
        <a:graphic>
          <a:graphicData uri="http://schemas.openxmlformats.org/drawingml/2006/table">
            <a:tbl>
              <a:tblPr firstRow="1" firstCol="1" bandRow="1">
                <a:tableStyleId>{1FECB4D8-DB02-4DC6-A0A2-4F2EBAE1DC90}</a:tableStyleId>
              </a:tblPr>
              <a:tblGrid>
                <a:gridCol w="1433027"/>
                <a:gridCol w="4897436"/>
                <a:gridCol w="2540583"/>
              </a:tblGrid>
              <a:tr h="252737">
                <a:tc>
                  <a:txBody>
                    <a:bodyPr/>
                    <a:lstStyle/>
                    <a:p>
                      <a:pPr algn="ctr">
                        <a:spcAft>
                          <a:spcPts val="0"/>
                        </a:spcAft>
                      </a:pPr>
                      <a:r>
                        <a:rPr lang="en-US" sz="1500" dirty="0">
                          <a:effectLst/>
                        </a:rPr>
                        <a:t>Time</a:t>
                      </a:r>
                      <a:endParaRPr lang="en-US" sz="1500" dirty="0">
                        <a:effectLst/>
                        <a:latin typeface="Calibri" charset="0"/>
                        <a:ea typeface="Calibri" charset="0"/>
                        <a:cs typeface="Times New Roman" charset="0"/>
                      </a:endParaRPr>
                    </a:p>
                  </a:txBody>
                  <a:tcPr marL="38357" marR="38357" marT="0" marB="0"/>
                </a:tc>
                <a:tc>
                  <a:txBody>
                    <a:bodyPr/>
                    <a:lstStyle/>
                    <a:p>
                      <a:pPr algn="ctr">
                        <a:spcAft>
                          <a:spcPts val="0"/>
                        </a:spcAft>
                      </a:pPr>
                      <a:r>
                        <a:rPr lang="en-US" sz="1500" dirty="0" smtClean="0">
                          <a:effectLst/>
                        </a:rPr>
                        <a:t>Agenda Item</a:t>
                      </a:r>
                      <a:endParaRPr lang="en-US" sz="1500" dirty="0">
                        <a:effectLst/>
                        <a:latin typeface="Calibri" charset="0"/>
                        <a:ea typeface="Calibri" charset="0"/>
                        <a:cs typeface="Times New Roman" charset="0"/>
                      </a:endParaRPr>
                    </a:p>
                  </a:txBody>
                  <a:tcPr marL="38357" marR="38357" marT="0" marB="0"/>
                </a:tc>
                <a:tc>
                  <a:txBody>
                    <a:bodyPr/>
                    <a:lstStyle/>
                    <a:p>
                      <a:pPr algn="ctr">
                        <a:spcAft>
                          <a:spcPts val="0"/>
                        </a:spcAft>
                      </a:pPr>
                      <a:r>
                        <a:rPr lang="en-US" sz="1500" dirty="0">
                          <a:effectLst/>
                        </a:rPr>
                        <a:t>Lead</a:t>
                      </a:r>
                      <a:endParaRPr lang="en-US" sz="1500" dirty="0">
                        <a:effectLst/>
                        <a:latin typeface="Calibri" charset="0"/>
                        <a:ea typeface="Calibri" charset="0"/>
                        <a:cs typeface="Times New Roman" charset="0"/>
                      </a:endParaRPr>
                    </a:p>
                  </a:txBody>
                  <a:tcPr marL="38357" marR="38357" marT="0" marB="0"/>
                </a:tc>
              </a:tr>
              <a:tr h="256934">
                <a:tc>
                  <a:txBody>
                    <a:bodyPr/>
                    <a:lstStyle/>
                    <a:p>
                      <a:pPr algn="ctr">
                        <a:spcAft>
                          <a:spcPts val="0"/>
                        </a:spcAft>
                      </a:pPr>
                      <a:r>
                        <a:rPr lang="en-US" sz="1500" dirty="0">
                          <a:effectLst/>
                        </a:rPr>
                        <a:t>8.30 – 8.45</a:t>
                      </a:r>
                      <a:endParaRPr lang="en-US" sz="1500" dirty="0">
                        <a:effectLst/>
                        <a:latin typeface="Calibri" charset="0"/>
                        <a:ea typeface="Calibri" charset="0"/>
                        <a:cs typeface="Times New Roman" charset="0"/>
                      </a:endParaRPr>
                    </a:p>
                  </a:txBody>
                  <a:tcPr marL="38357" marR="38357" marT="0" marB="0" anchor="ctr"/>
                </a:tc>
                <a:tc>
                  <a:txBody>
                    <a:bodyPr/>
                    <a:lstStyle/>
                    <a:p>
                      <a:pPr>
                        <a:spcAft>
                          <a:spcPts val="0"/>
                        </a:spcAft>
                      </a:pPr>
                      <a:r>
                        <a:rPr lang="en-US" sz="1500">
                          <a:effectLst/>
                        </a:rPr>
                        <a:t>Registration</a:t>
                      </a:r>
                      <a:endParaRPr lang="en-US" sz="1500">
                        <a:effectLst/>
                        <a:latin typeface="Calibri" charset="0"/>
                        <a:ea typeface="Calibri" charset="0"/>
                        <a:cs typeface="Times New Roman" charset="0"/>
                      </a:endParaRPr>
                    </a:p>
                  </a:txBody>
                  <a:tcPr marL="38357" marR="38357" marT="0" marB="0" anchor="ctr"/>
                </a:tc>
                <a:tc>
                  <a:txBody>
                    <a:bodyPr/>
                    <a:lstStyle/>
                    <a:p>
                      <a:pPr>
                        <a:spcAft>
                          <a:spcPts val="0"/>
                        </a:spcAft>
                      </a:pPr>
                      <a:r>
                        <a:rPr lang="en-US" sz="1500">
                          <a:effectLst/>
                        </a:rPr>
                        <a:t> </a:t>
                      </a:r>
                      <a:endParaRPr lang="en-US" sz="1500">
                        <a:effectLst/>
                        <a:latin typeface="Calibri" charset="0"/>
                        <a:ea typeface="Calibri" charset="0"/>
                        <a:cs typeface="Times New Roman" charset="0"/>
                      </a:endParaRPr>
                    </a:p>
                  </a:txBody>
                  <a:tcPr marL="38357" marR="38357" marT="0" marB="0" anchor="ctr"/>
                </a:tc>
              </a:tr>
              <a:tr h="505474">
                <a:tc>
                  <a:txBody>
                    <a:bodyPr/>
                    <a:lstStyle/>
                    <a:p>
                      <a:pPr algn="ctr">
                        <a:spcAft>
                          <a:spcPts val="0"/>
                        </a:spcAft>
                      </a:pPr>
                      <a:r>
                        <a:rPr lang="en-US" sz="1500">
                          <a:effectLst/>
                        </a:rPr>
                        <a:t>8.45 – 9.15</a:t>
                      </a:r>
                      <a:endParaRPr lang="en-US" sz="1500">
                        <a:effectLst/>
                        <a:latin typeface="Calibri" charset="0"/>
                        <a:ea typeface="Calibri" charset="0"/>
                        <a:cs typeface="Times New Roman" charset="0"/>
                      </a:endParaRPr>
                    </a:p>
                  </a:txBody>
                  <a:tcPr marL="38357" marR="38357" marT="0" marB="0" anchor="ctr"/>
                </a:tc>
                <a:tc>
                  <a:txBody>
                    <a:bodyPr/>
                    <a:lstStyle/>
                    <a:p>
                      <a:pPr>
                        <a:spcAft>
                          <a:spcPts val="0"/>
                        </a:spcAft>
                      </a:pPr>
                      <a:r>
                        <a:rPr lang="en-US" sz="1600" dirty="0">
                          <a:effectLst/>
                        </a:rPr>
                        <a:t>Welcome and introductions</a:t>
                      </a:r>
                      <a:endParaRPr lang="en-US" sz="1600" dirty="0">
                        <a:effectLst/>
                        <a:latin typeface="Calibri" charset="0"/>
                        <a:ea typeface="Calibri" charset="0"/>
                        <a:cs typeface="Times New Roman" charset="0"/>
                      </a:endParaRPr>
                    </a:p>
                  </a:txBody>
                  <a:tcPr marL="38357" marR="38357" marT="0" marB="0" anchor="ctr"/>
                </a:tc>
                <a:tc>
                  <a:txBody>
                    <a:bodyPr/>
                    <a:lstStyle/>
                    <a:p>
                      <a:pPr>
                        <a:spcAft>
                          <a:spcPts val="0"/>
                        </a:spcAft>
                      </a:pPr>
                      <a:r>
                        <a:rPr lang="en-US" sz="1500">
                          <a:effectLst/>
                        </a:rPr>
                        <a:t>Yogan Pillay (NDoH), Jack Moodley (Chair, CEMD)</a:t>
                      </a:r>
                      <a:endParaRPr lang="en-US" sz="1500">
                        <a:effectLst/>
                        <a:latin typeface="Calibri" charset="0"/>
                        <a:ea typeface="Calibri" charset="0"/>
                        <a:cs typeface="Times New Roman" charset="0"/>
                      </a:endParaRPr>
                    </a:p>
                  </a:txBody>
                  <a:tcPr marL="38357" marR="38357" marT="0" marB="0" anchor="ctr"/>
                </a:tc>
              </a:tr>
              <a:tr h="598236">
                <a:tc>
                  <a:txBody>
                    <a:bodyPr/>
                    <a:lstStyle/>
                    <a:p>
                      <a:pPr algn="ctr">
                        <a:spcAft>
                          <a:spcPts val="0"/>
                        </a:spcAft>
                      </a:pPr>
                      <a:r>
                        <a:rPr lang="en-US" sz="1500">
                          <a:effectLst/>
                        </a:rPr>
                        <a:t>9.15 – 9.30</a:t>
                      </a:r>
                      <a:endParaRPr lang="en-US" sz="1500">
                        <a:effectLst/>
                        <a:latin typeface="Calibri" charset="0"/>
                        <a:ea typeface="Calibri" charset="0"/>
                        <a:cs typeface="Times New Roman" charset="0"/>
                      </a:endParaRPr>
                    </a:p>
                  </a:txBody>
                  <a:tcPr marL="38357" marR="38357" marT="0" marB="0" anchor="ctr"/>
                </a:tc>
                <a:tc>
                  <a:txBody>
                    <a:bodyPr/>
                    <a:lstStyle/>
                    <a:p>
                      <a:pPr>
                        <a:spcAft>
                          <a:spcPts val="0"/>
                        </a:spcAft>
                      </a:pPr>
                      <a:r>
                        <a:rPr lang="en-US" sz="1600" dirty="0" smtClean="0">
                          <a:effectLst/>
                        </a:rPr>
                        <a:t>Meeting </a:t>
                      </a:r>
                      <a:r>
                        <a:rPr lang="en-US" sz="1600" dirty="0">
                          <a:effectLst/>
                        </a:rPr>
                        <a:t>objectives </a:t>
                      </a:r>
                      <a:endParaRPr lang="en-US" sz="1600" dirty="0" smtClean="0">
                        <a:effectLst/>
                      </a:endParaRPr>
                    </a:p>
                    <a:p>
                      <a:pPr>
                        <a:spcAft>
                          <a:spcPts val="0"/>
                        </a:spcAft>
                      </a:pPr>
                      <a:r>
                        <a:rPr lang="en-US" sz="1600" dirty="0" smtClean="0">
                          <a:effectLst/>
                        </a:rPr>
                        <a:t>Introduction </a:t>
                      </a:r>
                      <a:r>
                        <a:rPr lang="en-US" sz="1600" dirty="0">
                          <a:effectLst/>
                        </a:rPr>
                        <a:t>to PRICELESS SA and iDSI </a:t>
                      </a:r>
                    </a:p>
                  </a:txBody>
                  <a:tcPr marL="38357" marR="38357" marT="0" marB="0" anchor="ctr"/>
                </a:tc>
                <a:tc>
                  <a:txBody>
                    <a:bodyPr/>
                    <a:lstStyle/>
                    <a:p>
                      <a:pPr>
                        <a:spcAft>
                          <a:spcPts val="0"/>
                        </a:spcAft>
                      </a:pPr>
                      <a:r>
                        <a:rPr lang="en-US" sz="1500">
                          <a:effectLst/>
                        </a:rPr>
                        <a:t>Karen Hofman</a:t>
                      </a:r>
                      <a:endParaRPr lang="en-US" sz="1500">
                        <a:effectLst/>
                        <a:latin typeface="Calibri" charset="0"/>
                        <a:ea typeface="Calibri" charset="0"/>
                        <a:cs typeface="Times New Roman" charset="0"/>
                      </a:endParaRPr>
                    </a:p>
                  </a:txBody>
                  <a:tcPr marL="38357" marR="38357" marT="0" marB="0" anchor="ctr"/>
                </a:tc>
              </a:tr>
              <a:tr h="1196473">
                <a:tc>
                  <a:txBody>
                    <a:bodyPr/>
                    <a:lstStyle/>
                    <a:p>
                      <a:pPr algn="ctr">
                        <a:spcAft>
                          <a:spcPts val="0"/>
                        </a:spcAft>
                      </a:pPr>
                      <a:r>
                        <a:rPr lang="en-US" sz="1500" dirty="0">
                          <a:effectLst/>
                        </a:rPr>
                        <a:t>9.30 – 10.30</a:t>
                      </a:r>
                      <a:endParaRPr lang="en-US" sz="1500" dirty="0">
                        <a:effectLst/>
                        <a:latin typeface="Calibri" charset="0"/>
                        <a:ea typeface="Calibri" charset="0"/>
                        <a:cs typeface="Times New Roman" charset="0"/>
                      </a:endParaRPr>
                    </a:p>
                  </a:txBody>
                  <a:tcPr marL="38357" marR="38357" marT="0" marB="0" anchor="ctr"/>
                </a:tc>
                <a:tc>
                  <a:txBody>
                    <a:bodyPr/>
                    <a:lstStyle/>
                    <a:p>
                      <a:pPr marL="0">
                        <a:spcAft>
                          <a:spcPts val="0"/>
                        </a:spcAft>
                      </a:pPr>
                      <a:r>
                        <a:rPr lang="en-US" sz="1600" dirty="0" smtClean="0">
                          <a:effectLst/>
                        </a:rPr>
                        <a:t>Current </a:t>
                      </a:r>
                      <a:r>
                        <a:rPr lang="en-US" sz="1600" dirty="0">
                          <a:effectLst/>
                        </a:rPr>
                        <a:t>status and existing quality improvement initiatives in South </a:t>
                      </a:r>
                      <a:r>
                        <a:rPr lang="en-US" sz="1600" dirty="0" smtClean="0">
                          <a:effectLst/>
                        </a:rPr>
                        <a:t>Africa</a:t>
                      </a:r>
                    </a:p>
                    <a:p>
                      <a:pPr marL="0">
                        <a:spcAft>
                          <a:spcPts val="0"/>
                        </a:spcAft>
                      </a:pPr>
                      <a:r>
                        <a:rPr lang="en-US" sz="1600" dirty="0" smtClean="0">
                          <a:effectLst/>
                        </a:rPr>
                        <a:t>The </a:t>
                      </a:r>
                      <a:r>
                        <a:rPr lang="en-US" sz="1600" dirty="0">
                          <a:effectLst/>
                        </a:rPr>
                        <a:t>2015 Maternal guidelines: Focus on </a:t>
                      </a:r>
                      <a:r>
                        <a:rPr lang="en-US" sz="1600" dirty="0" err="1">
                          <a:effectLst/>
                        </a:rPr>
                        <a:t>haemorrhage</a:t>
                      </a:r>
                      <a:r>
                        <a:rPr lang="en-US" sz="1600" dirty="0">
                          <a:effectLst/>
                        </a:rPr>
                        <a:t> and </a:t>
                      </a:r>
                      <a:r>
                        <a:rPr lang="en-US" sz="1600" dirty="0" smtClean="0">
                          <a:effectLst/>
                        </a:rPr>
                        <a:t>HTN </a:t>
                      </a:r>
                      <a:r>
                        <a:rPr lang="en-US" sz="1600" dirty="0">
                          <a:effectLst/>
                        </a:rPr>
                        <a:t>and </a:t>
                      </a:r>
                      <a:r>
                        <a:rPr lang="en-US" sz="1600" dirty="0" smtClean="0">
                          <a:effectLst/>
                        </a:rPr>
                        <a:t>implementation challenges Q&amp;A</a:t>
                      </a:r>
                      <a:r>
                        <a:rPr lang="en-US" sz="1600" dirty="0">
                          <a:effectLst/>
                        </a:rPr>
                        <a:t> </a:t>
                      </a:r>
                      <a:endParaRPr lang="en-US" sz="1600" dirty="0">
                        <a:effectLst/>
                        <a:latin typeface="Calibri" charset="0"/>
                        <a:ea typeface="Calibri" charset="0"/>
                        <a:cs typeface="Times New Roman" charset="0"/>
                      </a:endParaRPr>
                    </a:p>
                  </a:txBody>
                  <a:tcPr marL="38357" marR="38357" marT="0" marB="0" anchor="ctr"/>
                </a:tc>
                <a:tc>
                  <a:txBody>
                    <a:bodyPr/>
                    <a:lstStyle/>
                    <a:p>
                      <a:pPr marL="0" lvl="0" indent="0">
                        <a:spcAft>
                          <a:spcPts val="0"/>
                        </a:spcAft>
                        <a:buFont typeface="Symbol" charset="2"/>
                        <a:buChar char=""/>
                      </a:pPr>
                      <a:r>
                        <a:rPr lang="en-US" sz="1500" dirty="0">
                          <a:effectLst/>
                        </a:rPr>
                        <a:t>Carol Marshall</a:t>
                      </a:r>
                    </a:p>
                    <a:p>
                      <a:pPr marL="0" lvl="0" indent="0">
                        <a:spcAft>
                          <a:spcPts val="0"/>
                        </a:spcAft>
                        <a:buFont typeface="Symbol" charset="2"/>
                        <a:buChar char=""/>
                      </a:pPr>
                      <a:r>
                        <a:rPr lang="en-US" sz="1500" dirty="0">
                          <a:effectLst/>
                        </a:rPr>
                        <a:t>Bob Pattinson</a:t>
                      </a:r>
                      <a:endParaRPr lang="en-US" sz="1500" dirty="0">
                        <a:effectLst/>
                        <a:latin typeface="Calibri" charset="0"/>
                        <a:ea typeface="Times New Roman" charset="0"/>
                        <a:cs typeface="Times New Roman" charset="0"/>
                      </a:endParaRPr>
                    </a:p>
                  </a:txBody>
                  <a:tcPr marL="38357" marR="38357" marT="0" marB="0" anchor="ctr"/>
                </a:tc>
              </a:tr>
              <a:tr h="269587">
                <a:tc>
                  <a:txBody>
                    <a:bodyPr/>
                    <a:lstStyle/>
                    <a:p>
                      <a:pPr algn="ctr">
                        <a:spcAft>
                          <a:spcPts val="0"/>
                        </a:spcAft>
                      </a:pPr>
                      <a:r>
                        <a:rPr lang="en-US" sz="1500">
                          <a:effectLst/>
                        </a:rPr>
                        <a:t>10.30 – 10.45</a:t>
                      </a:r>
                      <a:endParaRPr lang="en-US" sz="1500">
                        <a:effectLst/>
                        <a:latin typeface="Calibri" charset="0"/>
                        <a:ea typeface="Calibri" charset="0"/>
                        <a:cs typeface="Times New Roman" charset="0"/>
                      </a:endParaRPr>
                    </a:p>
                  </a:txBody>
                  <a:tcPr marL="38357" marR="38357" marT="0" marB="0" anchor="ctr"/>
                </a:tc>
                <a:tc>
                  <a:txBody>
                    <a:bodyPr/>
                    <a:lstStyle/>
                    <a:p>
                      <a:pPr>
                        <a:spcAft>
                          <a:spcPts val="0"/>
                        </a:spcAft>
                      </a:pPr>
                      <a:r>
                        <a:rPr lang="en-US" sz="1600" dirty="0">
                          <a:effectLst/>
                        </a:rPr>
                        <a:t>Break</a:t>
                      </a:r>
                      <a:endParaRPr lang="en-US" sz="1600" b="1" i="1" dirty="0">
                        <a:effectLst/>
                        <a:latin typeface="Calibri" charset="0"/>
                        <a:ea typeface="Calibri" charset="0"/>
                        <a:cs typeface="Times New Roman" charset="0"/>
                      </a:endParaRPr>
                    </a:p>
                  </a:txBody>
                  <a:tcPr marL="38357" marR="38357" marT="0" marB="0" anchor="ctr"/>
                </a:tc>
                <a:tc>
                  <a:txBody>
                    <a:bodyPr/>
                    <a:lstStyle/>
                    <a:p>
                      <a:pPr>
                        <a:spcAft>
                          <a:spcPts val="0"/>
                        </a:spcAft>
                      </a:pPr>
                      <a:r>
                        <a:rPr lang="en-US" sz="1500">
                          <a:effectLst/>
                        </a:rPr>
                        <a:t> </a:t>
                      </a:r>
                      <a:endParaRPr lang="en-US" sz="1500">
                        <a:effectLst/>
                        <a:latin typeface="Calibri" charset="0"/>
                        <a:ea typeface="Calibri" charset="0"/>
                        <a:cs typeface="Times New Roman" charset="0"/>
                      </a:endParaRPr>
                    </a:p>
                  </a:txBody>
                  <a:tcPr marL="38357" marR="38357" marT="0" marB="0" anchor="ctr"/>
                </a:tc>
              </a:tr>
              <a:tr h="1263687">
                <a:tc>
                  <a:txBody>
                    <a:bodyPr/>
                    <a:lstStyle/>
                    <a:p>
                      <a:pPr algn="ctr">
                        <a:spcAft>
                          <a:spcPts val="0"/>
                        </a:spcAft>
                      </a:pPr>
                      <a:r>
                        <a:rPr lang="en-US" sz="1500">
                          <a:effectLst/>
                        </a:rPr>
                        <a:t>10.45 – 11.30</a:t>
                      </a:r>
                      <a:endParaRPr lang="en-US" sz="1500">
                        <a:effectLst/>
                        <a:latin typeface="Calibri" charset="0"/>
                        <a:ea typeface="Calibri" charset="0"/>
                        <a:cs typeface="Times New Roman" charset="0"/>
                      </a:endParaRPr>
                    </a:p>
                  </a:txBody>
                  <a:tcPr marL="38357" marR="38357" marT="0" marB="0" anchor="ctr"/>
                </a:tc>
                <a:tc>
                  <a:txBody>
                    <a:bodyPr/>
                    <a:lstStyle/>
                    <a:p>
                      <a:pPr marL="342900" lvl="0" indent="-342900">
                        <a:spcAft>
                          <a:spcPts val="0"/>
                        </a:spcAft>
                        <a:buFont typeface="Symbol" charset="2"/>
                        <a:buChar char=""/>
                      </a:pPr>
                      <a:r>
                        <a:rPr lang="en-US" sz="1600" dirty="0">
                          <a:effectLst/>
                        </a:rPr>
                        <a:t>Implementing quality: an introduction to Quality Standards</a:t>
                      </a:r>
                    </a:p>
                    <a:p>
                      <a:pPr marL="342900" lvl="0" indent="-342900">
                        <a:spcAft>
                          <a:spcPts val="0"/>
                        </a:spcAft>
                        <a:buFont typeface="Symbol" charset="2"/>
                        <a:buChar char=""/>
                      </a:pPr>
                      <a:r>
                        <a:rPr lang="en-US" sz="1600" dirty="0">
                          <a:effectLst/>
                        </a:rPr>
                        <a:t>Lessons learned: Developing Maternal Quality Standards </a:t>
                      </a:r>
                      <a:r>
                        <a:rPr lang="en-US" sz="1600" dirty="0" smtClean="0">
                          <a:effectLst/>
                        </a:rPr>
                        <a:t>Adapted </a:t>
                      </a:r>
                      <a:r>
                        <a:rPr lang="en-US" sz="1600" dirty="0">
                          <a:effectLst/>
                        </a:rPr>
                        <a:t>to Kerala, India  </a:t>
                      </a:r>
                      <a:r>
                        <a:rPr lang="en-US" sz="1600" dirty="0" smtClean="0">
                          <a:effectLst/>
                        </a:rPr>
                        <a:t>Q&amp;A</a:t>
                      </a:r>
                      <a:endParaRPr lang="en-US" sz="1600" i="1" dirty="0">
                        <a:effectLst/>
                      </a:endParaRPr>
                    </a:p>
                  </a:txBody>
                  <a:tcPr marL="38357" marR="38357" marT="0" marB="0" anchor="ctr"/>
                </a:tc>
                <a:tc>
                  <a:txBody>
                    <a:bodyPr/>
                    <a:lstStyle/>
                    <a:p>
                      <a:pPr>
                        <a:spcAft>
                          <a:spcPts val="0"/>
                        </a:spcAft>
                      </a:pPr>
                      <a:r>
                        <a:rPr lang="en-US" sz="1500" dirty="0" smtClean="0">
                          <a:effectLst/>
                        </a:rPr>
                        <a:t>Videoconference:</a:t>
                      </a:r>
                    </a:p>
                    <a:p>
                      <a:pPr>
                        <a:spcAft>
                          <a:spcPts val="0"/>
                        </a:spcAft>
                      </a:pPr>
                      <a:r>
                        <a:rPr lang="en-US" sz="1500" dirty="0" smtClean="0">
                          <a:effectLst/>
                        </a:rPr>
                        <a:t>Francoise </a:t>
                      </a:r>
                      <a:r>
                        <a:rPr lang="en-US" sz="1500" dirty="0" err="1">
                          <a:effectLst/>
                        </a:rPr>
                        <a:t>Cluzeau</a:t>
                      </a:r>
                      <a:r>
                        <a:rPr lang="en-US" sz="1500" dirty="0">
                          <a:effectLst/>
                        </a:rPr>
                        <a:t> (</a:t>
                      </a:r>
                      <a:r>
                        <a:rPr lang="en-US" sz="1500" dirty="0" smtClean="0">
                          <a:effectLst/>
                        </a:rPr>
                        <a:t>NICE I)</a:t>
                      </a:r>
                    </a:p>
                    <a:p>
                      <a:pPr>
                        <a:spcAft>
                          <a:spcPts val="0"/>
                        </a:spcAft>
                      </a:pPr>
                      <a:r>
                        <a:rPr lang="en-US" sz="1500" dirty="0" err="1" smtClean="0">
                          <a:effectLst/>
                        </a:rPr>
                        <a:t>Vakkanal</a:t>
                      </a:r>
                      <a:r>
                        <a:rPr lang="en-US" sz="1500" dirty="0" smtClean="0">
                          <a:effectLst/>
                        </a:rPr>
                        <a:t> </a:t>
                      </a:r>
                      <a:r>
                        <a:rPr lang="en-US" sz="1500" dirty="0" err="1">
                          <a:effectLst/>
                        </a:rPr>
                        <a:t>Paily</a:t>
                      </a:r>
                      <a:r>
                        <a:rPr lang="en-US" sz="1500" dirty="0">
                          <a:effectLst/>
                        </a:rPr>
                        <a:t>, Kerala Federation of Obstetrics and </a:t>
                      </a:r>
                      <a:r>
                        <a:rPr lang="en-US" sz="1500" dirty="0" err="1" smtClean="0">
                          <a:effectLst/>
                        </a:rPr>
                        <a:t>Gynaecology</a:t>
                      </a:r>
                      <a:endParaRPr lang="en-US" sz="1500" dirty="0">
                        <a:effectLst/>
                        <a:latin typeface="Calibri" charset="0"/>
                        <a:ea typeface="Times New Roman" charset="0"/>
                        <a:cs typeface="Times New Roman" charset="0"/>
                      </a:endParaRPr>
                    </a:p>
                  </a:txBody>
                  <a:tcPr marL="38357" marR="38357" marT="0" marB="0" anchor="ctr"/>
                </a:tc>
              </a:tr>
              <a:tr h="1617519">
                <a:tc>
                  <a:txBody>
                    <a:bodyPr/>
                    <a:lstStyle/>
                    <a:p>
                      <a:pPr algn="ctr">
                        <a:spcAft>
                          <a:spcPts val="0"/>
                        </a:spcAft>
                      </a:pPr>
                      <a:r>
                        <a:rPr lang="en-US" sz="1500">
                          <a:effectLst/>
                        </a:rPr>
                        <a:t>11.30 – 13.00</a:t>
                      </a:r>
                      <a:endParaRPr lang="en-US" sz="1500">
                        <a:effectLst/>
                        <a:latin typeface="Calibri" charset="0"/>
                        <a:ea typeface="Calibri" charset="0"/>
                        <a:cs typeface="Times New Roman" charset="0"/>
                      </a:endParaRPr>
                    </a:p>
                  </a:txBody>
                  <a:tcPr marL="38357" marR="38357" marT="0" marB="0" anchor="ctr"/>
                </a:tc>
                <a:tc>
                  <a:txBody>
                    <a:bodyPr/>
                    <a:lstStyle/>
                    <a:p>
                      <a:pPr>
                        <a:spcAft>
                          <a:spcPts val="0"/>
                        </a:spcAft>
                      </a:pPr>
                      <a:r>
                        <a:rPr lang="en-US" sz="1600" dirty="0" smtClean="0">
                          <a:effectLst/>
                        </a:rPr>
                        <a:t>Discussion</a:t>
                      </a:r>
                      <a:r>
                        <a:rPr lang="en-US" sz="1600" dirty="0">
                          <a:effectLst/>
                        </a:rPr>
                        <a:t>:</a:t>
                      </a:r>
                    </a:p>
                    <a:p>
                      <a:pPr>
                        <a:spcAft>
                          <a:spcPts val="0"/>
                        </a:spcAft>
                      </a:pPr>
                      <a:r>
                        <a:rPr lang="en-US" sz="1600" dirty="0">
                          <a:effectLst/>
                        </a:rPr>
                        <a:t>Could maternal Quality Standards be adapted to the South African context? Identify:</a:t>
                      </a:r>
                    </a:p>
                    <a:p>
                      <a:pPr marL="342900" lvl="0" indent="-342900">
                        <a:spcAft>
                          <a:spcPts val="0"/>
                        </a:spcAft>
                        <a:buFont typeface="Symbol" charset="2"/>
                        <a:buChar char=""/>
                      </a:pPr>
                      <a:r>
                        <a:rPr lang="en-US" sz="1600" dirty="0">
                          <a:effectLst/>
                        </a:rPr>
                        <a:t>Scope of QS</a:t>
                      </a:r>
                    </a:p>
                    <a:p>
                      <a:pPr marL="342900" lvl="0" indent="-342900">
                        <a:spcAft>
                          <a:spcPts val="0"/>
                        </a:spcAft>
                        <a:buFont typeface="Symbol" charset="2"/>
                        <a:buChar char=""/>
                      </a:pPr>
                      <a:r>
                        <a:rPr lang="en-US" sz="1600" dirty="0">
                          <a:effectLst/>
                        </a:rPr>
                        <a:t>Key stakeholders</a:t>
                      </a:r>
                    </a:p>
                    <a:p>
                      <a:pPr marL="342900" lvl="0" indent="-342900">
                        <a:spcAft>
                          <a:spcPts val="0"/>
                        </a:spcAft>
                        <a:buFont typeface="Symbol" charset="2"/>
                        <a:buChar char=""/>
                      </a:pPr>
                      <a:r>
                        <a:rPr lang="en-US" sz="1600" dirty="0">
                          <a:effectLst/>
                        </a:rPr>
                        <a:t>Proposed timeline and resources required </a:t>
                      </a:r>
                    </a:p>
                  </a:txBody>
                  <a:tcPr marL="38357" marR="38357" marT="0" marB="0" anchor="ctr"/>
                </a:tc>
                <a:tc>
                  <a:txBody>
                    <a:bodyPr/>
                    <a:lstStyle/>
                    <a:p>
                      <a:pPr>
                        <a:spcAft>
                          <a:spcPts val="0"/>
                        </a:spcAft>
                      </a:pPr>
                      <a:r>
                        <a:rPr lang="en-US" sz="1500" dirty="0">
                          <a:effectLst/>
                        </a:rPr>
                        <a:t>All</a:t>
                      </a:r>
                    </a:p>
                    <a:p>
                      <a:pPr>
                        <a:spcAft>
                          <a:spcPts val="0"/>
                        </a:spcAft>
                      </a:pPr>
                      <a:r>
                        <a:rPr lang="en-US" sz="1500" dirty="0">
                          <a:effectLst/>
                        </a:rPr>
                        <a:t>Moderators: Karen </a:t>
                      </a:r>
                      <a:r>
                        <a:rPr lang="en-US" sz="1500" dirty="0" err="1">
                          <a:effectLst/>
                        </a:rPr>
                        <a:t>Hofman</a:t>
                      </a:r>
                      <a:r>
                        <a:rPr lang="en-US" sz="1500" dirty="0">
                          <a:effectLst/>
                        </a:rPr>
                        <a:t> / Tommy Wilkinson</a:t>
                      </a:r>
                      <a:endParaRPr lang="en-US" sz="1500" dirty="0">
                        <a:effectLst/>
                        <a:latin typeface="Calibri" charset="0"/>
                        <a:ea typeface="Calibri" charset="0"/>
                        <a:cs typeface="Times New Roman" charset="0"/>
                      </a:endParaRPr>
                    </a:p>
                  </a:txBody>
                  <a:tcPr marL="38357" marR="38357" marT="0" marB="0" anchor="ctr"/>
                </a:tc>
              </a:tr>
              <a:tr h="448676">
                <a:tc>
                  <a:txBody>
                    <a:bodyPr/>
                    <a:lstStyle/>
                    <a:p>
                      <a:pPr algn="ctr">
                        <a:spcAft>
                          <a:spcPts val="0"/>
                        </a:spcAft>
                      </a:pPr>
                      <a:r>
                        <a:rPr lang="en-US" sz="1500">
                          <a:effectLst/>
                        </a:rPr>
                        <a:t>13.00 – 13.15</a:t>
                      </a:r>
                      <a:endParaRPr lang="en-US" sz="1500">
                        <a:effectLst/>
                        <a:latin typeface="Calibri" charset="0"/>
                        <a:ea typeface="Calibri" charset="0"/>
                        <a:cs typeface="Times New Roman" charset="0"/>
                      </a:endParaRPr>
                    </a:p>
                  </a:txBody>
                  <a:tcPr marL="38357" marR="38357" marT="0" marB="0" anchor="ctr"/>
                </a:tc>
                <a:tc>
                  <a:txBody>
                    <a:bodyPr/>
                    <a:lstStyle/>
                    <a:p>
                      <a:pPr>
                        <a:spcAft>
                          <a:spcPts val="0"/>
                        </a:spcAft>
                      </a:pPr>
                      <a:r>
                        <a:rPr lang="en-US" sz="1600" dirty="0">
                          <a:effectLst/>
                        </a:rPr>
                        <a:t> </a:t>
                      </a:r>
                      <a:r>
                        <a:rPr lang="en-US" sz="1600" dirty="0" smtClean="0">
                          <a:effectLst/>
                        </a:rPr>
                        <a:t>Final </a:t>
                      </a:r>
                      <a:r>
                        <a:rPr lang="en-US" sz="1600" dirty="0">
                          <a:effectLst/>
                        </a:rPr>
                        <a:t>wrap up and next steps </a:t>
                      </a:r>
                    </a:p>
                  </a:txBody>
                  <a:tcPr marL="38357" marR="38357" marT="0" marB="0" anchor="ctr"/>
                </a:tc>
                <a:tc>
                  <a:txBody>
                    <a:bodyPr/>
                    <a:lstStyle/>
                    <a:p>
                      <a:pPr>
                        <a:spcAft>
                          <a:spcPts val="0"/>
                        </a:spcAft>
                      </a:pPr>
                      <a:r>
                        <a:rPr lang="en-US" sz="1500" dirty="0">
                          <a:effectLst/>
                        </a:rPr>
                        <a:t>Karen </a:t>
                      </a:r>
                      <a:r>
                        <a:rPr lang="en-US" sz="1500" dirty="0" err="1">
                          <a:effectLst/>
                        </a:rPr>
                        <a:t>Hofman</a:t>
                      </a:r>
                      <a:endParaRPr lang="en-US" sz="1500" dirty="0">
                        <a:effectLst/>
                        <a:latin typeface="Calibri" charset="0"/>
                        <a:ea typeface="Calibri" charset="0"/>
                        <a:cs typeface="Times New Roman" charset="0"/>
                      </a:endParaRPr>
                    </a:p>
                  </a:txBody>
                  <a:tcPr marL="38357" marR="38357" marT="0" marB="0" anchor="ctr"/>
                </a:tc>
              </a:tr>
              <a:tr h="448676">
                <a:tc>
                  <a:txBody>
                    <a:bodyPr/>
                    <a:lstStyle/>
                    <a:p>
                      <a:pPr algn="ctr">
                        <a:spcAft>
                          <a:spcPts val="0"/>
                        </a:spcAft>
                      </a:pPr>
                      <a:r>
                        <a:rPr lang="en-US" sz="1500" dirty="0">
                          <a:effectLst/>
                        </a:rPr>
                        <a:t> </a:t>
                      </a:r>
                      <a:r>
                        <a:rPr lang="en-US" sz="1500" dirty="0" smtClean="0">
                          <a:effectLst/>
                        </a:rPr>
                        <a:t>13.15 – 14.00</a:t>
                      </a:r>
                      <a:endParaRPr lang="en-US" sz="1500" dirty="0">
                        <a:effectLst/>
                        <a:latin typeface="Calibri" charset="0"/>
                        <a:ea typeface="Calibri" charset="0"/>
                        <a:cs typeface="Times New Roman" charset="0"/>
                      </a:endParaRPr>
                    </a:p>
                  </a:txBody>
                  <a:tcPr marL="38357" marR="38357" marT="0" marB="0"/>
                </a:tc>
                <a:tc>
                  <a:txBody>
                    <a:bodyPr/>
                    <a:lstStyle/>
                    <a:p>
                      <a:pPr>
                        <a:spcAft>
                          <a:spcPts val="0"/>
                        </a:spcAft>
                      </a:pPr>
                      <a:r>
                        <a:rPr lang="en-US" sz="1600" dirty="0">
                          <a:effectLst/>
                        </a:rPr>
                        <a:t> </a:t>
                      </a:r>
                      <a:r>
                        <a:rPr lang="en-US" sz="1600" dirty="0" smtClean="0">
                          <a:effectLst/>
                        </a:rPr>
                        <a:t>Lunch</a:t>
                      </a:r>
                      <a:endParaRPr lang="en-US" sz="1600" dirty="0">
                        <a:effectLst/>
                      </a:endParaRPr>
                    </a:p>
                  </a:txBody>
                  <a:tcPr marL="38357" marR="38357" marT="0" marB="0" anchor="ctr"/>
                </a:tc>
                <a:tc>
                  <a:txBody>
                    <a:bodyPr/>
                    <a:lstStyle/>
                    <a:p>
                      <a:pPr>
                        <a:spcAft>
                          <a:spcPts val="0"/>
                        </a:spcAft>
                      </a:pPr>
                      <a:r>
                        <a:rPr lang="en-US" sz="1500" dirty="0">
                          <a:effectLst/>
                        </a:rPr>
                        <a:t> </a:t>
                      </a:r>
                      <a:endParaRPr lang="en-US" sz="1500" dirty="0">
                        <a:effectLst/>
                        <a:latin typeface="Calibri" charset="0"/>
                        <a:ea typeface="Calibri" charset="0"/>
                        <a:cs typeface="Times New Roman" charset="0"/>
                      </a:endParaRPr>
                    </a:p>
                  </a:txBody>
                  <a:tcPr marL="38357" marR="38357" marT="0" marB="0" anchor="ctr"/>
                </a:tc>
              </a:tr>
            </a:tbl>
          </a:graphicData>
        </a:graphic>
      </p:graphicFrame>
    </p:spTree>
    <p:extLst>
      <p:ext uri="{BB962C8B-B14F-4D97-AF65-F5344CB8AC3E}">
        <p14:creationId xmlns:p14="http://schemas.microsoft.com/office/powerpoint/2010/main" val="15816719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r>
              <a:rPr lang="en-US" dirty="0" smtClean="0"/>
              <a:t>Plenary discussion items</a:t>
            </a:r>
            <a:endParaRPr lang="en-US" dirty="0"/>
          </a:p>
        </p:txBody>
      </p:sp>
      <p:sp>
        <p:nvSpPr>
          <p:cNvPr id="3" name="Content Placeholder 2"/>
          <p:cNvSpPr>
            <a:spLocks noGrp="1"/>
          </p:cNvSpPr>
          <p:nvPr>
            <p:ph idx="1"/>
          </p:nvPr>
        </p:nvSpPr>
        <p:spPr>
          <a:solidFill>
            <a:schemeClr val="tx2">
              <a:lumMod val="20000"/>
              <a:lumOff val="80000"/>
            </a:schemeClr>
          </a:solidFill>
        </p:spPr>
        <p:txBody>
          <a:bodyPr>
            <a:normAutofit/>
          </a:bodyPr>
          <a:lstStyle/>
          <a:p>
            <a:pPr marL="0" indent="0">
              <a:lnSpc>
                <a:spcPct val="130000"/>
              </a:lnSpc>
              <a:spcAft>
                <a:spcPts val="0"/>
              </a:spcAft>
              <a:buNone/>
            </a:pPr>
            <a:r>
              <a:rPr lang="en-US" dirty="0"/>
              <a:t>Could maternal Quality Standards be adapted to the South African context? Identify</a:t>
            </a:r>
            <a:r>
              <a:rPr lang="en-US" dirty="0" smtClean="0"/>
              <a:t>:</a:t>
            </a:r>
            <a:endParaRPr lang="en-US" dirty="0"/>
          </a:p>
          <a:p>
            <a:pPr lvl="1">
              <a:lnSpc>
                <a:spcPct val="130000"/>
              </a:lnSpc>
              <a:buFont typeface="Arial" charset="0"/>
              <a:buChar char="•"/>
            </a:pPr>
            <a:r>
              <a:rPr lang="en-US" sz="2800" dirty="0"/>
              <a:t>Scope of </a:t>
            </a:r>
            <a:r>
              <a:rPr lang="en-US" sz="2800" dirty="0" smtClean="0"/>
              <a:t>the Quality Standards</a:t>
            </a:r>
            <a:endParaRPr lang="en-US" sz="2800" dirty="0"/>
          </a:p>
          <a:p>
            <a:pPr lvl="1">
              <a:lnSpc>
                <a:spcPct val="130000"/>
              </a:lnSpc>
              <a:buFont typeface="Arial" charset="0"/>
              <a:buChar char="•"/>
            </a:pPr>
            <a:r>
              <a:rPr lang="en-US" sz="2800" dirty="0"/>
              <a:t>Key stakeholders</a:t>
            </a:r>
          </a:p>
          <a:p>
            <a:pPr lvl="1">
              <a:lnSpc>
                <a:spcPct val="130000"/>
              </a:lnSpc>
              <a:buFont typeface="Arial" charset="0"/>
              <a:buChar char="•"/>
            </a:pPr>
            <a:r>
              <a:rPr lang="en-US" sz="2800" dirty="0"/>
              <a:t>Proposed timeline and resources required </a:t>
            </a:r>
          </a:p>
        </p:txBody>
      </p:sp>
    </p:spTree>
    <p:extLst>
      <p:ext uri="{BB962C8B-B14F-4D97-AF65-F5344CB8AC3E}">
        <p14:creationId xmlns:p14="http://schemas.microsoft.com/office/powerpoint/2010/main" val="6776366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4"/>
          <p:cNvSpPr>
            <a:spLocks noGrp="1"/>
          </p:cNvSpPr>
          <p:nvPr>
            <p:ph type="title"/>
          </p:nvPr>
        </p:nvSpPr>
        <p:spPr>
          <a:xfrm>
            <a:off x="420688" y="115888"/>
            <a:ext cx="8445500" cy="1008062"/>
          </a:xfrm>
        </p:spPr>
        <p:txBody>
          <a:bodyPr rtlCol="0">
            <a:normAutofit/>
          </a:bodyPr>
          <a:lstStyle/>
          <a:p>
            <a:pPr eaLnBrk="1" fontAlgn="auto" hangingPunct="1">
              <a:spcAft>
                <a:spcPts val="0"/>
              </a:spcAft>
              <a:defRPr/>
            </a:pPr>
            <a:r>
              <a:rPr lang="en-US" altLang="en-US" b="1" dirty="0" smtClean="0">
                <a:effectLst>
                  <a:outerShdw blurRad="38100" dist="38100" dir="2700000" algn="tl">
                    <a:srgbClr val="C0C0C0"/>
                  </a:outerShdw>
                </a:effectLst>
                <a:ea typeface="ＭＳ Ｐゴシック" pitchFamily="34" charset="-128"/>
              </a:rPr>
              <a:t> </a:t>
            </a:r>
          </a:p>
        </p:txBody>
      </p:sp>
      <p:pic>
        <p:nvPicPr>
          <p:cNvPr id="6147" name="Picture 32" descr="MRC-Logo-WEB_200px"/>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31025" y="941388"/>
            <a:ext cx="1725613" cy="167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33" descr="CMYK wits vector logo"/>
          <p:cNvPicPr>
            <a:picLocks noChangeAspect="1" noChangeArrowheads="1"/>
          </p:cNvPicPr>
          <p:nvPr/>
        </p:nvPicPr>
        <p:blipFill>
          <a:blip r:embed="rId4">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236538" y="565150"/>
            <a:ext cx="13462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41" descr="Agincourt logo"/>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b="28043"/>
          <a:stretch>
            <a:fillRect/>
          </a:stretch>
        </p:blipFill>
        <p:spPr bwMode="auto">
          <a:xfrm>
            <a:off x="223838" y="2768600"/>
            <a:ext cx="2066925"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Box 2"/>
          <p:cNvSpPr txBox="1">
            <a:spLocks noChangeArrowheads="1"/>
          </p:cNvSpPr>
          <p:nvPr/>
        </p:nvSpPr>
        <p:spPr bwMode="auto">
          <a:xfrm>
            <a:off x="468313" y="6227763"/>
            <a:ext cx="83518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ZA" altLang="en-US" sz="1800">
              <a:ea typeface="MS PGothic" pitchFamily="34" charset="-128"/>
            </a:endParaRPr>
          </a:p>
        </p:txBody>
      </p:sp>
      <p:pic>
        <p:nvPicPr>
          <p:cNvPr id="6151" name="Picture 1" descr="Description: IDRC_300_w"/>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7988" y="4332288"/>
            <a:ext cx="4235450"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9" descr="C:\Documents and Settings\a0019453\My Documents\Patrizia\LOGOS\Public Health Logo Final 2011 (2).JPG"/>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6538" y="1949450"/>
            <a:ext cx="2484437"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1" descr="Priceless logo final.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346450" y="1693863"/>
            <a:ext cx="2152650"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4" descr="South-African-National-Department-of-Health-Logo.jpg"/>
          <p:cNvPicPr>
            <a:picLocks noChangeAspect="1"/>
          </p:cNvPicPr>
          <p:nvPr/>
        </p:nvPicPr>
        <p:blipFill>
          <a:blip r:embed="rId9">
            <a:clrChange>
              <a:clrFrom>
                <a:srgbClr val="FEFFFF"/>
              </a:clrFrom>
              <a:clrTo>
                <a:srgbClr val="FEFFFF">
                  <a:alpha val="0"/>
                </a:srgbClr>
              </a:clrTo>
            </a:clrChange>
            <a:extLst>
              <a:ext uri="{28A0092B-C50C-407E-A947-70E740481C1C}">
                <a14:useLocalDpi xmlns:a14="http://schemas.microsoft.com/office/drawing/2010/main" val="0"/>
              </a:ext>
            </a:extLst>
          </a:blip>
          <a:srcRect/>
          <a:stretch>
            <a:fillRect/>
          </a:stretch>
        </p:blipFill>
        <p:spPr bwMode="auto">
          <a:xfrm>
            <a:off x="6000750" y="2366963"/>
            <a:ext cx="3095625"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5" name="TextBox 1"/>
          <p:cNvSpPr txBox="1">
            <a:spLocks noChangeArrowheads="1"/>
          </p:cNvSpPr>
          <p:nvPr/>
        </p:nvSpPr>
        <p:spPr bwMode="auto">
          <a:xfrm>
            <a:off x="468313" y="44450"/>
            <a:ext cx="8477250" cy="1630363"/>
          </a:xfrm>
          <a:prstGeom prst="rect">
            <a:avLst/>
          </a:prstGeom>
          <a:noFill/>
          <a:ln>
            <a:noFill/>
          </a:ln>
          <a:extLst/>
        </p:spPr>
        <p:txBody>
          <a:bodyPr anchor="ct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fontAlgn="auto">
              <a:spcBef>
                <a:spcPct val="0"/>
              </a:spcBef>
              <a:spcAft>
                <a:spcPts val="0"/>
              </a:spcAft>
              <a:buFontTx/>
              <a:buNone/>
              <a:defRPr/>
            </a:pPr>
            <a:endParaRPr lang="en-US" altLang="en-US" sz="1200" b="1" dirty="0" smtClean="0">
              <a:latin typeface="+mn-lt"/>
              <a:cs typeface="+mn-cs"/>
            </a:endParaRPr>
          </a:p>
          <a:p>
            <a:pPr algn="ctr" fontAlgn="auto">
              <a:spcBef>
                <a:spcPct val="0"/>
              </a:spcBef>
              <a:spcAft>
                <a:spcPts val="0"/>
              </a:spcAft>
              <a:buFontTx/>
              <a:buNone/>
              <a:defRPr/>
            </a:pPr>
            <a:r>
              <a:rPr lang="en-US" altLang="en-US" sz="4400" b="1" dirty="0" smtClean="0">
                <a:latin typeface="+mn-lt"/>
                <a:cs typeface="+mn-cs"/>
              </a:rPr>
              <a:t>Siyabonga -  Enkosi - Thanks</a:t>
            </a:r>
            <a:r>
              <a:rPr lang="en-ZA" altLang="en-US" sz="4400" b="1" dirty="0" smtClean="0">
                <a:latin typeface="+mn-lt"/>
                <a:cs typeface="+mn-cs"/>
              </a:rPr>
              <a:t/>
            </a:r>
            <a:br>
              <a:rPr lang="en-ZA" altLang="en-US" sz="4400" b="1" dirty="0" smtClean="0">
                <a:latin typeface="+mn-lt"/>
                <a:cs typeface="+mn-cs"/>
              </a:rPr>
            </a:br>
            <a:endParaRPr lang="en-US" altLang="en-US" sz="4400" b="1" dirty="0" smtClean="0">
              <a:latin typeface="+mn-lt"/>
              <a:cs typeface="+mn-cs"/>
            </a:endParaRPr>
          </a:p>
        </p:txBody>
      </p:sp>
      <p:sp>
        <p:nvSpPr>
          <p:cNvPr id="6156" name="Rectangle 2"/>
          <p:cNvSpPr>
            <a:spLocks noChangeArrowheads="1"/>
          </p:cNvSpPr>
          <p:nvPr/>
        </p:nvSpPr>
        <p:spPr bwMode="auto">
          <a:xfrm>
            <a:off x="2720975" y="1268413"/>
            <a:ext cx="35067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a:latin typeface="Arial" charset="0"/>
                <a:ea typeface="MS PGothic" pitchFamily="34" charset="-128"/>
              </a:rPr>
              <a:t>www.pricelesssa.ac.za</a:t>
            </a:r>
            <a:endParaRPr lang="en-ZA" altLang="en-US" sz="2400" b="1">
              <a:latin typeface="Arial" charset="0"/>
              <a:ea typeface="MS PGothic" pitchFamily="34" charset="-128"/>
            </a:endParaRPr>
          </a:p>
        </p:txBody>
      </p:sp>
      <p:pic>
        <p:nvPicPr>
          <p:cNvPr id="6157" name="Picture 12" descr="nice-international-logo.gi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499100" y="4945063"/>
            <a:ext cx="3446463" cy="153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8" name="Picture 13" descr="cddep_header_logo.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23850" y="5707063"/>
            <a:ext cx="3013075" cy="896937"/>
          </a:xfrm>
          <a:prstGeom prst="rect">
            <a:avLst/>
          </a:prstGeom>
          <a:solidFill>
            <a:schemeClr val="tx1">
              <a:alpha val="90195"/>
            </a:scheme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159" name="Picture 14" descr="PHFI.jpg"/>
          <p:cNvPicPr>
            <a:picLocks noChangeAspect="1"/>
          </p:cNvPicPr>
          <p:nvPr/>
        </p:nvPicPr>
        <p:blipFill>
          <a:blip r:embed="rId12">
            <a:extLst>
              <a:ext uri="{28A0092B-C50C-407E-A947-70E740481C1C}">
                <a14:useLocalDpi xmlns:a14="http://schemas.microsoft.com/office/drawing/2010/main" val="0"/>
              </a:ext>
            </a:extLst>
          </a:blip>
          <a:srcRect r="30978"/>
          <a:stretch>
            <a:fillRect/>
          </a:stretch>
        </p:blipFill>
        <p:spPr bwMode="auto">
          <a:xfrm>
            <a:off x="3368675" y="5876925"/>
            <a:ext cx="311943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0" name="Picture 4" descr="Bill-and-Melinda-Gates-Foundation1.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010150" y="4148138"/>
            <a:ext cx="266382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0042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normAutofit/>
          </a:bodyPr>
          <a:lstStyle/>
          <a:p>
            <a:r>
              <a:rPr lang="en-ZA" sz="3600" dirty="0"/>
              <a:t>PRICELESS SA</a:t>
            </a:r>
          </a:p>
        </p:txBody>
      </p:sp>
      <p:sp>
        <p:nvSpPr>
          <p:cNvPr id="6" name="Rectangle 3"/>
          <p:cNvSpPr>
            <a:spLocks noChangeArrowheads="1"/>
          </p:cNvSpPr>
          <p:nvPr/>
        </p:nvSpPr>
        <p:spPr bwMode="auto">
          <a:xfrm>
            <a:off x="894908" y="5661250"/>
            <a:ext cx="7955080" cy="1015663"/>
          </a:xfrm>
          <a:prstGeom prst="rect">
            <a:avLst/>
          </a:prstGeom>
          <a:noFill/>
          <a:ln>
            <a:noFill/>
          </a:ln>
        </p:spPr>
        <p:txBody>
          <a:bodyPr wrap="square" anchor="ctr">
            <a:spAutoFit/>
          </a:bodyPr>
          <a:lstStyle>
            <a:lvl1pPr eaLnBrk="0" hangingPunct="0">
              <a:spcBef>
                <a:spcPts val="2000"/>
              </a:spcBef>
              <a:buFont typeface="Calisto MT" pitchFamily="18" charset="0"/>
              <a:buChar char="•"/>
              <a:defRPr sz="2400">
                <a:solidFill>
                  <a:schemeClr val="bg2"/>
                </a:solidFill>
                <a:latin typeface="Calibri" pitchFamily="34" charset="0"/>
                <a:ea typeface="ＭＳ Ｐゴシック" pitchFamily="34" charset="-128"/>
              </a:defRPr>
            </a:lvl1pPr>
            <a:lvl2pPr marL="742950" indent="-285750" eaLnBrk="0" hangingPunct="0">
              <a:spcBef>
                <a:spcPts val="600"/>
              </a:spcBef>
              <a:buClr>
                <a:srgbClr val="858585"/>
              </a:buClr>
              <a:buFont typeface="Calisto MT" pitchFamily="18" charset="0"/>
              <a:buChar char="•"/>
              <a:defRPr sz="2200">
                <a:solidFill>
                  <a:schemeClr val="bg2"/>
                </a:solidFill>
                <a:latin typeface="Calibri" pitchFamily="34" charset="0"/>
                <a:ea typeface="ＭＳ Ｐゴシック" pitchFamily="34" charset="-128"/>
              </a:defRPr>
            </a:lvl2pPr>
            <a:lvl3pPr marL="1143000" indent="-228600" eaLnBrk="0" hangingPunct="0">
              <a:spcBef>
                <a:spcPts val="600"/>
              </a:spcBef>
              <a:buFont typeface="Calisto MT" pitchFamily="18" charset="0"/>
              <a:buChar char="•"/>
              <a:defRPr sz="2000">
                <a:solidFill>
                  <a:schemeClr val="bg2"/>
                </a:solidFill>
                <a:latin typeface="Calibri" pitchFamily="34" charset="0"/>
                <a:ea typeface="ＭＳ Ｐゴシック" pitchFamily="34" charset="-128"/>
              </a:defRPr>
            </a:lvl3pPr>
            <a:lvl4pPr marL="1600200" indent="-228600" eaLnBrk="0" hangingPunct="0">
              <a:spcBef>
                <a:spcPts val="600"/>
              </a:spcBef>
              <a:buClr>
                <a:srgbClr val="858585"/>
              </a:buClr>
              <a:buFont typeface="Calisto MT" pitchFamily="18" charset="0"/>
              <a:buChar char="•"/>
              <a:defRPr>
                <a:solidFill>
                  <a:schemeClr val="bg2"/>
                </a:solidFill>
                <a:latin typeface="Calibri" pitchFamily="34" charset="0"/>
                <a:ea typeface="ＭＳ Ｐゴシック" pitchFamily="34" charset="-128"/>
              </a:defRPr>
            </a:lvl4pPr>
            <a:lvl5pPr marL="2057400" indent="-228600" eaLnBrk="0" hangingPunct="0">
              <a:spcBef>
                <a:spcPts val="600"/>
              </a:spcBef>
              <a:buFont typeface="Calisto MT" pitchFamily="18" charset="0"/>
              <a:buChar char="•"/>
              <a:defRPr>
                <a:solidFill>
                  <a:schemeClr val="bg2"/>
                </a:solidFill>
                <a:latin typeface="Calibri" pitchFamily="34" charset="0"/>
                <a:ea typeface="ＭＳ Ｐゴシック" pitchFamily="34" charset="-128"/>
              </a:defRPr>
            </a:lvl5pPr>
            <a:lvl6pPr marL="2514600" indent="-228600" eaLnBrk="0" fontAlgn="base" hangingPunct="0">
              <a:spcBef>
                <a:spcPts val="600"/>
              </a:spcBef>
              <a:spcAft>
                <a:spcPct val="0"/>
              </a:spcAft>
              <a:buFont typeface="Calisto MT" pitchFamily="18" charset="0"/>
              <a:buChar char="•"/>
              <a:defRPr>
                <a:solidFill>
                  <a:schemeClr val="bg2"/>
                </a:solidFill>
                <a:latin typeface="Calibri" pitchFamily="34" charset="0"/>
                <a:ea typeface="ＭＳ Ｐゴシック" pitchFamily="34" charset="-128"/>
              </a:defRPr>
            </a:lvl6pPr>
            <a:lvl7pPr marL="2971800" indent="-228600" eaLnBrk="0" fontAlgn="base" hangingPunct="0">
              <a:spcBef>
                <a:spcPts val="600"/>
              </a:spcBef>
              <a:spcAft>
                <a:spcPct val="0"/>
              </a:spcAft>
              <a:buFont typeface="Calisto MT" pitchFamily="18" charset="0"/>
              <a:buChar char="•"/>
              <a:defRPr>
                <a:solidFill>
                  <a:schemeClr val="bg2"/>
                </a:solidFill>
                <a:latin typeface="Calibri" pitchFamily="34" charset="0"/>
                <a:ea typeface="ＭＳ Ｐゴシック" pitchFamily="34" charset="-128"/>
              </a:defRPr>
            </a:lvl7pPr>
            <a:lvl8pPr marL="3429000" indent="-228600" eaLnBrk="0" fontAlgn="base" hangingPunct="0">
              <a:spcBef>
                <a:spcPts val="600"/>
              </a:spcBef>
              <a:spcAft>
                <a:spcPct val="0"/>
              </a:spcAft>
              <a:buFont typeface="Calisto MT" pitchFamily="18" charset="0"/>
              <a:buChar char="•"/>
              <a:defRPr>
                <a:solidFill>
                  <a:schemeClr val="bg2"/>
                </a:solidFill>
                <a:latin typeface="Calibri" pitchFamily="34" charset="0"/>
                <a:ea typeface="ＭＳ Ｐゴシック" pitchFamily="34" charset="-128"/>
              </a:defRPr>
            </a:lvl8pPr>
            <a:lvl9pPr marL="3886200" indent="-228600" eaLnBrk="0" fontAlgn="base" hangingPunct="0">
              <a:spcBef>
                <a:spcPts val="600"/>
              </a:spcBef>
              <a:spcAft>
                <a:spcPct val="0"/>
              </a:spcAft>
              <a:buFont typeface="Calisto MT" pitchFamily="18" charset="0"/>
              <a:buChar char="•"/>
              <a:defRPr>
                <a:solidFill>
                  <a:schemeClr val="bg2"/>
                </a:solidFill>
                <a:latin typeface="Calibri" pitchFamily="34" charset="0"/>
                <a:ea typeface="ＭＳ Ｐゴシック" pitchFamily="34" charset="-128"/>
              </a:defRPr>
            </a:lvl9pPr>
          </a:lstStyle>
          <a:p>
            <a:pPr algn="ctr" eaLnBrk="1" hangingPunct="1">
              <a:spcBef>
                <a:spcPct val="0"/>
              </a:spcBef>
              <a:buNone/>
            </a:pPr>
            <a:r>
              <a:rPr lang="en-ZA" altLang="en-US" sz="3000" b="1" dirty="0">
                <a:solidFill>
                  <a:srgbClr val="C00000"/>
                </a:solidFill>
              </a:rPr>
              <a:t>SYSTEMATIC DECISION-MAKING </a:t>
            </a:r>
          </a:p>
          <a:p>
            <a:pPr algn="ctr" eaLnBrk="1" hangingPunct="1">
              <a:spcBef>
                <a:spcPct val="0"/>
              </a:spcBef>
              <a:buNone/>
            </a:pPr>
            <a:r>
              <a:rPr lang="en-ZA" altLang="en-US" sz="3000" b="1" dirty="0">
                <a:solidFill>
                  <a:srgbClr val="C00000"/>
                </a:solidFill>
              </a:rPr>
              <a:t>FOR HEALTH BASED ON EVIDENCE</a:t>
            </a:r>
          </a:p>
        </p:txBody>
      </p:sp>
      <p:sp>
        <p:nvSpPr>
          <p:cNvPr id="9" name="Rectangle 3"/>
          <p:cNvSpPr>
            <a:spLocks noChangeArrowheads="1"/>
          </p:cNvSpPr>
          <p:nvPr/>
        </p:nvSpPr>
        <p:spPr bwMode="auto">
          <a:xfrm>
            <a:off x="5694250" y="1588215"/>
            <a:ext cx="2838191" cy="3875420"/>
          </a:xfrm>
          <a:prstGeom prst="rect">
            <a:avLst/>
          </a:prstGeom>
          <a:noFill/>
          <a:ln>
            <a:noFill/>
          </a:ln>
        </p:spPr>
        <p:txBody>
          <a:bodyPr wrap="square" anchor="ctr">
            <a:spAutoFit/>
          </a:bodyPr>
          <a:lstStyle>
            <a:lvl1pPr eaLnBrk="0" hangingPunct="0">
              <a:spcBef>
                <a:spcPts val="2000"/>
              </a:spcBef>
              <a:buFont typeface="Calisto MT" pitchFamily="18" charset="0"/>
              <a:buChar char="•"/>
              <a:defRPr sz="2400">
                <a:solidFill>
                  <a:schemeClr val="bg2"/>
                </a:solidFill>
                <a:latin typeface="Calibri" pitchFamily="34" charset="0"/>
                <a:ea typeface="ＭＳ Ｐゴシック" pitchFamily="34" charset="-128"/>
              </a:defRPr>
            </a:lvl1pPr>
            <a:lvl2pPr marL="742950" indent="-285750" eaLnBrk="0" hangingPunct="0">
              <a:spcBef>
                <a:spcPts val="600"/>
              </a:spcBef>
              <a:buClr>
                <a:srgbClr val="858585"/>
              </a:buClr>
              <a:buFont typeface="Calisto MT" pitchFamily="18" charset="0"/>
              <a:buChar char="•"/>
              <a:defRPr sz="2200">
                <a:solidFill>
                  <a:schemeClr val="bg2"/>
                </a:solidFill>
                <a:latin typeface="Calibri" pitchFamily="34" charset="0"/>
                <a:ea typeface="ＭＳ Ｐゴシック" pitchFamily="34" charset="-128"/>
              </a:defRPr>
            </a:lvl2pPr>
            <a:lvl3pPr marL="1143000" indent="-228600" eaLnBrk="0" hangingPunct="0">
              <a:spcBef>
                <a:spcPts val="600"/>
              </a:spcBef>
              <a:buFont typeface="Calisto MT" pitchFamily="18" charset="0"/>
              <a:buChar char="•"/>
              <a:defRPr sz="2000">
                <a:solidFill>
                  <a:schemeClr val="bg2"/>
                </a:solidFill>
                <a:latin typeface="Calibri" pitchFamily="34" charset="0"/>
                <a:ea typeface="ＭＳ Ｐゴシック" pitchFamily="34" charset="-128"/>
              </a:defRPr>
            </a:lvl3pPr>
            <a:lvl4pPr marL="1600200" indent="-228600" eaLnBrk="0" hangingPunct="0">
              <a:spcBef>
                <a:spcPts val="600"/>
              </a:spcBef>
              <a:buClr>
                <a:srgbClr val="858585"/>
              </a:buClr>
              <a:buFont typeface="Calisto MT" pitchFamily="18" charset="0"/>
              <a:buChar char="•"/>
              <a:defRPr>
                <a:solidFill>
                  <a:schemeClr val="bg2"/>
                </a:solidFill>
                <a:latin typeface="Calibri" pitchFamily="34" charset="0"/>
                <a:ea typeface="ＭＳ Ｐゴシック" pitchFamily="34" charset="-128"/>
              </a:defRPr>
            </a:lvl4pPr>
            <a:lvl5pPr marL="2057400" indent="-228600" eaLnBrk="0" hangingPunct="0">
              <a:spcBef>
                <a:spcPts val="600"/>
              </a:spcBef>
              <a:buFont typeface="Calisto MT" pitchFamily="18" charset="0"/>
              <a:buChar char="•"/>
              <a:defRPr>
                <a:solidFill>
                  <a:schemeClr val="bg2"/>
                </a:solidFill>
                <a:latin typeface="Calibri" pitchFamily="34" charset="0"/>
                <a:ea typeface="ＭＳ Ｐゴシック" pitchFamily="34" charset="-128"/>
              </a:defRPr>
            </a:lvl5pPr>
            <a:lvl6pPr marL="2514600" indent="-228600" eaLnBrk="0" fontAlgn="base" hangingPunct="0">
              <a:spcBef>
                <a:spcPts val="600"/>
              </a:spcBef>
              <a:spcAft>
                <a:spcPct val="0"/>
              </a:spcAft>
              <a:buFont typeface="Calisto MT" pitchFamily="18" charset="0"/>
              <a:buChar char="•"/>
              <a:defRPr>
                <a:solidFill>
                  <a:schemeClr val="bg2"/>
                </a:solidFill>
                <a:latin typeface="Calibri" pitchFamily="34" charset="0"/>
                <a:ea typeface="ＭＳ Ｐゴシック" pitchFamily="34" charset="-128"/>
              </a:defRPr>
            </a:lvl6pPr>
            <a:lvl7pPr marL="2971800" indent="-228600" eaLnBrk="0" fontAlgn="base" hangingPunct="0">
              <a:spcBef>
                <a:spcPts val="600"/>
              </a:spcBef>
              <a:spcAft>
                <a:spcPct val="0"/>
              </a:spcAft>
              <a:buFont typeface="Calisto MT" pitchFamily="18" charset="0"/>
              <a:buChar char="•"/>
              <a:defRPr>
                <a:solidFill>
                  <a:schemeClr val="bg2"/>
                </a:solidFill>
                <a:latin typeface="Calibri" pitchFamily="34" charset="0"/>
                <a:ea typeface="ＭＳ Ｐゴシック" pitchFamily="34" charset="-128"/>
              </a:defRPr>
            </a:lvl7pPr>
            <a:lvl8pPr marL="3429000" indent="-228600" eaLnBrk="0" fontAlgn="base" hangingPunct="0">
              <a:spcBef>
                <a:spcPts val="600"/>
              </a:spcBef>
              <a:spcAft>
                <a:spcPct val="0"/>
              </a:spcAft>
              <a:buFont typeface="Calisto MT" pitchFamily="18" charset="0"/>
              <a:buChar char="•"/>
              <a:defRPr>
                <a:solidFill>
                  <a:schemeClr val="bg2"/>
                </a:solidFill>
                <a:latin typeface="Calibri" pitchFamily="34" charset="0"/>
                <a:ea typeface="ＭＳ Ｐゴシック" pitchFamily="34" charset="-128"/>
              </a:defRPr>
            </a:lvl8pPr>
            <a:lvl9pPr marL="3886200" indent="-228600" eaLnBrk="0" fontAlgn="base" hangingPunct="0">
              <a:spcBef>
                <a:spcPts val="600"/>
              </a:spcBef>
              <a:spcAft>
                <a:spcPct val="0"/>
              </a:spcAft>
              <a:buFont typeface="Calisto MT" pitchFamily="18" charset="0"/>
              <a:buChar char="•"/>
              <a:defRPr>
                <a:solidFill>
                  <a:schemeClr val="bg2"/>
                </a:solidFill>
                <a:latin typeface="Calibri" pitchFamily="34" charset="0"/>
                <a:ea typeface="ＭＳ Ｐゴシック" pitchFamily="34" charset="-128"/>
              </a:defRPr>
            </a:lvl9pPr>
          </a:lstStyle>
          <a:p>
            <a:pPr eaLnBrk="1" hangingPunct="1">
              <a:lnSpc>
                <a:spcPct val="150000"/>
              </a:lnSpc>
              <a:spcBef>
                <a:spcPts val="500"/>
              </a:spcBef>
              <a:buNone/>
              <a:defRPr/>
            </a:pPr>
            <a:r>
              <a:rPr lang="en-US" altLang="en-US" sz="2500" b="1" dirty="0">
                <a:solidFill>
                  <a:prstClr val="black"/>
                </a:solidFill>
                <a:latin typeface="Arial" panose="020B0604020202020204" pitchFamily="34" charset="0"/>
                <a:cs typeface="Arial" panose="020B0604020202020204" pitchFamily="34" charset="0"/>
              </a:rPr>
              <a:t>Pri</a:t>
            </a:r>
            <a:r>
              <a:rPr lang="en-US" altLang="en-US" sz="2500" dirty="0">
                <a:solidFill>
                  <a:prstClr val="black"/>
                </a:solidFill>
                <a:latin typeface="Arial" panose="020B0604020202020204" pitchFamily="34" charset="0"/>
                <a:cs typeface="Arial" panose="020B0604020202020204" pitchFamily="34" charset="0"/>
              </a:rPr>
              <a:t>ority</a:t>
            </a:r>
          </a:p>
          <a:p>
            <a:pPr eaLnBrk="1" hangingPunct="1">
              <a:lnSpc>
                <a:spcPct val="150000"/>
              </a:lnSpc>
              <a:spcBef>
                <a:spcPts val="500"/>
              </a:spcBef>
              <a:buNone/>
              <a:defRPr/>
            </a:pPr>
            <a:r>
              <a:rPr lang="en-US" altLang="en-US" sz="2500" b="1" dirty="0">
                <a:solidFill>
                  <a:prstClr val="black"/>
                </a:solidFill>
                <a:latin typeface="Arial" panose="020B0604020202020204" pitchFamily="34" charset="0"/>
                <a:cs typeface="Arial" panose="020B0604020202020204" pitchFamily="34" charset="0"/>
              </a:rPr>
              <a:t>C</a:t>
            </a:r>
            <a:r>
              <a:rPr lang="en-US" altLang="en-US" sz="2500" dirty="0">
                <a:solidFill>
                  <a:prstClr val="black"/>
                </a:solidFill>
                <a:latin typeface="Arial" panose="020B0604020202020204" pitchFamily="34" charset="0"/>
                <a:cs typeface="Arial" panose="020B0604020202020204" pitchFamily="34" charset="0"/>
              </a:rPr>
              <a:t>ost </a:t>
            </a:r>
            <a:r>
              <a:rPr lang="en-US" altLang="en-US" sz="2500" b="1" dirty="0">
                <a:solidFill>
                  <a:prstClr val="black"/>
                </a:solidFill>
                <a:latin typeface="Arial" panose="020B0604020202020204" pitchFamily="34" charset="0"/>
                <a:cs typeface="Arial" panose="020B0604020202020204" pitchFamily="34" charset="0"/>
              </a:rPr>
              <a:t>E</a:t>
            </a:r>
            <a:r>
              <a:rPr lang="en-US" altLang="en-US" sz="2500" dirty="0">
                <a:solidFill>
                  <a:prstClr val="black"/>
                </a:solidFill>
                <a:latin typeface="Arial" panose="020B0604020202020204" pitchFamily="34" charset="0"/>
                <a:cs typeface="Arial" panose="020B0604020202020204" pitchFamily="34" charset="0"/>
              </a:rPr>
              <a:t>ffective</a:t>
            </a:r>
          </a:p>
          <a:p>
            <a:pPr eaLnBrk="1" hangingPunct="1">
              <a:lnSpc>
                <a:spcPct val="150000"/>
              </a:lnSpc>
              <a:spcBef>
                <a:spcPts val="500"/>
              </a:spcBef>
              <a:buNone/>
              <a:defRPr/>
            </a:pPr>
            <a:r>
              <a:rPr lang="en-US" altLang="en-US" sz="2500" b="1" dirty="0">
                <a:solidFill>
                  <a:prstClr val="black"/>
                </a:solidFill>
                <a:latin typeface="Arial" panose="020B0604020202020204" pitchFamily="34" charset="0"/>
                <a:cs typeface="Arial" panose="020B0604020202020204" pitchFamily="34" charset="0"/>
              </a:rPr>
              <a:t>Le</a:t>
            </a:r>
            <a:r>
              <a:rPr lang="en-US" altLang="en-US" sz="2500" dirty="0">
                <a:solidFill>
                  <a:prstClr val="black"/>
                </a:solidFill>
                <a:latin typeface="Arial" panose="020B0604020202020204" pitchFamily="34" charset="0"/>
                <a:cs typeface="Arial" panose="020B0604020202020204" pitchFamily="34" charset="0"/>
              </a:rPr>
              <a:t>ssons for</a:t>
            </a:r>
          </a:p>
          <a:p>
            <a:pPr eaLnBrk="1" hangingPunct="1">
              <a:lnSpc>
                <a:spcPct val="150000"/>
              </a:lnSpc>
              <a:spcBef>
                <a:spcPts val="500"/>
              </a:spcBef>
              <a:buNone/>
              <a:defRPr/>
            </a:pPr>
            <a:r>
              <a:rPr lang="en-US" altLang="en-US" sz="2500" b="1" dirty="0">
                <a:solidFill>
                  <a:prstClr val="black"/>
                </a:solidFill>
                <a:latin typeface="Arial" panose="020B0604020202020204" pitchFamily="34" charset="0"/>
                <a:cs typeface="Arial" panose="020B0604020202020204" pitchFamily="34" charset="0"/>
              </a:rPr>
              <a:t>S</a:t>
            </a:r>
            <a:r>
              <a:rPr lang="en-US" altLang="en-US" sz="2500" dirty="0">
                <a:solidFill>
                  <a:prstClr val="black"/>
                </a:solidFill>
                <a:latin typeface="Arial" panose="020B0604020202020204" pitchFamily="34" charset="0"/>
                <a:cs typeface="Arial" panose="020B0604020202020204" pitchFamily="34" charset="0"/>
              </a:rPr>
              <a:t>ystem</a:t>
            </a:r>
          </a:p>
          <a:p>
            <a:pPr eaLnBrk="1" hangingPunct="1">
              <a:lnSpc>
                <a:spcPct val="150000"/>
              </a:lnSpc>
              <a:spcBef>
                <a:spcPts val="500"/>
              </a:spcBef>
              <a:buNone/>
              <a:defRPr/>
            </a:pPr>
            <a:r>
              <a:rPr lang="en-US" altLang="en-US" sz="2500" b="1" dirty="0">
                <a:solidFill>
                  <a:prstClr val="black"/>
                </a:solidFill>
                <a:latin typeface="Arial" panose="020B0604020202020204" pitchFamily="34" charset="0"/>
                <a:cs typeface="Arial" panose="020B0604020202020204" pitchFamily="34" charset="0"/>
              </a:rPr>
              <a:t>S</a:t>
            </a:r>
            <a:r>
              <a:rPr lang="en-US" altLang="en-US" sz="2500" dirty="0">
                <a:solidFill>
                  <a:prstClr val="black"/>
                </a:solidFill>
                <a:latin typeface="Arial" panose="020B0604020202020204" pitchFamily="34" charset="0"/>
                <a:cs typeface="Arial" panose="020B0604020202020204" pitchFamily="34" charset="0"/>
              </a:rPr>
              <a:t>trengthening </a:t>
            </a:r>
          </a:p>
          <a:p>
            <a:pPr eaLnBrk="1" hangingPunct="1">
              <a:lnSpc>
                <a:spcPct val="150000"/>
              </a:lnSpc>
              <a:spcBef>
                <a:spcPts val="500"/>
              </a:spcBef>
              <a:buNone/>
              <a:defRPr/>
            </a:pPr>
            <a:r>
              <a:rPr lang="en-US" altLang="en-US" sz="2500" b="1" dirty="0">
                <a:solidFill>
                  <a:prstClr val="black"/>
                </a:solidFill>
                <a:latin typeface="Arial" panose="020B0604020202020204" pitchFamily="34" charset="0"/>
                <a:cs typeface="Arial" panose="020B0604020202020204" pitchFamily="34" charset="0"/>
              </a:rPr>
              <a:t>S</a:t>
            </a:r>
            <a:r>
              <a:rPr lang="en-US" altLang="en-US" sz="2500" dirty="0">
                <a:solidFill>
                  <a:prstClr val="black"/>
                </a:solidFill>
                <a:latin typeface="Arial" panose="020B0604020202020204" pitchFamily="34" charset="0"/>
                <a:cs typeface="Arial" panose="020B0604020202020204" pitchFamily="34" charset="0"/>
              </a:rPr>
              <a:t>outh Africa  </a:t>
            </a:r>
          </a:p>
        </p:txBody>
      </p:sp>
      <p:sp>
        <p:nvSpPr>
          <p:cNvPr id="10" name="Slide Number Placeholder 9"/>
          <p:cNvSpPr>
            <a:spLocks noGrp="1"/>
          </p:cNvSpPr>
          <p:nvPr>
            <p:ph type="sldNum" sz="quarter" idx="4294967295"/>
          </p:nvPr>
        </p:nvSpPr>
        <p:spPr>
          <a:xfrm>
            <a:off x="31945" y="6444691"/>
            <a:ext cx="418400" cy="365125"/>
          </a:xfrm>
          <a:prstGeom prst="rect">
            <a:avLst/>
          </a:prstGeom>
        </p:spPr>
        <p:txBody>
          <a:bodyPr/>
          <a:lstStyle/>
          <a:p>
            <a:fld id="{38F9F40D-F54B-4E31-BA27-3214FA6A7569}" type="slidenum">
              <a:rPr lang="en-ZA" smtClean="0">
                <a:solidFill>
                  <a:prstClr val="black">
                    <a:lumMod val="65000"/>
                    <a:lumOff val="35000"/>
                  </a:prstClr>
                </a:solidFill>
              </a:rPr>
              <a:pPr/>
              <a:t>2</a:t>
            </a:fld>
            <a:endParaRPr lang="en-ZA" dirty="0">
              <a:solidFill>
                <a:prstClr val="black">
                  <a:lumMod val="65000"/>
                  <a:lumOff val="35000"/>
                </a:prstClr>
              </a:solidFill>
            </a:endParaRPr>
          </a:p>
        </p:txBody>
      </p:sp>
      <p:pic>
        <p:nvPicPr>
          <p:cNvPr id="7" name="Picture 6" descr="scal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783" y="2712902"/>
            <a:ext cx="3781732" cy="1900767"/>
          </a:xfrm>
          <a:prstGeom prst="rect">
            <a:avLst/>
          </a:prstGeom>
        </p:spPr>
      </p:pic>
      <p:pic>
        <p:nvPicPr>
          <p:cNvPr id="8" name="Picture 7" descr="SPH.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164342"/>
            <a:ext cx="1732091" cy="560697"/>
          </a:xfrm>
          <a:prstGeom prst="rect">
            <a:avLst/>
          </a:prstGeom>
        </p:spPr>
      </p:pic>
    </p:spTree>
    <p:extLst>
      <p:ext uri="{BB962C8B-B14F-4D97-AF65-F5344CB8AC3E}">
        <p14:creationId xmlns:p14="http://schemas.microsoft.com/office/powerpoint/2010/main" val="7004871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4313"/>
            <a:ext cx="8229600" cy="4641850"/>
          </a:xfrm>
          <a:solidFill>
            <a:schemeClr val="accent1">
              <a:lumMod val="20000"/>
              <a:lumOff val="80000"/>
            </a:schemeClr>
          </a:solidFill>
        </p:spPr>
        <p:txBody>
          <a:bodyPr rtlCol="0">
            <a:noAutofit/>
          </a:bodyPr>
          <a:lstStyle/>
          <a:p>
            <a:pPr marL="285750" indent="-285750" eaLnBrk="1" fontAlgn="auto" hangingPunct="1">
              <a:spcBef>
                <a:spcPts val="0"/>
              </a:spcBef>
              <a:spcAft>
                <a:spcPts val="0"/>
              </a:spcAft>
              <a:buFont typeface="Arial" pitchFamily="34" charset="0"/>
              <a:buChar char="•"/>
              <a:defRPr/>
            </a:pPr>
            <a:endParaRPr lang="en-ZA" b="1" dirty="0" smtClean="0">
              <a:solidFill>
                <a:srgbClr val="333333"/>
              </a:solidFill>
            </a:endParaRPr>
          </a:p>
          <a:p>
            <a:pPr marL="285750" indent="-285750" eaLnBrk="1" fontAlgn="auto" hangingPunct="1">
              <a:spcBef>
                <a:spcPts val="0"/>
              </a:spcBef>
              <a:spcAft>
                <a:spcPts val="0"/>
              </a:spcAft>
              <a:buFont typeface="Arial" pitchFamily="34" charset="0"/>
              <a:buChar char="•"/>
              <a:defRPr/>
            </a:pPr>
            <a:r>
              <a:rPr lang="en-ZA" dirty="0" smtClean="0">
                <a:solidFill>
                  <a:srgbClr val="333333"/>
                </a:solidFill>
              </a:rPr>
              <a:t>Governance </a:t>
            </a:r>
            <a:r>
              <a:rPr lang="en-ZA" dirty="0">
                <a:solidFill>
                  <a:srgbClr val="333333"/>
                </a:solidFill>
              </a:rPr>
              <a:t>- Engagement  with policymakers from </a:t>
            </a:r>
            <a:r>
              <a:rPr lang="en-ZA" dirty="0" smtClean="0">
                <a:solidFill>
                  <a:srgbClr val="333333"/>
                </a:solidFill>
              </a:rPr>
              <a:t>outset</a:t>
            </a:r>
          </a:p>
          <a:p>
            <a:pPr marL="285750" indent="-285750" eaLnBrk="1" fontAlgn="auto" hangingPunct="1">
              <a:spcBef>
                <a:spcPts val="0"/>
              </a:spcBef>
              <a:spcAft>
                <a:spcPts val="0"/>
              </a:spcAft>
              <a:buFont typeface="Arial" pitchFamily="34" charset="0"/>
              <a:buChar char="•"/>
              <a:defRPr/>
            </a:pPr>
            <a:endParaRPr lang="en-US" dirty="0">
              <a:solidFill>
                <a:srgbClr val="333333"/>
              </a:solidFill>
            </a:endParaRPr>
          </a:p>
          <a:p>
            <a:pPr marL="285750" lvl="1" eaLnBrk="1" fontAlgn="auto" hangingPunct="1">
              <a:spcBef>
                <a:spcPts val="0"/>
              </a:spcBef>
              <a:spcAft>
                <a:spcPts val="0"/>
              </a:spcAft>
              <a:buFont typeface="Arial" pitchFamily="34" charset="0"/>
              <a:buChar char="•"/>
              <a:defRPr/>
            </a:pPr>
            <a:r>
              <a:rPr lang="en-US" sz="2800" dirty="0" smtClean="0"/>
              <a:t>Package </a:t>
            </a:r>
            <a:r>
              <a:rPr lang="en-US" sz="2800" dirty="0"/>
              <a:t>work based on political </a:t>
            </a:r>
            <a:r>
              <a:rPr lang="en-US" sz="2800" dirty="0" smtClean="0"/>
              <a:t>priorities - UHC</a:t>
            </a:r>
            <a:endParaRPr lang="en-ZA" sz="2800" dirty="0">
              <a:solidFill>
                <a:srgbClr val="333333"/>
              </a:solidFill>
            </a:endParaRPr>
          </a:p>
          <a:p>
            <a:pPr eaLnBrk="1" fontAlgn="auto" hangingPunct="1">
              <a:spcBef>
                <a:spcPts val="0"/>
              </a:spcBef>
              <a:spcAft>
                <a:spcPts val="0"/>
              </a:spcAft>
              <a:buFont typeface="Arial"/>
              <a:buChar char="•"/>
              <a:defRPr/>
            </a:pPr>
            <a:endParaRPr lang="en-ZA" dirty="0">
              <a:solidFill>
                <a:srgbClr val="333333"/>
              </a:solidFill>
            </a:endParaRPr>
          </a:p>
          <a:p>
            <a:pPr marL="285750" indent="-285750" eaLnBrk="1" fontAlgn="auto" hangingPunct="1">
              <a:spcBef>
                <a:spcPts val="0"/>
              </a:spcBef>
              <a:spcAft>
                <a:spcPts val="0"/>
              </a:spcAft>
              <a:buFont typeface="Arial" pitchFamily="34" charset="0"/>
              <a:buChar char="•"/>
              <a:defRPr/>
            </a:pPr>
            <a:r>
              <a:rPr lang="en-ZA" dirty="0">
                <a:solidFill>
                  <a:srgbClr val="333333"/>
                </a:solidFill>
              </a:rPr>
              <a:t>Broader than HIV -</a:t>
            </a:r>
            <a:r>
              <a:rPr lang="en-AU" dirty="0">
                <a:solidFill>
                  <a:srgbClr val="333333"/>
                </a:solidFill>
              </a:rPr>
              <a:t> focus on </a:t>
            </a:r>
            <a:r>
              <a:rPr lang="en-AU" dirty="0" smtClean="0">
                <a:solidFill>
                  <a:srgbClr val="333333"/>
                </a:solidFill>
              </a:rPr>
              <a:t>prevention include MNCH and chronic non communicable diseases</a:t>
            </a:r>
            <a:r>
              <a:rPr lang="en-US" dirty="0" smtClean="0">
                <a:solidFill>
                  <a:srgbClr val="333333"/>
                </a:solidFill>
              </a:rPr>
              <a:t> </a:t>
            </a:r>
          </a:p>
          <a:p>
            <a:pPr marL="285750" indent="-285750" eaLnBrk="1" fontAlgn="auto" hangingPunct="1">
              <a:spcBef>
                <a:spcPts val="0"/>
              </a:spcBef>
              <a:spcAft>
                <a:spcPts val="0"/>
              </a:spcAft>
              <a:buFont typeface="Arial" pitchFamily="34" charset="0"/>
              <a:buChar char="•"/>
              <a:defRPr/>
            </a:pPr>
            <a:endParaRPr lang="en-US" dirty="0">
              <a:solidFill>
                <a:srgbClr val="333333"/>
              </a:solidFill>
            </a:endParaRPr>
          </a:p>
          <a:p>
            <a:pPr marL="285750" indent="-285750" eaLnBrk="1" fontAlgn="auto" hangingPunct="1">
              <a:spcBef>
                <a:spcPts val="0"/>
              </a:spcBef>
              <a:spcAft>
                <a:spcPts val="0"/>
              </a:spcAft>
              <a:buFont typeface="Arial" pitchFamily="34" charset="0"/>
              <a:buChar char="•"/>
              <a:defRPr/>
            </a:pPr>
            <a:r>
              <a:rPr lang="en-US" dirty="0" smtClean="0">
                <a:solidFill>
                  <a:srgbClr val="333333"/>
                </a:solidFill>
              </a:rPr>
              <a:t>Best Buys both within and outside the health system</a:t>
            </a:r>
          </a:p>
          <a:p>
            <a:pPr marL="285750" indent="-285750" eaLnBrk="1" fontAlgn="auto" hangingPunct="1">
              <a:spcBef>
                <a:spcPts val="0"/>
              </a:spcBef>
              <a:spcAft>
                <a:spcPts val="0"/>
              </a:spcAft>
              <a:buFont typeface="Arial"/>
              <a:buNone/>
              <a:defRPr/>
            </a:pPr>
            <a:r>
              <a:rPr lang="en-US" sz="2800" b="1" dirty="0" smtClean="0">
                <a:solidFill>
                  <a:srgbClr val="333333"/>
                </a:solidFill>
              </a:rPr>
              <a:t> </a:t>
            </a:r>
          </a:p>
          <a:p>
            <a:pPr marL="57150" lvl="1" indent="0" eaLnBrk="1" fontAlgn="auto" hangingPunct="1">
              <a:spcBef>
                <a:spcPts val="0"/>
              </a:spcBef>
              <a:spcAft>
                <a:spcPts val="0"/>
              </a:spcAft>
              <a:buNone/>
              <a:defRPr/>
            </a:pPr>
            <a:endParaRPr lang="en-ZA" b="1" dirty="0">
              <a:solidFill>
                <a:srgbClr val="333333"/>
              </a:solidFill>
            </a:endParaRPr>
          </a:p>
          <a:p>
            <a:pPr marL="914400" lvl="2" indent="0" eaLnBrk="1" fontAlgn="auto" hangingPunct="1">
              <a:spcAft>
                <a:spcPts val="0"/>
              </a:spcAft>
              <a:buFont typeface="Arial" charset="0"/>
              <a:buNone/>
              <a:defRPr/>
            </a:pPr>
            <a:endParaRPr lang="en-US" sz="2800" b="1" dirty="0"/>
          </a:p>
          <a:p>
            <a:pPr marL="285750" lvl="1" eaLnBrk="1" fontAlgn="auto" hangingPunct="1">
              <a:spcBef>
                <a:spcPts val="0"/>
              </a:spcBef>
              <a:spcAft>
                <a:spcPts val="0"/>
              </a:spcAft>
              <a:buFont typeface="Arial" pitchFamily="34" charset="0"/>
              <a:buChar char="•"/>
              <a:defRPr/>
            </a:pPr>
            <a:endParaRPr lang="en-US" b="1" dirty="0"/>
          </a:p>
          <a:p>
            <a:pPr marL="285750" indent="-285750" eaLnBrk="1" fontAlgn="auto" hangingPunct="1">
              <a:spcBef>
                <a:spcPts val="0"/>
              </a:spcBef>
              <a:spcAft>
                <a:spcPts val="0"/>
              </a:spcAft>
              <a:buFont typeface="Arial" pitchFamily="34" charset="0"/>
              <a:buChar char="•"/>
              <a:defRPr/>
            </a:pPr>
            <a:endParaRPr lang="en-ZA" sz="2800" b="1" dirty="0">
              <a:solidFill>
                <a:srgbClr val="333333"/>
              </a:solidFill>
            </a:endParaRPr>
          </a:p>
          <a:p>
            <a:pPr marL="0" indent="0" eaLnBrk="1" fontAlgn="auto" hangingPunct="1">
              <a:spcAft>
                <a:spcPts val="0"/>
              </a:spcAft>
              <a:buFont typeface="Calisto MT" pitchFamily="18" charset="0"/>
              <a:buNone/>
              <a:defRPr/>
            </a:pPr>
            <a:endParaRPr lang="en-US" sz="2800" b="1" dirty="0"/>
          </a:p>
        </p:txBody>
      </p:sp>
      <p:pic>
        <p:nvPicPr>
          <p:cNvPr id="3076" name="Picture 3" descr="Priceless logo final.png"/>
          <p:cNvPicPr>
            <a:picLocks noChangeAspect="1"/>
          </p:cNvPicPr>
          <p:nvPr/>
        </p:nvPicPr>
        <p:blipFill>
          <a:blip r:embed="rId2">
            <a:extLst>
              <a:ext uri="{28A0092B-C50C-407E-A947-70E740481C1C}">
                <a14:useLocalDpi xmlns:a14="http://schemas.microsoft.com/office/drawing/2010/main" val="0"/>
              </a:ext>
            </a:extLst>
          </a:blip>
          <a:srcRect b="15794"/>
          <a:stretch>
            <a:fillRect/>
          </a:stretch>
        </p:blipFill>
        <p:spPr bwMode="auto">
          <a:xfrm>
            <a:off x="7885113" y="5876925"/>
            <a:ext cx="1139825"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568325" y="158750"/>
            <a:ext cx="7886700" cy="1325563"/>
          </a:xfrm>
          <a:prstGeom prst="rect">
            <a:avLst/>
          </a:prstGeom>
          <a:solidFill>
            <a:schemeClr val="accent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600" dirty="0"/>
              <a:t>PRICELESS-SA approach </a:t>
            </a:r>
            <a:br>
              <a:rPr lang="en-AU" sz="3600" dirty="0"/>
            </a:br>
            <a:r>
              <a:rPr lang="en-AU" sz="3600" dirty="0"/>
              <a:t>to </a:t>
            </a:r>
            <a:r>
              <a:rPr lang="en-AU" sz="3600" dirty="0" smtClean="0"/>
              <a:t>priority </a:t>
            </a:r>
            <a:r>
              <a:rPr lang="en-AU" sz="3600" dirty="0"/>
              <a:t>setting </a:t>
            </a:r>
            <a:endParaRPr lang="en-US" sz="3600" dirty="0"/>
          </a:p>
        </p:txBody>
      </p:sp>
    </p:spTree>
    <p:extLst>
      <p:ext uri="{BB962C8B-B14F-4D97-AF65-F5344CB8AC3E}">
        <p14:creationId xmlns:p14="http://schemas.microsoft.com/office/powerpoint/2010/main" val="19178660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468" y="80155"/>
            <a:ext cx="7886700" cy="1325563"/>
          </a:xfrm>
          <a:solidFill>
            <a:schemeClr val="accent2"/>
          </a:solidFill>
        </p:spPr>
        <p:txBody>
          <a:bodyPr/>
          <a:lstStyle/>
          <a:p>
            <a:r>
              <a:rPr lang="en-US" dirty="0" smtClean="0"/>
              <a:t>Workshop motivation</a:t>
            </a:r>
            <a:endParaRPr lang="en-US" dirty="0"/>
          </a:p>
        </p:txBody>
      </p:sp>
      <p:sp>
        <p:nvSpPr>
          <p:cNvPr id="3" name="Content Placeholder 2"/>
          <p:cNvSpPr>
            <a:spLocks noGrp="1"/>
          </p:cNvSpPr>
          <p:nvPr>
            <p:ph idx="1"/>
          </p:nvPr>
        </p:nvSpPr>
        <p:spPr>
          <a:xfrm>
            <a:off x="423081" y="1405718"/>
            <a:ext cx="8366077" cy="5322627"/>
          </a:xfrm>
          <a:solidFill>
            <a:schemeClr val="accent1">
              <a:lumMod val="20000"/>
              <a:lumOff val="80000"/>
            </a:schemeClr>
          </a:solidFill>
        </p:spPr>
        <p:txBody>
          <a:bodyPr>
            <a:normAutofit/>
          </a:bodyPr>
          <a:lstStyle/>
          <a:p>
            <a:pPr>
              <a:lnSpc>
                <a:spcPct val="140000"/>
              </a:lnSpc>
            </a:pPr>
            <a:endParaRPr lang="en-US" sz="2400" dirty="0" smtClean="0"/>
          </a:p>
          <a:p>
            <a:pPr>
              <a:lnSpc>
                <a:spcPct val="140000"/>
              </a:lnSpc>
            </a:pPr>
            <a:r>
              <a:rPr lang="en-US" sz="2400" dirty="0" smtClean="0"/>
              <a:t>Maternal </a:t>
            </a:r>
            <a:r>
              <a:rPr lang="en-US" sz="2400" dirty="0"/>
              <a:t>health is a major health priority in South </a:t>
            </a:r>
            <a:r>
              <a:rPr lang="en-US" sz="2400" dirty="0" smtClean="0"/>
              <a:t>Africa</a:t>
            </a:r>
          </a:p>
          <a:p>
            <a:pPr>
              <a:lnSpc>
                <a:spcPct val="140000"/>
              </a:lnSpc>
            </a:pPr>
            <a:r>
              <a:rPr lang="en-US" sz="2400" dirty="0"/>
              <a:t>C</a:t>
            </a:r>
            <a:r>
              <a:rPr lang="en-US" sz="2400" dirty="0" smtClean="0"/>
              <a:t>omprehensive guidance exists on optimal management of MCH, BUT implementation and outcomes are variable  </a:t>
            </a:r>
          </a:p>
          <a:p>
            <a:pPr>
              <a:lnSpc>
                <a:spcPct val="140000"/>
              </a:lnSpc>
            </a:pPr>
            <a:r>
              <a:rPr lang="en-US" sz="2400" dirty="0" smtClean="0"/>
              <a:t>PRICELESS SA has been involved in a number of research outputs identifying MCH “best buys”, and have been active in engaging with policy makers in the field</a:t>
            </a:r>
          </a:p>
        </p:txBody>
      </p:sp>
    </p:spTree>
    <p:extLst>
      <p:ext uri="{BB962C8B-B14F-4D97-AF65-F5344CB8AC3E}">
        <p14:creationId xmlns:p14="http://schemas.microsoft.com/office/powerpoint/2010/main" val="21172479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9575" y="1828800"/>
            <a:ext cx="8542338" cy="4645025"/>
          </a:xfrm>
          <a:solidFill>
            <a:schemeClr val="accent1">
              <a:lumMod val="20000"/>
              <a:lumOff val="80000"/>
            </a:schemeClr>
          </a:solidFill>
        </p:spPr>
        <p:txBody>
          <a:bodyPr rtlCol="0">
            <a:normAutofit/>
          </a:bodyPr>
          <a:lstStyle/>
          <a:p>
            <a:pPr eaLnBrk="1" fontAlgn="auto" hangingPunct="1">
              <a:lnSpc>
                <a:spcPct val="130000"/>
              </a:lnSpc>
              <a:spcAft>
                <a:spcPts val="0"/>
              </a:spcAft>
              <a:buFont typeface="Arial"/>
              <a:buChar char="•"/>
              <a:defRPr/>
            </a:pPr>
            <a:r>
              <a:rPr lang="en-US" dirty="0" smtClean="0">
                <a:solidFill>
                  <a:srgbClr val="000000"/>
                </a:solidFill>
              </a:rPr>
              <a:t>National MDG Countdown to 2015: 15 interventions could save additional 10,000 lives of mothers and children - Adopted by Min of Health Aug </a:t>
            </a:r>
            <a:r>
              <a:rPr lang="en-US" dirty="0" smtClean="0">
                <a:solidFill>
                  <a:srgbClr val="000000"/>
                </a:solidFill>
              </a:rPr>
              <a:t>2014</a:t>
            </a:r>
            <a:endParaRPr lang="en-US" dirty="0" smtClean="0">
              <a:solidFill>
                <a:srgbClr val="000000"/>
              </a:solidFill>
            </a:endParaRPr>
          </a:p>
          <a:p>
            <a:pPr eaLnBrk="1" fontAlgn="auto" hangingPunct="1">
              <a:lnSpc>
                <a:spcPct val="130000"/>
              </a:lnSpc>
              <a:spcAft>
                <a:spcPts val="0"/>
              </a:spcAft>
              <a:buFont typeface="Arial"/>
              <a:buChar char="•"/>
              <a:defRPr/>
            </a:pPr>
            <a:r>
              <a:rPr lang="en-US" dirty="0" smtClean="0">
                <a:solidFill>
                  <a:srgbClr val="000000"/>
                </a:solidFill>
              </a:rPr>
              <a:t>Provincial and District countdown  (maternal interventions same) </a:t>
            </a:r>
          </a:p>
          <a:p>
            <a:pPr eaLnBrk="1" fontAlgn="auto" hangingPunct="1">
              <a:lnSpc>
                <a:spcPct val="130000"/>
              </a:lnSpc>
              <a:spcAft>
                <a:spcPts val="0"/>
              </a:spcAft>
              <a:buFont typeface="Arial"/>
              <a:buChar char="•"/>
              <a:defRPr/>
            </a:pPr>
            <a:r>
              <a:rPr lang="en-US" dirty="0" smtClean="0">
                <a:solidFill>
                  <a:srgbClr val="000000"/>
                </a:solidFill>
              </a:rPr>
              <a:t>Additional lives saved and costs from interventions for family planning, </a:t>
            </a:r>
            <a:r>
              <a:rPr lang="en-US" dirty="0" err="1" smtClean="0">
                <a:solidFill>
                  <a:srgbClr val="000000"/>
                </a:solidFill>
              </a:rPr>
              <a:t>diarrhoea</a:t>
            </a:r>
            <a:r>
              <a:rPr lang="en-US" dirty="0" smtClean="0">
                <a:solidFill>
                  <a:srgbClr val="000000"/>
                </a:solidFill>
              </a:rPr>
              <a:t>, stillbirths</a:t>
            </a:r>
          </a:p>
          <a:p>
            <a:pPr eaLnBrk="1" fontAlgn="auto" hangingPunct="1">
              <a:spcAft>
                <a:spcPts val="0"/>
              </a:spcAft>
              <a:buFont typeface="Arial"/>
              <a:buChar char="•"/>
              <a:defRPr/>
            </a:pPr>
            <a:endParaRPr lang="en-US" dirty="0">
              <a:solidFill>
                <a:srgbClr val="000000"/>
              </a:solidFill>
            </a:endParaRPr>
          </a:p>
        </p:txBody>
      </p:sp>
      <p:pic>
        <p:nvPicPr>
          <p:cNvPr id="4100" name="Picture 3" descr="shutterstock_170766977 (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73938" y="227013"/>
            <a:ext cx="1577975"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276225" y="227013"/>
            <a:ext cx="7097713" cy="1119187"/>
          </a:xfrm>
          <a:prstGeom prst="rect">
            <a:avLst/>
          </a:prstGeom>
          <a:solidFill>
            <a:schemeClr val="accent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dirty="0"/>
              <a:t>Key findings:  MNCH</a:t>
            </a:r>
            <a:endParaRPr lang="en-US" dirty="0"/>
          </a:p>
        </p:txBody>
      </p:sp>
    </p:spTree>
    <p:extLst>
      <p:ext uri="{BB962C8B-B14F-4D97-AF65-F5344CB8AC3E}">
        <p14:creationId xmlns:p14="http://schemas.microsoft.com/office/powerpoint/2010/main" val="7646148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082" y="80156"/>
            <a:ext cx="7983086" cy="979718"/>
          </a:xfrm>
          <a:solidFill>
            <a:schemeClr val="accent2"/>
          </a:solidFill>
        </p:spPr>
        <p:txBody>
          <a:bodyPr>
            <a:normAutofit/>
          </a:bodyPr>
          <a:lstStyle/>
          <a:p>
            <a:r>
              <a:rPr lang="en-US" sz="3600" dirty="0" smtClean="0"/>
              <a:t>Workshop motivation</a:t>
            </a:r>
            <a:endParaRPr lang="en-US" sz="3600" dirty="0"/>
          </a:p>
        </p:txBody>
      </p:sp>
      <p:sp>
        <p:nvSpPr>
          <p:cNvPr id="3" name="Content Placeholder 2"/>
          <p:cNvSpPr>
            <a:spLocks noGrp="1"/>
          </p:cNvSpPr>
          <p:nvPr>
            <p:ph idx="1"/>
          </p:nvPr>
        </p:nvSpPr>
        <p:spPr>
          <a:xfrm>
            <a:off x="423082" y="1405718"/>
            <a:ext cx="4094328" cy="5322627"/>
          </a:xfrm>
          <a:solidFill>
            <a:schemeClr val="accent1">
              <a:lumMod val="20000"/>
              <a:lumOff val="80000"/>
            </a:schemeClr>
          </a:solidFill>
        </p:spPr>
        <p:txBody>
          <a:bodyPr>
            <a:normAutofit fontScale="85000" lnSpcReduction="20000"/>
          </a:bodyPr>
          <a:lstStyle/>
          <a:p>
            <a:pPr>
              <a:lnSpc>
                <a:spcPct val="140000"/>
              </a:lnSpc>
            </a:pPr>
            <a:r>
              <a:rPr lang="en-US" sz="2400" dirty="0" smtClean="0"/>
              <a:t>PRICELESS SA </a:t>
            </a:r>
            <a:r>
              <a:rPr lang="en-US" sz="2400" dirty="0"/>
              <a:t> </a:t>
            </a:r>
            <a:r>
              <a:rPr lang="en-US" sz="2400" dirty="0" smtClean="0"/>
              <a:t>--  core partner of the International Decision Support Initiative – a global network that aims to support countries as they move towards UHC</a:t>
            </a:r>
          </a:p>
          <a:p>
            <a:pPr>
              <a:lnSpc>
                <a:spcPct val="140000"/>
              </a:lnSpc>
            </a:pPr>
            <a:r>
              <a:rPr lang="en-GB" sz="2400" dirty="0"/>
              <a:t>Through collaboration in iDSI and with NICE International, PRICELESS SA has linked with the Kerala Federation of Obstetrics and Gynaecology (KFOG), State of Kerala, India, where Quality Standards in MCH have been developed</a:t>
            </a:r>
          </a:p>
          <a:p>
            <a:pPr>
              <a:lnSpc>
                <a:spcPct val="140000"/>
              </a:lnSpc>
            </a:pPr>
            <a:endParaRPr lang="en-US" sz="2400" dirty="0" smtClean="0"/>
          </a:p>
          <a:p>
            <a:pPr>
              <a:lnSpc>
                <a:spcPct val="140000"/>
              </a:lnSpc>
            </a:pPr>
            <a:endParaRPr lang="en-US" sz="2400"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259" t="12852" r="65862" b="19469"/>
          <a:stretch/>
        </p:blipFill>
        <p:spPr bwMode="auto">
          <a:xfrm>
            <a:off x="4981433" y="1269241"/>
            <a:ext cx="3985146" cy="5459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44115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468" y="80155"/>
            <a:ext cx="7886700" cy="1325563"/>
          </a:xfrm>
          <a:solidFill>
            <a:schemeClr val="accent2"/>
          </a:solidFill>
        </p:spPr>
        <p:txBody>
          <a:bodyPr/>
          <a:lstStyle/>
          <a:p>
            <a:r>
              <a:rPr lang="en-US" dirty="0" smtClean="0"/>
              <a:t>Workshop motivation</a:t>
            </a:r>
            <a:endParaRPr lang="en-US" dirty="0"/>
          </a:p>
        </p:txBody>
      </p:sp>
      <p:sp>
        <p:nvSpPr>
          <p:cNvPr id="3" name="Content Placeholder 2"/>
          <p:cNvSpPr>
            <a:spLocks noGrp="1"/>
          </p:cNvSpPr>
          <p:nvPr>
            <p:ph idx="1"/>
          </p:nvPr>
        </p:nvSpPr>
        <p:spPr>
          <a:xfrm>
            <a:off x="423081" y="1241946"/>
            <a:ext cx="8229599" cy="5486399"/>
          </a:xfrm>
          <a:solidFill>
            <a:schemeClr val="accent1">
              <a:lumMod val="20000"/>
              <a:lumOff val="80000"/>
            </a:schemeClr>
          </a:solidFill>
        </p:spPr>
        <p:txBody>
          <a:bodyPr>
            <a:normAutofit/>
          </a:bodyPr>
          <a:lstStyle/>
          <a:p>
            <a:pPr marL="0" indent="0">
              <a:lnSpc>
                <a:spcPct val="120000"/>
              </a:lnSpc>
              <a:buNone/>
            </a:pPr>
            <a:r>
              <a:rPr lang="en-GB" sz="2200" dirty="0"/>
              <a:t>Quality Standards are a concise set of implementable, achievable, and auditable </a:t>
            </a:r>
            <a:r>
              <a:rPr lang="en-GB" sz="2200" dirty="0" smtClean="0"/>
              <a:t>statements, that enable: </a:t>
            </a:r>
          </a:p>
          <a:p>
            <a:pPr>
              <a:lnSpc>
                <a:spcPct val="120000"/>
              </a:lnSpc>
            </a:pPr>
            <a:r>
              <a:rPr lang="en-GB" sz="2200" b="1" dirty="0" smtClean="0"/>
              <a:t>Patients, </a:t>
            </a:r>
            <a:r>
              <a:rPr lang="en-GB" sz="2200" dirty="0" smtClean="0"/>
              <a:t>their </a:t>
            </a:r>
            <a:r>
              <a:rPr lang="en-GB" sz="2200" dirty="0"/>
              <a:t>families and carers and the public to </a:t>
            </a:r>
            <a:r>
              <a:rPr lang="en-GB" sz="2200" b="1" dirty="0"/>
              <a:t>find information </a:t>
            </a:r>
            <a:r>
              <a:rPr lang="en-GB" sz="2200" dirty="0"/>
              <a:t>about </a:t>
            </a:r>
            <a:r>
              <a:rPr lang="en-GB" sz="2200" dirty="0" smtClean="0"/>
              <a:t> </a:t>
            </a:r>
            <a:r>
              <a:rPr lang="en-GB" sz="2200" b="1" dirty="0"/>
              <a:t>quality</a:t>
            </a:r>
            <a:r>
              <a:rPr lang="en-GB" sz="2200" dirty="0"/>
              <a:t> of services </a:t>
            </a:r>
            <a:endParaRPr lang="en-GB" sz="2200" dirty="0" smtClean="0"/>
          </a:p>
          <a:p>
            <a:pPr>
              <a:lnSpc>
                <a:spcPct val="120000"/>
              </a:lnSpc>
            </a:pPr>
            <a:r>
              <a:rPr lang="en-GB" sz="2200" b="1" dirty="0" smtClean="0"/>
              <a:t>Health </a:t>
            </a:r>
            <a:r>
              <a:rPr lang="en-GB" sz="2200" b="1" dirty="0"/>
              <a:t>professionals </a:t>
            </a:r>
            <a:r>
              <a:rPr lang="en-GB" sz="2200" dirty="0"/>
              <a:t>to </a:t>
            </a:r>
            <a:r>
              <a:rPr lang="en-GB" sz="2200" b="1" dirty="0"/>
              <a:t>make decisions </a:t>
            </a:r>
            <a:r>
              <a:rPr lang="en-GB" sz="2200" dirty="0"/>
              <a:t>about care based on the latest </a:t>
            </a:r>
            <a:r>
              <a:rPr lang="en-GB" sz="2200" dirty="0" smtClean="0"/>
              <a:t>evidence &amp; best practice</a:t>
            </a:r>
            <a:endParaRPr lang="en-US" sz="2200" dirty="0"/>
          </a:p>
          <a:p>
            <a:pPr lvl="0">
              <a:lnSpc>
                <a:spcPct val="120000"/>
              </a:lnSpc>
            </a:pPr>
            <a:r>
              <a:rPr lang="en-GB" sz="2200" b="1" dirty="0"/>
              <a:t>Service providers </a:t>
            </a:r>
            <a:r>
              <a:rPr lang="en-GB" sz="2200" dirty="0"/>
              <a:t>(hospitals and clinics) to quickly and easily </a:t>
            </a:r>
            <a:r>
              <a:rPr lang="en-GB" sz="2200" b="1" dirty="0"/>
              <a:t>examine the performance </a:t>
            </a:r>
            <a:r>
              <a:rPr lang="en-GB" sz="2200" dirty="0"/>
              <a:t>of their organisation </a:t>
            </a:r>
            <a:endParaRPr lang="en-GB" sz="2200" dirty="0" smtClean="0"/>
          </a:p>
          <a:p>
            <a:pPr lvl="0">
              <a:lnSpc>
                <a:spcPct val="120000"/>
              </a:lnSpc>
            </a:pPr>
            <a:r>
              <a:rPr lang="en-GB" sz="2200" b="1" dirty="0" smtClean="0"/>
              <a:t>Policy </a:t>
            </a:r>
            <a:r>
              <a:rPr lang="en-GB" sz="2200" b="1" dirty="0"/>
              <a:t>makers </a:t>
            </a:r>
            <a:r>
              <a:rPr lang="en-GB" sz="2200" dirty="0"/>
              <a:t>to conduct </a:t>
            </a:r>
            <a:r>
              <a:rPr lang="en-GB" sz="2200" b="1" dirty="0"/>
              <a:t>budgeting and financial planning </a:t>
            </a:r>
            <a:r>
              <a:rPr lang="en-GB" sz="2200" dirty="0" smtClean="0"/>
              <a:t>to ensure that services are </a:t>
            </a:r>
            <a:r>
              <a:rPr lang="en-GB" sz="2200" dirty="0"/>
              <a:t>high quality and cost effective and </a:t>
            </a:r>
            <a:r>
              <a:rPr lang="en-GB" sz="2200" b="1" dirty="0"/>
              <a:t>focused on driving up </a:t>
            </a:r>
            <a:r>
              <a:rPr lang="en-GB" sz="2200" b="1" dirty="0" smtClean="0"/>
              <a:t>quality</a:t>
            </a:r>
          </a:p>
        </p:txBody>
      </p:sp>
    </p:spTree>
    <p:extLst>
      <p:ext uri="{BB962C8B-B14F-4D97-AF65-F5344CB8AC3E}">
        <p14:creationId xmlns:p14="http://schemas.microsoft.com/office/powerpoint/2010/main" val="5245072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468" y="80155"/>
            <a:ext cx="7886700" cy="1325563"/>
          </a:xfrm>
          <a:solidFill>
            <a:schemeClr val="accent2"/>
          </a:solidFill>
        </p:spPr>
        <p:txBody>
          <a:bodyPr/>
          <a:lstStyle/>
          <a:p>
            <a:r>
              <a:rPr lang="en-US" dirty="0" smtClean="0"/>
              <a:t>Workshop motivation</a:t>
            </a:r>
            <a:endParaRPr lang="en-US" dirty="0"/>
          </a:p>
        </p:txBody>
      </p:sp>
      <p:sp>
        <p:nvSpPr>
          <p:cNvPr id="3" name="Content Placeholder 2"/>
          <p:cNvSpPr>
            <a:spLocks noGrp="1"/>
          </p:cNvSpPr>
          <p:nvPr>
            <p:ph idx="1"/>
          </p:nvPr>
        </p:nvSpPr>
        <p:spPr>
          <a:xfrm>
            <a:off x="175847" y="1241946"/>
            <a:ext cx="8845062" cy="5486399"/>
          </a:xfrm>
          <a:solidFill>
            <a:schemeClr val="accent1">
              <a:lumMod val="20000"/>
              <a:lumOff val="80000"/>
            </a:schemeClr>
          </a:solidFill>
        </p:spPr>
        <p:txBody>
          <a:bodyPr>
            <a:noAutofit/>
          </a:bodyPr>
          <a:lstStyle/>
          <a:p>
            <a:pPr>
              <a:lnSpc>
                <a:spcPct val="120000"/>
              </a:lnSpc>
            </a:pPr>
            <a:r>
              <a:rPr lang="en-GB" sz="2300" dirty="0" smtClean="0"/>
              <a:t>In 2014, the Governments of the United Kingdom and South Africa signed a joint MOU that set out a vision for health cooperation </a:t>
            </a:r>
          </a:p>
          <a:p>
            <a:pPr>
              <a:lnSpc>
                <a:spcPct val="120000"/>
              </a:lnSpc>
            </a:pPr>
            <a:r>
              <a:rPr lang="en-GB" sz="2300" dirty="0" smtClean="0"/>
              <a:t>An Action Plan was developed to detail areas of cooperation between RSA MoH and UK </a:t>
            </a:r>
            <a:r>
              <a:rPr lang="en-GB" sz="2300" dirty="0" err="1" smtClean="0"/>
              <a:t>DoH</a:t>
            </a:r>
            <a:r>
              <a:rPr lang="en-GB" sz="2300" dirty="0" smtClean="0"/>
              <a:t>, in addition to relevant institutions and bodies </a:t>
            </a:r>
          </a:p>
          <a:p>
            <a:pPr>
              <a:lnSpc>
                <a:spcPct val="120000"/>
              </a:lnSpc>
            </a:pPr>
            <a:r>
              <a:rPr lang="en-GB" sz="2300" dirty="0" smtClean="0"/>
              <a:t>Quality Standard development represent a cross cutting activity that could potentially contribute to key Action Plan areas including:</a:t>
            </a:r>
          </a:p>
          <a:p>
            <a:pPr lvl="1"/>
            <a:r>
              <a:rPr lang="en-GB" sz="2100" dirty="0"/>
              <a:t>Maternal </a:t>
            </a:r>
            <a:r>
              <a:rPr lang="en-GB" sz="2100" dirty="0"/>
              <a:t>and new-born care</a:t>
            </a:r>
            <a:endParaRPr lang="en-US" sz="2100" dirty="0"/>
          </a:p>
          <a:p>
            <a:pPr lvl="1"/>
            <a:r>
              <a:rPr lang="en-GB" sz="2100" dirty="0"/>
              <a:t>Universal </a:t>
            </a:r>
            <a:r>
              <a:rPr lang="en-GB" sz="2100" dirty="0"/>
              <a:t>Health Coverage with a focus on Primary Health Care</a:t>
            </a:r>
            <a:endParaRPr lang="en-US" sz="2100" dirty="0"/>
          </a:p>
          <a:p>
            <a:pPr lvl="1"/>
            <a:r>
              <a:rPr lang="en-GB" sz="2100" dirty="0"/>
              <a:t>Hospital </a:t>
            </a:r>
            <a:r>
              <a:rPr lang="en-GB" sz="2100" dirty="0"/>
              <a:t>Governance</a:t>
            </a:r>
            <a:endParaRPr lang="en-US" sz="2100" dirty="0"/>
          </a:p>
          <a:p>
            <a:r>
              <a:rPr lang="en-US" sz="2300" dirty="0"/>
              <a:t>Quality Standards could also indirectly contribute </a:t>
            </a:r>
            <a:r>
              <a:rPr lang="en-US" sz="2300" dirty="0" smtClean="0"/>
              <a:t>to Action Plan areas: </a:t>
            </a:r>
            <a:endParaRPr lang="en-US" sz="2300" dirty="0"/>
          </a:p>
          <a:p>
            <a:pPr lvl="1"/>
            <a:r>
              <a:rPr lang="en-GB" sz="2100" dirty="0"/>
              <a:t>Health </a:t>
            </a:r>
            <a:r>
              <a:rPr lang="en-GB" sz="2100" dirty="0"/>
              <a:t>insurance and health technology </a:t>
            </a:r>
            <a:r>
              <a:rPr lang="en-GB" sz="2100" dirty="0"/>
              <a:t>assessment</a:t>
            </a:r>
          </a:p>
          <a:p>
            <a:pPr lvl="1"/>
            <a:r>
              <a:rPr lang="en-GB" sz="2100" dirty="0" smtClean="0"/>
              <a:t>Litigation</a:t>
            </a:r>
            <a:endParaRPr lang="en-US" sz="2100" dirty="0"/>
          </a:p>
        </p:txBody>
      </p:sp>
    </p:spTree>
    <p:extLst>
      <p:ext uri="{BB962C8B-B14F-4D97-AF65-F5344CB8AC3E}">
        <p14:creationId xmlns:p14="http://schemas.microsoft.com/office/powerpoint/2010/main" val="14618865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468" y="80155"/>
            <a:ext cx="7886700" cy="1325563"/>
          </a:xfrm>
          <a:solidFill>
            <a:schemeClr val="accent2"/>
          </a:solidFill>
        </p:spPr>
        <p:txBody>
          <a:bodyPr/>
          <a:lstStyle/>
          <a:p>
            <a:r>
              <a:rPr lang="en-GB" dirty="0"/>
              <a:t>Quality Standards in South </a:t>
            </a:r>
            <a:r>
              <a:rPr lang="en-GB" dirty="0" smtClean="0"/>
              <a:t>Africa</a:t>
            </a:r>
            <a:endParaRPr lang="en-US" dirty="0"/>
          </a:p>
        </p:txBody>
      </p:sp>
      <p:sp>
        <p:nvSpPr>
          <p:cNvPr id="3" name="Content Placeholder 2"/>
          <p:cNvSpPr>
            <a:spLocks noGrp="1"/>
          </p:cNvSpPr>
          <p:nvPr>
            <p:ph idx="1"/>
          </p:nvPr>
        </p:nvSpPr>
        <p:spPr>
          <a:xfrm>
            <a:off x="423081" y="1241946"/>
            <a:ext cx="8229599" cy="5486399"/>
          </a:xfrm>
          <a:solidFill>
            <a:schemeClr val="accent1">
              <a:lumMod val="20000"/>
              <a:lumOff val="80000"/>
            </a:schemeClr>
          </a:solidFill>
        </p:spPr>
        <p:txBody>
          <a:bodyPr>
            <a:normAutofit fontScale="85000" lnSpcReduction="20000"/>
          </a:bodyPr>
          <a:lstStyle/>
          <a:p>
            <a:pPr>
              <a:lnSpc>
                <a:spcPct val="150000"/>
              </a:lnSpc>
            </a:pPr>
            <a:r>
              <a:rPr lang="en-GB" sz="3100" dirty="0" smtClean="0"/>
              <a:t>Represent </a:t>
            </a:r>
            <a:r>
              <a:rPr lang="en-GB" sz="3100" dirty="0"/>
              <a:t>a viable mechanism for encouraging implementation of high quality, evidence based, and </a:t>
            </a:r>
            <a:r>
              <a:rPr lang="en-GB" sz="3100" dirty="0" smtClean="0"/>
              <a:t>cost-effective care</a:t>
            </a:r>
          </a:p>
          <a:p>
            <a:pPr>
              <a:lnSpc>
                <a:spcPct val="150000"/>
              </a:lnSpc>
            </a:pPr>
            <a:r>
              <a:rPr lang="en-GB" sz="3100" dirty="0"/>
              <a:t>C</a:t>
            </a:r>
            <a:r>
              <a:rPr lang="en-GB" sz="3100" dirty="0" smtClean="0"/>
              <a:t>ould </a:t>
            </a:r>
            <a:r>
              <a:rPr lang="en-GB" sz="3100" dirty="0"/>
              <a:t>be used directly </a:t>
            </a:r>
            <a:r>
              <a:rPr lang="en-GB" sz="3100" dirty="0" smtClean="0"/>
              <a:t>by public bodies (Office </a:t>
            </a:r>
            <a:r>
              <a:rPr lang="en-GB" sz="3100" dirty="0"/>
              <a:t>of Standards and Compliance</a:t>
            </a:r>
            <a:r>
              <a:rPr lang="en-GB" sz="3100" dirty="0" smtClean="0"/>
              <a:t>, DCST) and professional bodies (clinical audit, research) to drive quality care  </a:t>
            </a:r>
          </a:p>
          <a:p>
            <a:pPr>
              <a:lnSpc>
                <a:spcPct val="150000"/>
              </a:lnSpc>
            </a:pPr>
            <a:r>
              <a:rPr lang="en-GB" sz="3100" dirty="0"/>
              <a:t>C</a:t>
            </a:r>
            <a:r>
              <a:rPr lang="en-GB" sz="3100" dirty="0" smtClean="0"/>
              <a:t>ould </a:t>
            </a:r>
            <a:r>
              <a:rPr lang="en-GB" sz="3100" dirty="0"/>
              <a:t>also provide a practical basis </a:t>
            </a:r>
            <a:r>
              <a:rPr lang="en-GB" sz="3100" dirty="0" smtClean="0"/>
              <a:t>at national and provincial level for </a:t>
            </a:r>
            <a:r>
              <a:rPr lang="en-GB" sz="3100" dirty="0"/>
              <a:t>future initiatives relating </a:t>
            </a:r>
            <a:r>
              <a:rPr lang="en-GB" sz="3100" dirty="0" smtClean="0"/>
              <a:t>to planning </a:t>
            </a:r>
            <a:r>
              <a:rPr lang="en-GB" sz="3100" dirty="0"/>
              <a:t>strategic purchasing and payment for performance</a:t>
            </a:r>
            <a:r>
              <a:rPr lang="en-US" sz="3100" dirty="0"/>
              <a:t> </a:t>
            </a:r>
            <a:endParaRPr lang="en-GB" sz="3100" dirty="0" smtClean="0"/>
          </a:p>
          <a:p>
            <a:pPr marL="0" indent="0">
              <a:lnSpc>
                <a:spcPct val="120000"/>
              </a:lnSpc>
              <a:buNone/>
            </a:pPr>
            <a:r>
              <a:rPr lang="en-GB" sz="2200" dirty="0" smtClean="0"/>
              <a:t> </a:t>
            </a:r>
          </a:p>
          <a:p>
            <a:pPr marL="0" indent="0">
              <a:lnSpc>
                <a:spcPct val="120000"/>
              </a:lnSpc>
              <a:buNone/>
            </a:pPr>
            <a:endParaRPr lang="en-GB" sz="2200" b="1" dirty="0" smtClean="0"/>
          </a:p>
          <a:p>
            <a:pPr marL="0" indent="0">
              <a:lnSpc>
                <a:spcPct val="120000"/>
              </a:lnSpc>
              <a:buNone/>
            </a:pPr>
            <a:endParaRPr lang="en-GB" sz="2200" b="1" dirty="0" smtClean="0"/>
          </a:p>
        </p:txBody>
      </p:sp>
    </p:spTree>
    <p:extLst>
      <p:ext uri="{BB962C8B-B14F-4D97-AF65-F5344CB8AC3E}">
        <p14:creationId xmlns:p14="http://schemas.microsoft.com/office/powerpoint/2010/main" val="13605698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722</TotalTime>
  <Words>758</Words>
  <Application>Microsoft Macintosh PowerPoint</Application>
  <PresentationFormat>On-screen Show (4:3)</PresentationFormat>
  <Paragraphs>122</Paragraphs>
  <Slides>13</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Calibri</vt:lpstr>
      <vt:lpstr>Calibri Light</vt:lpstr>
      <vt:lpstr>Calisto MT</vt:lpstr>
      <vt:lpstr>MS PGothic</vt:lpstr>
      <vt:lpstr>ＭＳ Ｐゴシック</vt:lpstr>
      <vt:lpstr>Symbol</vt:lpstr>
      <vt:lpstr>Times New Roman</vt:lpstr>
      <vt:lpstr>Arial</vt:lpstr>
      <vt:lpstr>Office Theme</vt:lpstr>
      <vt:lpstr>PowerPoint Presentation</vt:lpstr>
      <vt:lpstr>PRICELESS SA</vt:lpstr>
      <vt:lpstr>PowerPoint Presentation</vt:lpstr>
      <vt:lpstr>Workshop motivation</vt:lpstr>
      <vt:lpstr>PowerPoint Presentation</vt:lpstr>
      <vt:lpstr>Workshop motivation</vt:lpstr>
      <vt:lpstr>Workshop motivation</vt:lpstr>
      <vt:lpstr>Workshop motivation</vt:lpstr>
      <vt:lpstr>Quality Standards in South Africa</vt:lpstr>
      <vt:lpstr>Workshop objectives</vt:lpstr>
      <vt:lpstr>PowerPoint Presentation</vt:lpstr>
      <vt:lpstr>Plenary discussion items</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Tommy Wilkinson</dc:creator>
  <cp:lastModifiedBy>Tommy Wilkinson</cp:lastModifiedBy>
  <cp:revision>40</cp:revision>
  <dcterms:created xsi:type="dcterms:W3CDTF">2016-03-16T08:03:29Z</dcterms:created>
  <dcterms:modified xsi:type="dcterms:W3CDTF">2016-04-06T05:27:26Z</dcterms:modified>
</cp:coreProperties>
</file>